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08" r:id="rId1"/>
  </p:sldMasterIdLst>
  <p:notesMasterIdLst>
    <p:notesMasterId r:id="rId19"/>
  </p:notesMasterIdLst>
  <p:sldIdLst>
    <p:sldId id="256" r:id="rId2"/>
    <p:sldId id="258" r:id="rId3"/>
    <p:sldId id="257" r:id="rId4"/>
    <p:sldId id="260" r:id="rId5"/>
    <p:sldId id="270" r:id="rId6"/>
    <p:sldId id="271" r:id="rId7"/>
    <p:sldId id="274" r:id="rId8"/>
    <p:sldId id="276" r:id="rId9"/>
    <p:sldId id="262" r:id="rId10"/>
    <p:sldId id="263" r:id="rId11"/>
    <p:sldId id="277" r:id="rId12"/>
    <p:sldId id="278" r:id="rId13"/>
    <p:sldId id="266" r:id="rId14"/>
    <p:sldId id="268" r:id="rId15"/>
    <p:sldId id="265" r:id="rId16"/>
    <p:sldId id="269" r:id="rId17"/>
    <p:sldId id="279" r:id="rId18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CC"/>
    <a:srgbClr val="00FFCC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99" d="100"/>
          <a:sy n="99" d="100"/>
        </p:scale>
        <p:origin x="-9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DD836F-5A12-4F63-9F6C-EEFACA9A5058}" type="datetimeFigureOut">
              <a:rPr lang="fr-FR" smtClean="0"/>
              <a:t>06/01/2017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A3B7DD-CE9E-4431-ADC2-6BD18F4298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2049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A3B7DD-CE9E-4431-ADC2-6BD18F429850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7392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917C8-5706-724E-AAA9-FF6A39CE2D6D}" type="datetimeFigureOut">
              <a:rPr lang="fr-FR" smtClean="0"/>
              <a:pPr/>
              <a:t>06/01/2017</a:t>
            </a:fld>
            <a:endParaRPr lang="fr-F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8693D81-64F0-5A43-9D05-443C29B86C4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917C8-5706-724E-AAA9-FF6A39CE2D6D}" type="datetimeFigureOut">
              <a:rPr lang="fr-FR" smtClean="0"/>
              <a:pPr/>
              <a:t>06/01/2017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93D81-64F0-5A43-9D05-443C29B86C4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917C8-5706-724E-AAA9-FF6A39CE2D6D}" type="datetimeFigureOut">
              <a:rPr lang="fr-FR" smtClean="0"/>
              <a:pPr/>
              <a:t>06/01/2017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93D81-64F0-5A43-9D05-443C29B86C4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917C8-5706-724E-AAA9-FF6A39CE2D6D}" type="datetimeFigureOut">
              <a:rPr lang="fr-FR" smtClean="0"/>
              <a:pPr/>
              <a:t>06/01/2017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93D81-64F0-5A43-9D05-443C29B86C4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917C8-5706-724E-AAA9-FF6A39CE2D6D}" type="datetimeFigureOut">
              <a:rPr lang="fr-FR" smtClean="0"/>
              <a:pPr/>
              <a:t>06/01/2017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93D81-64F0-5A43-9D05-443C29B86C4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917C8-5706-724E-AAA9-FF6A39CE2D6D}" type="datetimeFigureOut">
              <a:rPr lang="fr-FR" smtClean="0"/>
              <a:pPr/>
              <a:t>06/01/2017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93D81-64F0-5A43-9D05-443C29B86C4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917C8-5706-724E-AAA9-FF6A39CE2D6D}" type="datetimeFigureOut">
              <a:rPr lang="fr-FR" smtClean="0"/>
              <a:pPr/>
              <a:t>06/01/2017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93D81-64F0-5A43-9D05-443C29B86C4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917C8-5706-724E-AAA9-FF6A39CE2D6D}" type="datetimeFigureOut">
              <a:rPr lang="fr-FR" smtClean="0"/>
              <a:pPr/>
              <a:t>06/01/2017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93D81-64F0-5A43-9D05-443C29B86C4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917C8-5706-724E-AAA9-FF6A39CE2D6D}" type="datetimeFigureOut">
              <a:rPr lang="fr-FR" smtClean="0"/>
              <a:pPr/>
              <a:t>06/01/2017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93D81-64F0-5A43-9D05-443C29B86C4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917C8-5706-724E-AAA9-FF6A39CE2D6D}" type="datetimeFigureOut">
              <a:rPr lang="fr-FR" smtClean="0"/>
              <a:pPr/>
              <a:t>06/01/2017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93D81-64F0-5A43-9D05-443C29B86C4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917C8-5706-724E-AAA9-FF6A39CE2D6D}" type="datetimeFigureOut">
              <a:rPr lang="fr-FR" smtClean="0"/>
              <a:pPr/>
              <a:t>06/01/2017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93D81-64F0-5A43-9D05-443C29B86C4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AAC917C8-5706-724E-AAA9-FF6A39CE2D6D}" type="datetimeFigureOut">
              <a:rPr lang="fr-FR" smtClean="0"/>
              <a:pPr/>
              <a:t>06/01/2017</a:t>
            </a:fld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08693D81-64F0-5A43-9D05-443C29B86C4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accesdata.fda.gov/scripts/cder/daf/" TargetMode="Externa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opentrials.net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981635"/>
            <a:ext cx="7772400" cy="2370948"/>
          </a:xfrm>
        </p:spPr>
        <p:txBody>
          <a:bodyPr>
            <a:normAutofit/>
          </a:bodyPr>
          <a:lstStyle/>
          <a:p>
            <a:r>
              <a:rPr lang="fr-FR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Beyond</a:t>
            </a:r>
            <a:r>
              <a:rPr lang="fr-F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database</a:t>
            </a:r>
            <a:r>
              <a:rPr lang="fr-F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searching</a:t>
            </a:r>
            <a:r>
              <a:rPr lang="fr-F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for relevant </a:t>
            </a:r>
            <a:r>
              <a:rPr lang="fr-FR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studies</a:t>
            </a:r>
            <a:endParaRPr lang="fr-F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48871" y="5096435"/>
            <a:ext cx="7409329" cy="1586753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</a:pPr>
            <a:endParaRPr lang="en-US" dirty="0" smtClean="0">
              <a:solidFill>
                <a:srgbClr val="A6A6A6"/>
              </a:solidFill>
            </a:endParaRPr>
          </a:p>
          <a:p>
            <a:pPr algn="l">
              <a:lnSpc>
                <a:spcPct val="90000"/>
              </a:lnSpc>
            </a:pPr>
            <a:r>
              <a:rPr 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Le </a:t>
            </a:r>
            <a:r>
              <a:rPr lang="en-US" sz="280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Cleach</a:t>
            </a:r>
            <a:r>
              <a:rPr 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L, </a:t>
            </a:r>
            <a:r>
              <a:rPr lang="en-US" sz="280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Doney</a:t>
            </a:r>
            <a:r>
              <a:rPr 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E, Katz KA, Williams HC, </a:t>
            </a:r>
            <a:r>
              <a:rPr lang="en-US" sz="280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Trinquart</a:t>
            </a:r>
            <a:r>
              <a:rPr 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L. </a:t>
            </a:r>
          </a:p>
          <a:p>
            <a:pPr algn="l">
              <a:lnSpc>
                <a:spcPct val="90000"/>
              </a:lnSpc>
            </a:pPr>
            <a:r>
              <a:rPr 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RTMS: Workflow for Searching Databases to Reduce Evidence Selection Bias in Systematic Reviews.</a:t>
            </a:r>
          </a:p>
          <a:p>
            <a:pPr algn="l">
              <a:lnSpc>
                <a:spcPct val="90000"/>
              </a:lnSpc>
            </a:pPr>
            <a:r>
              <a:rPr 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J Invest </a:t>
            </a:r>
            <a:r>
              <a:rPr lang="en-US" sz="280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Dermatol</a:t>
            </a:r>
            <a:r>
              <a:rPr 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. 2016 Dec;136 </a:t>
            </a:r>
            <a:r>
              <a:rPr lang="fr-FR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(12):e125-e129.</a:t>
            </a:r>
            <a:endParaRPr lang="fr-FR" sz="2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55032"/>
            <a:ext cx="7467600" cy="1203157"/>
          </a:xfrm>
        </p:spPr>
        <p:txBody>
          <a:bodyPr>
            <a:normAutofit fontScale="90000"/>
          </a:bodyPr>
          <a:lstStyle/>
          <a:p>
            <a:r>
              <a:rPr lang="en-US" sz="4000" dirty="0" smtClean="0">
                <a:solidFill>
                  <a:srgbClr val="00B0F0"/>
                </a:solidFill>
                <a:ea typeface="ＭＳ Ｐゴシック" charset="0"/>
              </a:rPr>
              <a:t/>
            </a:r>
            <a:br>
              <a:rPr lang="en-US" sz="4000" dirty="0" smtClean="0">
                <a:solidFill>
                  <a:srgbClr val="00B0F0"/>
                </a:solidFill>
                <a:ea typeface="ＭＳ Ｐゴシック" charset="0"/>
              </a:rPr>
            </a:br>
            <a:r>
              <a:rPr lang="en-US" sz="4000" dirty="0" smtClean="0">
                <a:solidFill>
                  <a:srgbClr val="00B0F0"/>
                </a:solidFill>
                <a:ea typeface="ＭＳ Ｐゴシック" charset="0"/>
              </a:rPr>
              <a:t/>
            </a:r>
            <a:br>
              <a:rPr lang="en-US" sz="4000" dirty="0" smtClean="0">
                <a:solidFill>
                  <a:srgbClr val="00B0F0"/>
                </a:solidFill>
                <a:ea typeface="ＭＳ Ｐゴシック" charset="0"/>
              </a:rPr>
            </a:br>
            <a:r>
              <a:rPr lang="en-US" dirty="0">
                <a:solidFill>
                  <a:srgbClr val="00B0F0"/>
                </a:solidFill>
                <a:ea typeface="ＭＳ Ｐゴシック" charset="0"/>
              </a:rPr>
              <a:t/>
            </a:r>
            <a:br>
              <a:rPr lang="en-US" dirty="0">
                <a:solidFill>
                  <a:srgbClr val="00B0F0"/>
                </a:solidFill>
                <a:ea typeface="ＭＳ Ｐゴシック" charset="0"/>
              </a:rPr>
            </a:br>
            <a:r>
              <a:rPr lang="en-US" dirty="0" smtClean="0">
                <a:solidFill>
                  <a:srgbClr val="00B0F0"/>
                </a:solidFill>
                <a:ea typeface="ＭＳ Ｐゴシック" charset="0"/>
              </a:rPr>
              <a:t/>
            </a:r>
            <a:br>
              <a:rPr lang="en-US" dirty="0" smtClean="0">
                <a:solidFill>
                  <a:srgbClr val="00B0F0"/>
                </a:solidFill>
                <a:ea typeface="ＭＳ Ｐゴシック" charset="0"/>
              </a:rPr>
            </a:br>
            <a:r>
              <a:rPr lang="en-US" dirty="0" smtClean="0">
                <a:solidFill>
                  <a:schemeClr val="bg2">
                    <a:lumMod val="50000"/>
                    <a:lumOff val="50000"/>
                  </a:schemeClr>
                </a:solidFill>
                <a:latin typeface="Helvetica" pitchFamily="34" charset="0"/>
                <a:ea typeface="ＭＳ Ｐゴシック" charset="0"/>
              </a:rPr>
              <a:t>Search </a:t>
            </a:r>
            <a:r>
              <a:rPr lang="en-US" dirty="0">
                <a:solidFill>
                  <a:schemeClr val="bg2">
                    <a:lumMod val="50000"/>
                    <a:lumOff val="50000"/>
                  </a:schemeClr>
                </a:solidFill>
                <a:latin typeface="Helvetica" pitchFamily="34" charset="0"/>
                <a:ea typeface="ＭＳ Ｐゴシック" charset="0"/>
              </a:rPr>
              <a:t>for unpublished </a:t>
            </a:r>
            <a:r>
              <a:rPr lang="en-US" dirty="0" smtClean="0">
                <a:solidFill>
                  <a:schemeClr val="bg2">
                    <a:lumMod val="50000"/>
                    <a:lumOff val="50000"/>
                  </a:schemeClr>
                </a:solidFill>
                <a:latin typeface="Helvetica" pitchFamily="34" charset="0"/>
                <a:ea typeface="ＭＳ Ｐゴシック" charset="0"/>
              </a:rPr>
              <a:t>trials:</a:t>
            </a:r>
            <a:r>
              <a:rPr lang="en-US" dirty="0">
                <a:solidFill>
                  <a:schemeClr val="bg2">
                    <a:lumMod val="50000"/>
                    <a:lumOff val="50000"/>
                  </a:schemeClr>
                </a:solidFill>
                <a:latin typeface="Helvetica" pitchFamily="34" charset="0"/>
                <a:ea typeface="ＭＳ Ｐゴシック" charset="0"/>
              </a:rPr>
              <a:t/>
            </a:r>
            <a:br>
              <a:rPr lang="en-US" dirty="0">
                <a:solidFill>
                  <a:schemeClr val="bg2">
                    <a:lumMod val="50000"/>
                    <a:lumOff val="50000"/>
                  </a:schemeClr>
                </a:solidFill>
                <a:latin typeface="Helvetica" pitchFamily="34" charset="0"/>
                <a:ea typeface="ＭＳ Ｐゴシック" charset="0"/>
              </a:rPr>
            </a:br>
            <a:r>
              <a:rPr lang="en-US" dirty="0">
                <a:solidFill>
                  <a:schemeClr val="bg2">
                    <a:lumMod val="50000"/>
                    <a:lumOff val="50000"/>
                  </a:schemeClr>
                </a:solidFill>
                <a:latin typeface="Helvetica" pitchFamily="34" charset="0"/>
                <a:ea typeface="ＭＳ Ｐゴシック" charset="0"/>
              </a:rPr>
              <a:t>regulatory agency websites</a:t>
            </a:r>
            <a:r>
              <a:rPr lang="fr-FR" dirty="0" smtClean="0">
                <a:solidFill>
                  <a:schemeClr val="bg2">
                    <a:lumMod val="50000"/>
                    <a:lumOff val="50000"/>
                  </a:schemeClr>
                </a:solidFill>
              </a:rPr>
              <a:t/>
            </a:r>
            <a:br>
              <a:rPr lang="fr-FR" dirty="0" smtClean="0">
                <a:solidFill>
                  <a:schemeClr val="bg2">
                    <a:lumMod val="50000"/>
                    <a:lumOff val="50000"/>
                  </a:schemeClr>
                </a:solidFill>
              </a:rPr>
            </a:br>
            <a:endParaRPr lang="fr-FR" dirty="0">
              <a:solidFill>
                <a:schemeClr val="bg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71561"/>
            <a:ext cx="7467600" cy="3456885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</a:pPr>
            <a:r>
              <a:rPr lang="en-US" sz="2400" dirty="0" smtClean="0">
                <a:latin typeface="Helvetica" charset="0"/>
                <a:ea typeface="Helvetica" charset="0"/>
                <a:cs typeface="Helvetica" charset="0"/>
              </a:rPr>
              <a:t>FDA : searchable catalog of approved drug products</a:t>
            </a:r>
          </a:p>
          <a:p>
            <a:pPr>
              <a:spcBef>
                <a:spcPct val="0"/>
              </a:spcBef>
            </a:pPr>
            <a:endParaRPr lang="en-US" sz="2400" dirty="0" smtClean="0">
              <a:latin typeface="Helvetica" charset="0"/>
              <a:ea typeface="Helvetica" charset="0"/>
              <a:cs typeface="Helvetica" charset="0"/>
            </a:endParaRPr>
          </a:p>
          <a:p>
            <a:pPr>
              <a:spcBef>
                <a:spcPct val="0"/>
              </a:spcBef>
            </a:pPr>
            <a:r>
              <a:rPr lang="en-US" sz="2400" dirty="0" smtClean="0">
                <a:latin typeface="Helvetica" charset="0"/>
                <a:ea typeface="Helvetica" charset="0"/>
                <a:cs typeface="Helvetica" charset="0"/>
              </a:rPr>
              <a:t>EMA : European public assessment reports (EPAR) for every medicine application, (granted or refused a marketing authorization)</a:t>
            </a:r>
          </a:p>
          <a:p>
            <a:pPr>
              <a:spcBef>
                <a:spcPct val="0"/>
              </a:spcBef>
              <a:buNone/>
            </a:pPr>
            <a:endParaRPr lang="fr-FR" sz="2400" dirty="0" smtClean="0"/>
          </a:p>
          <a:p>
            <a:r>
              <a:rPr lang="fr-FR" sz="2400" dirty="0" err="1" smtClean="0"/>
              <a:t>Their</a:t>
            </a:r>
            <a:r>
              <a:rPr lang="fr-FR" sz="2400" dirty="0" smtClean="0"/>
              <a:t> </a:t>
            </a:r>
            <a:r>
              <a:rPr lang="fr-FR" sz="2400" dirty="0"/>
              <a:t>inclusion </a:t>
            </a:r>
            <a:r>
              <a:rPr lang="fr-FR" sz="2400" dirty="0" err="1" smtClean="0"/>
              <a:t>can</a:t>
            </a:r>
            <a:r>
              <a:rPr lang="fr-FR" sz="2400" dirty="0" smtClean="0"/>
              <a:t> </a:t>
            </a:r>
            <a:r>
              <a:rPr lang="fr-FR" sz="2400" dirty="0" err="1" smtClean="0"/>
              <a:t>result</a:t>
            </a:r>
            <a:r>
              <a:rPr lang="fr-FR" sz="2400" dirty="0" smtClean="0"/>
              <a:t> </a:t>
            </a:r>
            <a:r>
              <a:rPr lang="fr-FR" sz="2400" dirty="0"/>
              <a:t>in modification of the </a:t>
            </a:r>
            <a:r>
              <a:rPr lang="fr-FR" sz="2400" dirty="0" smtClean="0"/>
              <a:t>conclusions of MA.</a:t>
            </a:r>
            <a:endParaRPr lang="fr-FR" sz="2400" dirty="0" smtClean="0">
              <a:latin typeface="Helvetica" charset="0"/>
              <a:ea typeface="Helvetica" charset="0"/>
              <a:cs typeface="Helvetica" charset="0"/>
            </a:endParaRPr>
          </a:p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5688106" y="6304002"/>
            <a:ext cx="3455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Hart, B., et al. BMJ 2012</a:t>
            </a:r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793376" y="0"/>
            <a:ext cx="7315200" cy="1154097"/>
          </a:xfrm>
        </p:spPr>
        <p:txBody>
          <a:bodyPr/>
          <a:lstStyle/>
          <a:p>
            <a:r>
              <a:rPr lang="fr-FR" dirty="0" smtClean="0">
                <a:solidFill>
                  <a:schemeClr val="bg2">
                    <a:lumMod val="50000"/>
                    <a:lumOff val="50000"/>
                  </a:schemeClr>
                </a:solidFill>
              </a:rPr>
              <a:t>FDA</a:t>
            </a:r>
            <a:endParaRPr lang="fr-FR" dirty="0">
              <a:solidFill>
                <a:schemeClr val="bg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543827" y="1549667"/>
            <a:ext cx="7651376" cy="510139"/>
          </a:xfrm>
        </p:spPr>
        <p:txBody>
          <a:bodyPr/>
          <a:lstStyle/>
          <a:p>
            <a:r>
              <a:rPr lang="fr-FR" b="1" dirty="0">
                <a:hlinkClick r:id="rId2" tooltip="New look and new web address"/>
              </a:rPr>
              <a:t>http://www.accesdata.fda.gov/scripts/cder/daf/</a:t>
            </a:r>
            <a:endParaRPr lang="fr-FR" dirty="0"/>
          </a:p>
          <a:p>
            <a:endParaRPr lang="fr-FR" dirty="0"/>
          </a:p>
        </p:txBody>
      </p:sp>
      <p:pic>
        <p:nvPicPr>
          <p:cNvPr id="6" name="Espace réservé du contenu 5" descr="Capture4.PNG"/>
          <p:cNvPicPr>
            <a:picLocks noGrp="1" noChangeAspect="1"/>
          </p:cNvPicPr>
          <p:nvPr>
            <p:ph sz="quarter" idx="14"/>
          </p:nvPr>
        </p:nvPicPr>
        <p:blipFill>
          <a:blip r:embed="rId3"/>
          <a:stretch>
            <a:fillRect/>
          </a:stretch>
        </p:blipFill>
        <p:spPr>
          <a:xfrm>
            <a:off x="457200" y="2307836"/>
            <a:ext cx="7898947" cy="458597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789273"/>
            <a:ext cx="7315200" cy="628365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chemeClr val="bg2">
                    <a:lumMod val="50000"/>
                    <a:lumOff val="50000"/>
                  </a:schemeClr>
                </a:solidFill>
                <a:latin typeface="Helvetica" pitchFamily="34" charset="0"/>
              </a:rPr>
              <a:t>EMA</a:t>
            </a:r>
            <a:endParaRPr lang="fr-FR" dirty="0">
              <a:solidFill>
                <a:schemeClr val="bg2">
                  <a:lumMod val="50000"/>
                  <a:lumOff val="50000"/>
                </a:schemeClr>
              </a:solidFill>
              <a:latin typeface="Helvetica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457199" y="1417638"/>
            <a:ext cx="8269941" cy="900953"/>
          </a:xfrm>
        </p:spPr>
        <p:txBody>
          <a:bodyPr/>
          <a:lstStyle/>
          <a:p>
            <a:r>
              <a:rPr lang="en-US" dirty="0" smtClean="0"/>
              <a:t>http://www.ema.europa.eu/ema/index.jsp?curl=pages/medicines/landing/epar_search.jsp</a:t>
            </a:r>
            <a:endParaRPr lang="fr-FR" dirty="0"/>
          </a:p>
        </p:txBody>
      </p:sp>
      <p:pic>
        <p:nvPicPr>
          <p:cNvPr id="5" name="Espace réservé du contenu 4" descr="Capture5.PNG"/>
          <p:cNvPicPr>
            <a:picLocks noGrp="1" noChangeAspect="1"/>
          </p:cNvPicPr>
          <p:nvPr>
            <p:ph sz="quarter" idx="14"/>
          </p:nvPr>
        </p:nvPicPr>
        <p:blipFill>
          <a:blip r:embed="rId2"/>
          <a:stretch>
            <a:fillRect/>
          </a:stretch>
        </p:blipFill>
        <p:spPr>
          <a:xfrm>
            <a:off x="1618128" y="2318590"/>
            <a:ext cx="5647208" cy="4278846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74059" y="967666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chemeClr val="bg2">
                    <a:lumMod val="50000"/>
                    <a:lumOff val="50000"/>
                  </a:schemeClr>
                </a:solidFill>
                <a:latin typeface="Helvetica" pitchFamily="34" charset="0"/>
              </a:rPr>
              <a:t>The </a:t>
            </a:r>
            <a:r>
              <a:rPr lang="fr-FR" dirty="0" err="1" smtClean="0">
                <a:solidFill>
                  <a:schemeClr val="bg2">
                    <a:lumMod val="50000"/>
                    <a:lumOff val="50000"/>
                  </a:schemeClr>
                </a:solidFill>
                <a:latin typeface="Helvetica" pitchFamily="34" charset="0"/>
              </a:rPr>
              <a:t>imiquimod</a:t>
            </a:r>
            <a:r>
              <a:rPr lang="fr-FR" dirty="0" smtClean="0">
                <a:solidFill>
                  <a:schemeClr val="bg2">
                    <a:lumMod val="50000"/>
                    <a:lumOff val="50000"/>
                  </a:schemeClr>
                </a:solidFill>
                <a:latin typeface="Helvetica" pitchFamily="34" charset="0"/>
              </a:rPr>
              <a:t> AND molluscum story </a:t>
            </a:r>
            <a:endParaRPr lang="fr-FR" dirty="0">
              <a:solidFill>
                <a:schemeClr val="bg2">
                  <a:lumMod val="50000"/>
                  <a:lumOff val="50000"/>
                </a:schemeClr>
              </a:solidFill>
              <a:latin typeface="Helvetica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91470" y="2461825"/>
            <a:ext cx="7315200" cy="3539527"/>
          </a:xfrm>
        </p:spPr>
        <p:txBody>
          <a:bodyPr>
            <a:normAutofit/>
          </a:bodyPr>
          <a:lstStyle/>
          <a:p>
            <a:r>
              <a:rPr lang="en-GB" sz="2600" dirty="0" smtClean="0">
                <a:latin typeface="Helvetica" pitchFamily="34" charset="0"/>
              </a:rPr>
              <a:t>Cochrane review in 2009</a:t>
            </a:r>
          </a:p>
          <a:p>
            <a:pPr lvl="1"/>
            <a:r>
              <a:rPr lang="en-GB" sz="2000" dirty="0" smtClean="0">
                <a:latin typeface="Helvetica" pitchFamily="34" charset="0"/>
              </a:rPr>
              <a:t>1 published RCT: </a:t>
            </a:r>
            <a:r>
              <a:rPr lang="en-GB" sz="2000" dirty="0" err="1" smtClean="0">
                <a:latin typeface="Helvetica" pitchFamily="34" charset="0"/>
              </a:rPr>
              <a:t>imiquimod</a:t>
            </a:r>
            <a:r>
              <a:rPr lang="en-GB" sz="2000" dirty="0" smtClean="0">
                <a:latin typeface="Helvetica" pitchFamily="34" charset="0"/>
              </a:rPr>
              <a:t> </a:t>
            </a:r>
            <a:r>
              <a:rPr lang="en-GB" sz="2000" dirty="0" err="1" smtClean="0">
                <a:latin typeface="Helvetica" pitchFamily="34" charset="0"/>
              </a:rPr>
              <a:t>vs</a:t>
            </a:r>
            <a:r>
              <a:rPr lang="en-GB" sz="2000" dirty="0" smtClean="0">
                <a:latin typeface="Helvetica" pitchFamily="34" charset="0"/>
              </a:rPr>
              <a:t> placebo (23 patients)</a:t>
            </a:r>
          </a:p>
          <a:p>
            <a:pPr lvl="1"/>
            <a:r>
              <a:rPr lang="en-GB" sz="2000" dirty="0" smtClean="0">
                <a:latin typeface="Helvetica" pitchFamily="34" charset="0"/>
              </a:rPr>
              <a:t>RR 3.67 (95% CI  0.48-28.0)  for complete clearance of lesions</a:t>
            </a:r>
          </a:p>
          <a:p>
            <a:r>
              <a:rPr lang="en-GB" sz="2600" dirty="0" smtClean="0">
                <a:latin typeface="Helvetica" pitchFamily="34" charset="0"/>
              </a:rPr>
              <a:t>FDA’s publicly available review</a:t>
            </a:r>
          </a:p>
          <a:p>
            <a:pPr lvl="1"/>
            <a:r>
              <a:rPr lang="en-GB" sz="2000" dirty="0" smtClean="0">
                <a:latin typeface="Helvetica" pitchFamily="34" charset="0"/>
              </a:rPr>
              <a:t>3 unpublished trials (827 patients)</a:t>
            </a:r>
          </a:p>
          <a:p>
            <a:pPr lvl="1"/>
            <a:r>
              <a:rPr lang="en-GB" sz="2000" dirty="0" smtClean="0">
                <a:latin typeface="Helvetica" pitchFamily="34" charset="0"/>
              </a:rPr>
              <a:t>pooled  RR 0.93 (95%CI 0.73-1.19)</a:t>
            </a:r>
          </a:p>
          <a:p>
            <a:pPr lvl="1"/>
            <a:r>
              <a:rPr lang="en-GB" sz="2000" dirty="0" smtClean="0">
                <a:latin typeface="Helvetica" pitchFamily="34" charset="0"/>
              </a:rPr>
              <a:t>Suggesting that </a:t>
            </a:r>
            <a:r>
              <a:rPr lang="en-GB" sz="2000" dirty="0" err="1" smtClean="0">
                <a:latin typeface="Helvetica" pitchFamily="34" charset="0"/>
              </a:rPr>
              <a:t>imiquimod</a:t>
            </a:r>
            <a:r>
              <a:rPr lang="en-GB" sz="2000" dirty="0" smtClean="0">
                <a:latin typeface="Helvetica" pitchFamily="34" charset="0"/>
              </a:rPr>
              <a:t> is ineffective for that indication</a:t>
            </a:r>
            <a:endParaRPr lang="en-GB" sz="2000" dirty="0">
              <a:latin typeface="Helvetica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31659" y="6211669"/>
            <a:ext cx="46123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van der </a:t>
            </a:r>
            <a:r>
              <a:rPr lang="fr-FR" dirty="0" err="1" smtClean="0"/>
              <a:t>Wouden</a:t>
            </a:r>
            <a:r>
              <a:rPr lang="fr-FR" dirty="0" smtClean="0"/>
              <a:t> et al., 2009.</a:t>
            </a:r>
            <a:r>
              <a:rPr lang="fr-FR" b="1" dirty="0" smtClean="0"/>
              <a:t> </a:t>
            </a:r>
            <a:r>
              <a:rPr lang="fr-FR" dirty="0" smtClean="0"/>
              <a:t>Katz KA, </a:t>
            </a:r>
            <a:r>
              <a:rPr lang="fr-FR" dirty="0" err="1" smtClean="0"/>
              <a:t>Swetman</a:t>
            </a:r>
            <a:r>
              <a:rPr lang="fr-FR" dirty="0" smtClean="0"/>
              <a:t> GL. </a:t>
            </a:r>
            <a:r>
              <a:rPr lang="fr-FR" dirty="0" err="1" smtClean="0"/>
              <a:t>Pediatrics</a:t>
            </a:r>
            <a:r>
              <a:rPr lang="fr-FR" dirty="0" smtClean="0"/>
              <a:t>. 2013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630773"/>
            <a:ext cx="8458200" cy="1143000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chemeClr val="bg2">
                    <a:lumMod val="50000"/>
                    <a:lumOff val="50000"/>
                  </a:schemeClr>
                </a:solidFill>
                <a:latin typeface="Helvetica" pitchFamily="34" charset="0"/>
              </a:rPr>
              <a:t>Which primary source information </a:t>
            </a:r>
            <a:r>
              <a:rPr lang="fr-FR" dirty="0" smtClean="0">
                <a:solidFill>
                  <a:schemeClr val="bg2">
                    <a:lumMod val="50000"/>
                    <a:lumOff val="50000"/>
                  </a:schemeClr>
                </a:solidFill>
                <a:latin typeface="Helvetica" pitchFamily="34" charset="0"/>
              </a:rPr>
              <a:t>?</a:t>
            </a:r>
            <a:endParaRPr lang="fr-FR" dirty="0">
              <a:solidFill>
                <a:schemeClr val="bg2">
                  <a:lumMod val="50000"/>
                  <a:lumOff val="50000"/>
                </a:schemeClr>
              </a:solidFill>
              <a:latin typeface="Helvetica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>
                <a:latin typeface="Helvetica" pitchFamily="34" charset="0"/>
              </a:rPr>
              <a:t>In case of discrepancies for results between different multiple reports for the same trial </a:t>
            </a:r>
            <a:endParaRPr lang="en-GB" sz="2400" dirty="0" smtClean="0">
              <a:latin typeface="Helvetica" pitchFamily="34" charset="0"/>
            </a:endParaRPr>
          </a:p>
          <a:p>
            <a:pPr lvl="1"/>
            <a:r>
              <a:rPr lang="en-GB" sz="1800" dirty="0" smtClean="0">
                <a:latin typeface="Helvetica" pitchFamily="34" charset="0"/>
              </a:rPr>
              <a:t>FDA-prepared </a:t>
            </a:r>
            <a:r>
              <a:rPr lang="en-GB" sz="1800" dirty="0" smtClean="0">
                <a:latin typeface="Helvetica" pitchFamily="34" charset="0"/>
              </a:rPr>
              <a:t>documents </a:t>
            </a:r>
          </a:p>
          <a:p>
            <a:pPr lvl="2"/>
            <a:r>
              <a:rPr lang="en-GB" sz="1800" dirty="0" smtClean="0">
                <a:latin typeface="Helvetica" pitchFamily="34" charset="0"/>
              </a:rPr>
              <a:t>Statistical reviewers reanalyze raw </a:t>
            </a:r>
            <a:r>
              <a:rPr lang="en-GB" sz="1800" dirty="0" smtClean="0">
                <a:latin typeface="Helvetica" pitchFamily="34" charset="0"/>
              </a:rPr>
              <a:t>data</a:t>
            </a:r>
          </a:p>
          <a:p>
            <a:pPr lvl="1"/>
            <a:r>
              <a:rPr lang="en-GB" sz="2000" dirty="0" smtClean="0">
                <a:latin typeface="Helvetica" pitchFamily="34" charset="0"/>
              </a:rPr>
              <a:t>Clinicaltrial.gov : AE</a:t>
            </a:r>
            <a:endParaRPr lang="en-GB" sz="2000" dirty="0" smtClean="0">
              <a:latin typeface="Helvetica" pitchFamily="34" charset="0"/>
            </a:endParaRPr>
          </a:p>
          <a:p>
            <a:pPr lvl="1"/>
            <a:r>
              <a:rPr lang="en-GB" sz="2000" dirty="0" smtClean="0">
                <a:latin typeface="Helvetica" pitchFamily="34" charset="0"/>
              </a:rPr>
              <a:t>Journal articles </a:t>
            </a:r>
          </a:p>
          <a:p>
            <a:pPr lvl="2"/>
            <a:r>
              <a:rPr lang="en-GB" sz="1800" dirty="0" smtClean="0">
                <a:latin typeface="Helvetica" pitchFamily="34" charset="0"/>
              </a:rPr>
              <a:t>Possible selective reporting of a subset of statistical analyses</a:t>
            </a:r>
            <a:endParaRPr lang="en-GB" sz="1800" dirty="0">
              <a:latin typeface="Helvetica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795356" y="6488668"/>
            <a:ext cx="53486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Hartung et al., </a:t>
            </a:r>
            <a:r>
              <a:rPr lang="fr-FR" dirty="0" smtClean="0"/>
              <a:t>2014; </a:t>
            </a:r>
            <a:r>
              <a:rPr lang="fr-FR" dirty="0" smtClean="0"/>
              <a:t>Tang E et </a:t>
            </a:r>
            <a:r>
              <a:rPr lang="fr-FR" dirty="0" err="1" smtClean="0"/>
              <a:t>al.BMC</a:t>
            </a:r>
            <a:r>
              <a:rPr lang="fr-FR" dirty="0" smtClean="0"/>
              <a:t> </a:t>
            </a:r>
            <a:r>
              <a:rPr lang="fr-FR" dirty="0"/>
              <a:t>Med. 2015 </a:t>
            </a:r>
            <a:endParaRPr lang="fr-F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28652"/>
            <a:ext cx="7315200" cy="1154097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50000"/>
                    <a:lumOff val="50000"/>
                  </a:schemeClr>
                </a:solidFill>
                <a:ea typeface="ＭＳ Ｐゴシック" charset="0"/>
              </a:rPr>
              <a:t>Future of transparency</a:t>
            </a:r>
            <a:endParaRPr lang="fr-FR" dirty="0">
              <a:solidFill>
                <a:schemeClr val="bg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3828" y="1973179"/>
            <a:ext cx="8229600" cy="4687961"/>
          </a:xfrm>
        </p:spPr>
        <p:txBody>
          <a:bodyPr>
            <a:normAutofit fontScale="85000" lnSpcReduction="20000"/>
          </a:bodyPr>
          <a:lstStyle/>
          <a:p>
            <a:r>
              <a:rPr lang="en-GB" sz="4000" dirty="0" smtClean="0">
                <a:solidFill>
                  <a:srgbClr val="33CCCC"/>
                </a:solidFill>
                <a:latin typeface="Helvetica" pitchFamily="34" charset="0"/>
                <a:ea typeface="Arial" charset="-52"/>
                <a:cs typeface="Arial" charset="-52"/>
                <a:hlinkClick r:id="rId2"/>
              </a:rPr>
              <a:t>http://opentrials.net/</a:t>
            </a:r>
            <a:endParaRPr lang="en-GB" sz="4000" dirty="0" smtClean="0">
              <a:solidFill>
                <a:srgbClr val="33CCCC"/>
              </a:solidFill>
              <a:latin typeface="Helvetica" pitchFamily="34" charset="0"/>
              <a:ea typeface="Arial" charset="-52"/>
              <a:cs typeface="Arial" charset="-52"/>
            </a:endParaRPr>
          </a:p>
          <a:p>
            <a:pPr lvl="1"/>
            <a:r>
              <a:rPr lang="en-GB" sz="2800" dirty="0">
                <a:latin typeface="Helvetica" pitchFamily="34" charset="0"/>
                <a:ea typeface="Arial" charset="-52"/>
                <a:cs typeface="Arial" charset="-52"/>
              </a:rPr>
              <a:t>A</a:t>
            </a:r>
            <a:r>
              <a:rPr lang="en-GB" sz="2800" dirty="0" smtClean="0">
                <a:latin typeface="Helvetica" pitchFamily="34" charset="0"/>
                <a:ea typeface="Arial" charset="-52"/>
                <a:cs typeface="Arial" charset="-52"/>
              </a:rPr>
              <a:t>ggregate information from a wide variety of existing sources to provide a comprehensive picture of the data and documents on all trials </a:t>
            </a:r>
          </a:p>
          <a:p>
            <a:r>
              <a:rPr lang="en-GB" sz="4000" dirty="0" smtClean="0">
                <a:solidFill>
                  <a:srgbClr val="0070C0"/>
                </a:solidFill>
                <a:latin typeface="Helvetica" pitchFamily="34" charset="0"/>
              </a:rPr>
              <a:t>alltrials.net campaign</a:t>
            </a:r>
          </a:p>
          <a:p>
            <a:pPr lvl="1"/>
            <a:r>
              <a:rPr lang="en-GB" sz="2800" dirty="0" smtClean="0">
                <a:latin typeface="Helvetica" pitchFamily="34" charset="0"/>
              </a:rPr>
              <a:t>Initiative of organizations such as Cochrane, The BMJ, …calling for registration and reporting of results of all clinical trials.</a:t>
            </a:r>
          </a:p>
          <a:p>
            <a:r>
              <a:rPr lang="en-GB" sz="4000" dirty="0" smtClean="0">
                <a:solidFill>
                  <a:srgbClr val="0070C0"/>
                </a:solidFill>
                <a:latin typeface="Helvetica" pitchFamily="34" charset="0"/>
              </a:rPr>
              <a:t>ICJME </a:t>
            </a:r>
            <a:endParaRPr lang="en-GB" sz="3400" dirty="0" smtClean="0">
              <a:solidFill>
                <a:srgbClr val="0070C0"/>
              </a:solidFill>
              <a:latin typeface="Helvetica" pitchFamily="34" charset="0"/>
            </a:endParaRPr>
          </a:p>
          <a:p>
            <a:pPr lvl="1"/>
            <a:r>
              <a:rPr lang="en-GB" sz="2800" dirty="0" smtClean="0">
                <a:latin typeface="Helvetica" pitchFamily="34" charset="0"/>
              </a:rPr>
              <a:t>Proposes to require authors to share with others the individual-patient data as a condition for publication of a clinical trial</a:t>
            </a:r>
          </a:p>
          <a:p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6735980" y="6279776"/>
            <a:ext cx="23776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err="1" smtClean="0"/>
              <a:t>Taichman</a:t>
            </a:r>
            <a:r>
              <a:rPr lang="fr-FR" dirty="0" smtClean="0"/>
              <a:t> et al., 2016</a:t>
            </a:r>
            <a:endParaRPr lang="fr-F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89272" y="1605176"/>
            <a:ext cx="7315200" cy="3539527"/>
          </a:xfrm>
        </p:spPr>
        <p:txBody>
          <a:bodyPr>
            <a:noAutofit/>
          </a:bodyPr>
          <a:lstStyle/>
          <a:p>
            <a:r>
              <a:rPr lang="fr-FR" sz="2400" dirty="0" smtClean="0">
                <a:solidFill>
                  <a:srgbClr val="33CCCC"/>
                </a:solidFill>
                <a:latin typeface="Helvetica" pitchFamily="34" charset="0"/>
              </a:rPr>
              <a:t> </a:t>
            </a:r>
            <a:r>
              <a:rPr lang="en-GB" sz="2400" dirty="0" smtClean="0">
                <a:solidFill>
                  <a:srgbClr val="0070C0"/>
                </a:solidFill>
                <a:latin typeface="Helvetica" pitchFamily="34" charset="0"/>
              </a:rPr>
              <a:t>The clinicalstudydatarequest.com and the Yale University Open Data </a:t>
            </a:r>
          </a:p>
          <a:p>
            <a:pPr lvl="1"/>
            <a:r>
              <a:rPr lang="en-GB" sz="2000" dirty="0" smtClean="0">
                <a:latin typeface="Helvetica" pitchFamily="34" charset="0"/>
              </a:rPr>
              <a:t>Researchers can request access to individual patient data and supporting documents from industry-sponsored </a:t>
            </a:r>
            <a:r>
              <a:rPr lang="en-GB" sz="2000" dirty="0" err="1" smtClean="0">
                <a:latin typeface="Helvetica" pitchFamily="34" charset="0"/>
              </a:rPr>
              <a:t>clinicaltrials</a:t>
            </a:r>
            <a:r>
              <a:rPr lang="en-GB" sz="2000" dirty="0" smtClean="0">
                <a:latin typeface="Helvetica" pitchFamily="34" charset="0"/>
              </a:rPr>
              <a:t>.</a:t>
            </a:r>
          </a:p>
          <a:p>
            <a:r>
              <a:rPr lang="en-GB" sz="2400" dirty="0" smtClean="0">
                <a:solidFill>
                  <a:srgbClr val="0070C0"/>
                </a:solidFill>
                <a:latin typeface="Helvetica" pitchFamily="34" charset="0"/>
              </a:rPr>
              <a:t>European Medicines Agency</a:t>
            </a:r>
          </a:p>
          <a:p>
            <a:pPr lvl="1"/>
            <a:r>
              <a:rPr lang="en-GB" sz="2000" dirty="0" smtClean="0">
                <a:latin typeface="Helvetica" pitchFamily="34" charset="0"/>
              </a:rPr>
              <a:t>Guidance on the publication of clinical data for medicinal products 2015 for the publication of clinical reports, </a:t>
            </a:r>
          </a:p>
          <a:p>
            <a:pPr lvl="1"/>
            <a:r>
              <a:rPr lang="en-GB" sz="2000" dirty="0" smtClean="0">
                <a:latin typeface="Helvetica" pitchFamily="34" charset="0"/>
              </a:rPr>
              <a:t>in a later stage individual patient data. </a:t>
            </a:r>
          </a:p>
          <a:p>
            <a:endParaRPr lang="en-US" sz="1600" dirty="0" smtClean="0">
              <a:latin typeface="Arial" charset="-52"/>
              <a:ea typeface="Arial" charset="-52"/>
              <a:cs typeface="Arial" charset="-52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914400" y="712270"/>
            <a:ext cx="7315200" cy="933650"/>
          </a:xfrm>
        </p:spPr>
        <p:txBody>
          <a:bodyPr/>
          <a:lstStyle/>
          <a:p>
            <a:r>
              <a:rPr lang="en-GB" dirty="0" smtClean="0">
                <a:latin typeface="Helvetica" pitchFamily="34" charset="0"/>
              </a:rPr>
              <a:t>Challenge</a:t>
            </a:r>
            <a:endParaRPr lang="en-GB" dirty="0">
              <a:latin typeface="Helvetica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524577" y="2560319"/>
            <a:ext cx="7467600" cy="1851731"/>
          </a:xfrm>
        </p:spPr>
        <p:txBody>
          <a:bodyPr>
            <a:normAutofit/>
          </a:bodyPr>
          <a:lstStyle/>
          <a:p>
            <a:pPr lvl="1"/>
            <a:r>
              <a:rPr lang="en-GB" sz="2800" dirty="0" smtClean="0">
                <a:latin typeface="Helvetica" pitchFamily="34" charset="0"/>
              </a:rPr>
              <a:t>Not miss data that will change MA results</a:t>
            </a:r>
          </a:p>
          <a:p>
            <a:pPr lvl="1"/>
            <a:r>
              <a:rPr lang="en-GB" sz="2800" dirty="0" smtClean="0">
                <a:latin typeface="Helvetica" pitchFamily="34" charset="0"/>
              </a:rPr>
              <a:t>But...not be drowned </a:t>
            </a:r>
            <a:endParaRPr lang="en-GB" sz="2800" dirty="0">
              <a:latin typeface="Helvetica" pitchFamily="34" charset="0"/>
            </a:endParaRPr>
          </a:p>
        </p:txBody>
      </p:sp>
      <p:pic>
        <p:nvPicPr>
          <p:cNvPr id="6" name="Espace réservé du contenu 5" descr="Datadrown.gif"/>
          <p:cNvPicPr>
            <a:picLocks noGrp="1" noChangeAspect="1"/>
          </p:cNvPicPr>
          <p:nvPr>
            <p:ph sz="quarter" idx="14"/>
          </p:nvPr>
        </p:nvPicPr>
        <p:blipFill>
          <a:blip r:embed="rId2"/>
          <a:stretch>
            <a:fillRect/>
          </a:stretch>
        </p:blipFill>
        <p:spPr>
          <a:xfrm>
            <a:off x="4114800" y="4033420"/>
            <a:ext cx="3657600" cy="1837944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chemeClr val="bg2">
                    <a:lumMod val="50000"/>
                    <a:lumOff val="50000"/>
                  </a:schemeClr>
                </a:solidFill>
                <a:latin typeface="Helvetica" charset="0"/>
              </a:rPr>
              <a:t>Reporting Bias is the greatest threat to the validity of systematic reviews</a:t>
            </a:r>
            <a:endParaRPr lang="fr-FR" sz="3600" dirty="0">
              <a:solidFill>
                <a:schemeClr val="bg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sz="2000" dirty="0" smtClean="0">
              <a:latin typeface="Helvetica" charset="0"/>
            </a:endParaRPr>
          </a:p>
          <a:p>
            <a:r>
              <a:rPr lang="en-US" dirty="0" smtClean="0">
                <a:latin typeface="Helvetica" charset="0"/>
              </a:rPr>
              <a:t>Publication bias: </a:t>
            </a:r>
          </a:p>
          <a:p>
            <a:pPr lvl="2"/>
            <a:r>
              <a:rPr lang="en-US" dirty="0" smtClean="0">
                <a:latin typeface="Helvetica" charset="0"/>
              </a:rPr>
              <a:t>25% to 50% of trials are never reported</a:t>
            </a:r>
          </a:p>
          <a:p>
            <a:pPr lvl="2"/>
            <a:r>
              <a:rPr lang="en-US" dirty="0" smtClean="0">
                <a:latin typeface="Helvetica" charset="0"/>
              </a:rPr>
              <a:t>Trials with negative results are twice as likely to remain unpublished as those with positive results</a:t>
            </a:r>
          </a:p>
          <a:p>
            <a:r>
              <a:rPr lang="en-US" dirty="0" smtClean="0">
                <a:latin typeface="Helvetica" charset="0"/>
              </a:rPr>
              <a:t>Outcome reporting bias: </a:t>
            </a:r>
          </a:p>
          <a:p>
            <a:pPr lvl="2"/>
            <a:r>
              <a:rPr lang="en-US" dirty="0" smtClean="0">
                <a:latin typeface="Helvetica" charset="0"/>
              </a:rPr>
              <a:t>Around half of published trials have at least one primary outcome that was changed, introduced, or omitted</a:t>
            </a:r>
          </a:p>
          <a:p>
            <a:pPr lvl="2"/>
            <a:r>
              <a:rPr lang="en-US" dirty="0" smtClean="0">
                <a:latin typeface="Helvetica" charset="0"/>
              </a:rPr>
              <a:t>Positive outcomes have increased odds of being reported</a:t>
            </a:r>
          </a:p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4639236" y="6126163"/>
            <a:ext cx="46795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Jones CW et al. BMJ 2013; </a:t>
            </a:r>
            <a:r>
              <a:rPr lang="en-US" dirty="0" smtClean="0"/>
              <a:t>Scherer</a:t>
            </a:r>
            <a:r>
              <a:rPr lang="en-US" dirty="0"/>
              <a:t>, R. </a:t>
            </a:r>
            <a:r>
              <a:rPr lang="en-US" dirty="0" smtClean="0"/>
              <a:t>W. et al. </a:t>
            </a:r>
            <a:r>
              <a:rPr lang="en-US" i="1" dirty="0" smtClean="0"/>
              <a:t>Cochrane </a:t>
            </a:r>
            <a:r>
              <a:rPr lang="en-US" i="1" dirty="0"/>
              <a:t>Database Syst. </a:t>
            </a:r>
            <a:r>
              <a:rPr lang="en-US" i="1" dirty="0" smtClean="0"/>
              <a:t>Rev. </a:t>
            </a:r>
            <a:r>
              <a:rPr lang="en-US" dirty="0" smtClean="0"/>
              <a:t>2007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08529"/>
            <a:ext cx="8229600" cy="4413355"/>
          </a:xfrm>
        </p:spPr>
        <p:txBody>
          <a:bodyPr>
            <a:normAutofit/>
          </a:bodyPr>
          <a:lstStyle/>
          <a:p>
            <a:pPr lvl="1">
              <a:buFont typeface="Arial" charset="-52"/>
              <a:buNone/>
            </a:pPr>
            <a:endParaRPr lang="en-US" sz="2000" dirty="0" smtClean="0">
              <a:latin typeface="Helvetica" charset="0"/>
            </a:endParaRPr>
          </a:p>
          <a:p>
            <a:r>
              <a:rPr lang="en-US" sz="2800" dirty="0" smtClean="0">
                <a:latin typeface="Helvetica" pitchFamily="34" charset="0"/>
              </a:rPr>
              <a:t>Consequences of reporting bias</a:t>
            </a:r>
          </a:p>
          <a:p>
            <a:pPr lvl="1"/>
            <a:r>
              <a:rPr lang="en-US" dirty="0" smtClean="0">
                <a:latin typeface="Helvetica" pitchFamily="34" charset="0"/>
              </a:rPr>
              <a:t>The results of a systematic review based on a sample of trials not representative of all existing trials will be biased</a:t>
            </a:r>
          </a:p>
          <a:p>
            <a:pPr lvl="1"/>
            <a:r>
              <a:rPr lang="en-US" dirty="0" smtClean="0">
                <a:latin typeface="Helvetica" pitchFamily="34" charset="0"/>
              </a:rPr>
              <a:t>Treatment effect estimates for efficacy and safety will be distorted and likely exaggerated</a:t>
            </a:r>
          </a:p>
          <a:p>
            <a:pPr lvl="1">
              <a:buNone/>
            </a:pPr>
            <a:endParaRPr lang="en-US" dirty="0" smtClean="0">
              <a:latin typeface="Helvetica" pitchFamily="34" charset="0"/>
            </a:endParaRPr>
          </a:p>
          <a:p>
            <a:r>
              <a:rPr lang="en-US" sz="2400" dirty="0" smtClean="0">
                <a:latin typeface="Helvetica" pitchFamily="34" charset="0"/>
              </a:rPr>
              <a:t>No statistical method allows excluding of reporting bias in systematic review with certainty (</a:t>
            </a:r>
            <a:r>
              <a:rPr lang="fr-FR" sz="2400" dirty="0" err="1" smtClean="0">
                <a:latin typeface="Helvetica" pitchFamily="34" charset="0"/>
              </a:rPr>
              <a:t>Funnel</a:t>
            </a:r>
            <a:r>
              <a:rPr lang="fr-FR" sz="2400" dirty="0" smtClean="0">
                <a:latin typeface="Helvetica" pitchFamily="34" charset="0"/>
              </a:rPr>
              <a:t> plot </a:t>
            </a:r>
            <a:r>
              <a:rPr lang="en-US" sz="2400" dirty="0" smtClean="0">
                <a:latin typeface="Helvetica" pitchFamily="34" charset="0"/>
              </a:rPr>
              <a:t>)</a:t>
            </a:r>
            <a:endParaRPr lang="fr-FR" sz="2400" dirty="0" smtClean="0">
              <a:latin typeface="Helvetica" pitchFamily="34" charset="0"/>
            </a:endParaRPr>
          </a:p>
          <a:p>
            <a:endParaRPr lang="en-US" dirty="0" smtClean="0">
              <a:latin typeface="Helvetica" charset="0"/>
            </a:endParaRPr>
          </a:p>
          <a:p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 rot="10800000" flipV="1">
            <a:off x="5150224" y="5903892"/>
            <a:ext cx="39937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dirty="0" err="1"/>
              <a:t>Dwan</a:t>
            </a:r>
            <a:r>
              <a:rPr lang="fr-FR" sz="1600" dirty="0"/>
              <a:t>, K</a:t>
            </a:r>
            <a:r>
              <a:rPr lang="fr-FR" sz="1600" dirty="0" smtClean="0"/>
              <a:t>. et al. </a:t>
            </a:r>
            <a:r>
              <a:rPr lang="fr-FR" sz="1600" dirty="0" err="1"/>
              <a:t>PloS</a:t>
            </a:r>
            <a:r>
              <a:rPr lang="fr-FR" sz="1600" dirty="0"/>
              <a:t> One </a:t>
            </a:r>
            <a:r>
              <a:rPr lang="fr-FR" sz="1600" dirty="0" smtClean="0"/>
              <a:t>,2013;</a:t>
            </a:r>
            <a:r>
              <a:rPr lang="en-US" sz="1600" dirty="0" smtClean="0"/>
              <a:t>Hart</a:t>
            </a:r>
            <a:r>
              <a:rPr lang="en-US" sz="1600" dirty="0"/>
              <a:t>, B., </a:t>
            </a:r>
            <a:r>
              <a:rPr lang="en-US" sz="1600" dirty="0" err="1"/>
              <a:t>Lundh</a:t>
            </a:r>
            <a:r>
              <a:rPr lang="en-US" sz="1600" dirty="0"/>
              <a:t>, A. &amp;</a:t>
            </a:r>
            <a:r>
              <a:rPr lang="en-US" sz="1600" dirty="0" err="1"/>
              <a:t>Bero</a:t>
            </a:r>
            <a:r>
              <a:rPr lang="en-US" sz="1600" dirty="0"/>
              <a:t>, L</a:t>
            </a:r>
            <a:r>
              <a:rPr lang="en-US" sz="1600" dirty="0" smtClean="0"/>
              <a:t>.. </a:t>
            </a:r>
            <a:r>
              <a:rPr lang="en-US" sz="1600" dirty="0"/>
              <a:t>BMJ </a:t>
            </a:r>
            <a:r>
              <a:rPr lang="en-US" sz="1600" dirty="0" smtClean="0"/>
              <a:t>2012.</a:t>
            </a:r>
            <a:r>
              <a:rPr lang="fr-FR" sz="1600" dirty="0" smtClean="0"/>
              <a:t>  Kirkham JJ et al. BMJ 2010 </a:t>
            </a:r>
            <a:r>
              <a:rPr lang="fr-FR" sz="1600" dirty="0" err="1" smtClean="0"/>
              <a:t>Ioannidis</a:t>
            </a:r>
            <a:r>
              <a:rPr lang="fr-FR" sz="1600" dirty="0" smtClean="0"/>
              <a:t> JP. J </a:t>
            </a:r>
            <a:r>
              <a:rPr lang="fr-FR" sz="1600" dirty="0" err="1" smtClean="0"/>
              <a:t>Eval</a:t>
            </a:r>
            <a:r>
              <a:rPr lang="fr-FR" sz="1600" dirty="0" smtClean="0"/>
              <a:t> Clin </a:t>
            </a:r>
            <a:r>
              <a:rPr lang="fr-FR" sz="1600" dirty="0" err="1" smtClean="0"/>
              <a:t>Pract</a:t>
            </a:r>
            <a:r>
              <a:rPr lang="fr-FR" sz="1600" dirty="0" smtClean="0"/>
              <a:t> 2008;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45506" cy="1143000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chemeClr val="bg2">
                    <a:lumMod val="50000"/>
                    <a:lumOff val="50000"/>
                  </a:schemeClr>
                </a:solidFill>
                <a:latin typeface="Helvetica" pitchFamily="34" charset="0"/>
              </a:rPr>
              <a:t>FIND </a:t>
            </a:r>
            <a:r>
              <a:rPr lang="fr-FR" dirty="0">
                <a:solidFill>
                  <a:schemeClr val="bg2">
                    <a:lumMod val="50000"/>
                    <a:lumOff val="50000"/>
                  </a:schemeClr>
                </a:solidFill>
                <a:latin typeface="Helvetica" pitchFamily="34" charset="0"/>
              </a:rPr>
              <a:t>THE PUBLISHED TRIALS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600200"/>
            <a:ext cx="7987553" cy="452596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 smtClean="0">
                <a:latin typeface="Helvetica" charset="0"/>
              </a:rPr>
              <a:t>Main bibliographical databases</a:t>
            </a:r>
          </a:p>
          <a:p>
            <a:pPr lvl="1">
              <a:spcAft>
                <a:spcPts val="600"/>
              </a:spcAft>
            </a:pPr>
            <a:r>
              <a:rPr lang="en-US" sz="2200" dirty="0" smtClean="0">
                <a:latin typeface="Helvetica" charset="0"/>
              </a:rPr>
              <a:t>CENTRAL (Cochrane Central Register of Controlled Trials) </a:t>
            </a:r>
          </a:p>
          <a:p>
            <a:pPr lvl="1">
              <a:spcAft>
                <a:spcPts val="600"/>
              </a:spcAft>
            </a:pPr>
            <a:r>
              <a:rPr lang="en-US" sz="2200" dirty="0" smtClean="0">
                <a:latin typeface="Helvetica" charset="0"/>
              </a:rPr>
              <a:t>MEDLINE</a:t>
            </a:r>
          </a:p>
          <a:p>
            <a:pPr lvl="1">
              <a:spcAft>
                <a:spcPts val="600"/>
              </a:spcAft>
            </a:pPr>
            <a:r>
              <a:rPr lang="en-US" sz="2200" dirty="0" smtClean="0">
                <a:latin typeface="Helvetica" charset="0"/>
              </a:rPr>
              <a:t>EMBASE</a:t>
            </a:r>
          </a:p>
          <a:p>
            <a:pPr>
              <a:spcAft>
                <a:spcPts val="600"/>
              </a:spcAft>
            </a:pPr>
            <a:r>
              <a:rPr lang="en-US" dirty="0" smtClean="0">
                <a:latin typeface="Helvetica" charset="0"/>
              </a:rPr>
              <a:t>Specialized bibliographical databases for specific topics</a:t>
            </a:r>
          </a:p>
          <a:p>
            <a:pPr>
              <a:spcAft>
                <a:spcPts val="600"/>
              </a:spcAft>
            </a:pPr>
            <a:r>
              <a:rPr lang="en-US" dirty="0" smtClean="0">
                <a:latin typeface="Helvetica" charset="0"/>
              </a:rPr>
              <a:t>Reference lists of included studies</a:t>
            </a:r>
          </a:p>
          <a:p>
            <a:pPr>
              <a:spcAft>
                <a:spcPts val="600"/>
              </a:spcAft>
            </a:pPr>
            <a:r>
              <a:rPr lang="en-US" dirty="0" smtClean="0">
                <a:latin typeface="Helvetica" charset="0"/>
              </a:rPr>
              <a:t>Studies included in previous systematic reviews</a:t>
            </a:r>
            <a:endParaRPr lang="fr-FR" dirty="0" smtClean="0">
              <a:latin typeface="Helvetica" charset="0"/>
            </a:endParaRP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7772" y="1130829"/>
            <a:ext cx="7315200" cy="1154097"/>
          </a:xfrm>
        </p:spPr>
        <p:txBody>
          <a:bodyPr>
            <a:noAutofit/>
          </a:bodyPr>
          <a:lstStyle/>
          <a:p>
            <a:r>
              <a:rPr lang="fr-FR" sz="3600" dirty="0" smtClean="0">
                <a:solidFill>
                  <a:schemeClr val="bg2">
                    <a:lumMod val="50000"/>
                    <a:lumOff val="50000"/>
                  </a:schemeClr>
                </a:solidFill>
                <a:latin typeface="Helvetica" pitchFamily="34" charset="0"/>
              </a:rPr>
              <a:t>FIND THE UNPUBLISHED TRIALS: </a:t>
            </a:r>
            <a:r>
              <a:rPr lang="en-US" sz="3600" dirty="0" smtClean="0">
                <a:solidFill>
                  <a:schemeClr val="bg2">
                    <a:lumMod val="50000"/>
                    <a:lumOff val="50000"/>
                  </a:schemeClr>
                </a:solidFill>
                <a:latin typeface="Helvetica" pitchFamily="34" charset="0"/>
              </a:rPr>
              <a:t>CONFERENCE ABSTRACT</a:t>
            </a:r>
            <a:endParaRPr lang="fr-FR" sz="3600" dirty="0">
              <a:solidFill>
                <a:schemeClr val="bg2">
                  <a:lumMod val="50000"/>
                  <a:lumOff val="50000"/>
                </a:schemeClr>
              </a:solidFill>
              <a:latin typeface="Helvetica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84926"/>
            <a:ext cx="7758953" cy="3778624"/>
          </a:xfrm>
        </p:spPr>
        <p:txBody>
          <a:bodyPr>
            <a:noAutofit/>
          </a:bodyPr>
          <a:lstStyle/>
          <a:p>
            <a:r>
              <a:rPr lang="en-GB" sz="2800" dirty="0" smtClean="0">
                <a:latin typeface="Helvetica" pitchFamily="34" charset="0"/>
              </a:rPr>
              <a:t>50% unpublished</a:t>
            </a:r>
          </a:p>
          <a:p>
            <a:r>
              <a:rPr lang="en-GB" sz="2800" dirty="0" smtClean="0">
                <a:latin typeface="Helvetica" pitchFamily="34" charset="0"/>
              </a:rPr>
              <a:t>No centralized registry</a:t>
            </a:r>
          </a:p>
          <a:p>
            <a:r>
              <a:rPr lang="en-GB" sz="2800" dirty="0" smtClean="0">
                <a:latin typeface="Helvetica" pitchFamily="34" charset="0"/>
              </a:rPr>
              <a:t>Hand or electronically search </a:t>
            </a:r>
          </a:p>
          <a:p>
            <a:pPr lvl="2"/>
            <a:r>
              <a:rPr lang="en-GB" sz="2000" dirty="0" smtClean="0">
                <a:latin typeface="Helvetica" pitchFamily="34" charset="0"/>
              </a:rPr>
              <a:t>American Academy of Dermatology, </a:t>
            </a:r>
          </a:p>
          <a:p>
            <a:pPr lvl="2"/>
            <a:r>
              <a:rPr lang="en-GB" sz="2000" dirty="0" smtClean="0">
                <a:latin typeface="Helvetica" pitchFamily="34" charset="0"/>
              </a:rPr>
              <a:t>Society </a:t>
            </a:r>
            <a:r>
              <a:rPr lang="en-GB" sz="2000" dirty="0" smtClean="0">
                <a:latin typeface="Helvetica" pitchFamily="34" charset="0"/>
              </a:rPr>
              <a:t>for Investigative Dermatology,…</a:t>
            </a:r>
          </a:p>
          <a:p>
            <a:pPr lvl="2"/>
            <a:r>
              <a:rPr lang="en-GB" sz="2000" dirty="0" smtClean="0">
                <a:latin typeface="Helvetica" pitchFamily="34" charset="0"/>
              </a:rPr>
              <a:t>CSG Specialized Register (28 conference proceedings)</a:t>
            </a:r>
          </a:p>
          <a:p>
            <a:pPr>
              <a:buNone/>
            </a:pPr>
            <a:endParaRPr lang="en-GB" sz="28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5608902" y="6320118"/>
            <a:ext cx="35350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Scherer, R.W et al Cochrane </a:t>
            </a:r>
            <a:r>
              <a:rPr lang="fr-FR" dirty="0" err="1" smtClean="0"/>
              <a:t>Database</a:t>
            </a:r>
            <a:r>
              <a:rPr lang="fr-FR" dirty="0" smtClean="0"/>
              <a:t> </a:t>
            </a:r>
            <a:r>
              <a:rPr lang="fr-FR" dirty="0" err="1" smtClean="0"/>
              <a:t>Syst</a:t>
            </a:r>
            <a:r>
              <a:rPr lang="fr-FR" dirty="0" smtClean="0"/>
              <a:t> </a:t>
            </a:r>
            <a:r>
              <a:rPr lang="fr-FR" dirty="0" err="1" smtClean="0"/>
              <a:t>Rev</a:t>
            </a:r>
            <a:r>
              <a:rPr lang="fr-FR" dirty="0" smtClean="0"/>
              <a:t> 2007</a:t>
            </a: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18147" y="620690"/>
            <a:ext cx="7315200" cy="1154097"/>
          </a:xfrm>
        </p:spPr>
        <p:txBody>
          <a:bodyPr>
            <a:noAutofit/>
          </a:bodyPr>
          <a:lstStyle/>
          <a:p>
            <a:r>
              <a:rPr lang="fr-FR" sz="3600" dirty="0" smtClean="0">
                <a:solidFill>
                  <a:schemeClr val="bg2">
                    <a:lumMod val="50000"/>
                    <a:lumOff val="50000"/>
                  </a:schemeClr>
                </a:solidFill>
                <a:latin typeface="Helvetica" pitchFamily="34" charset="0"/>
              </a:rPr>
              <a:t>FIND THE UNPUBLISHED TRIALS:</a:t>
            </a:r>
            <a:r>
              <a:rPr lang="en-US" sz="3600" dirty="0" smtClean="0">
                <a:solidFill>
                  <a:schemeClr val="bg2">
                    <a:lumMod val="50000"/>
                    <a:lumOff val="50000"/>
                  </a:schemeClr>
                </a:solidFill>
                <a:latin typeface="Helvetica" pitchFamily="34" charset="0"/>
              </a:rPr>
              <a:t> Clinical trial registries </a:t>
            </a:r>
            <a:endParaRPr lang="fr-FR" sz="3600" dirty="0">
              <a:solidFill>
                <a:schemeClr val="bg2">
                  <a:lumMod val="50000"/>
                  <a:lumOff val="50000"/>
                </a:schemeClr>
              </a:solidFill>
              <a:latin typeface="Helvetica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198133"/>
            <a:ext cx="7467600" cy="3519274"/>
          </a:xfrm>
        </p:spPr>
        <p:txBody>
          <a:bodyPr>
            <a:normAutofit/>
          </a:bodyPr>
          <a:lstStyle/>
          <a:p>
            <a:r>
              <a:rPr lang="en-GB" sz="2400" dirty="0"/>
              <a:t>Aims to overcome reporting </a:t>
            </a:r>
            <a:r>
              <a:rPr lang="en-GB" sz="2400" dirty="0" smtClean="0"/>
              <a:t>bias issue</a:t>
            </a:r>
            <a:endParaRPr lang="en-GB" sz="2400" dirty="0"/>
          </a:p>
          <a:p>
            <a:r>
              <a:rPr lang="en-GB" sz="2400" dirty="0" smtClean="0"/>
              <a:t>Databases </a:t>
            </a:r>
            <a:r>
              <a:rPr lang="en-GB" sz="2400" dirty="0" smtClean="0"/>
              <a:t>of planned, ongoing and completed trials</a:t>
            </a:r>
          </a:p>
          <a:p>
            <a:pPr lvl="1"/>
            <a:r>
              <a:rPr lang="en-GB" sz="2000" dirty="0" smtClean="0"/>
              <a:t>Trial registration is a legal requirement in the United States, European Union, …, and ICJME requirement for publication</a:t>
            </a:r>
          </a:p>
          <a:p>
            <a:r>
              <a:rPr lang="en-GB" sz="2400" dirty="0" smtClean="0">
                <a:latin typeface="Helvetica" charset="0"/>
              </a:rPr>
              <a:t>WHO </a:t>
            </a:r>
            <a:r>
              <a:rPr lang="en-GB" sz="2400" dirty="0" smtClean="0">
                <a:latin typeface="Helvetica" charset="0"/>
              </a:rPr>
              <a:t>International Clinical Trials Registry Platform Search Portal </a:t>
            </a:r>
          </a:p>
          <a:p>
            <a:pPr lvl="1"/>
            <a:r>
              <a:rPr lang="en-GB" sz="2400" dirty="0" smtClean="0">
                <a:latin typeface="Helvetica" charset="0"/>
              </a:rPr>
              <a:t>16 data providers (clinicaltrials.gov )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5580529" y="6306671"/>
            <a:ext cx="42903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Anderson LM et al. MEJM 2015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B0F0"/>
                </a:solidFill>
                <a:latin typeface="Helvetica" pitchFamily="34" charset="0"/>
              </a:rPr>
              <a:t>One example</a:t>
            </a:r>
            <a:r>
              <a:rPr lang="en-GB" dirty="0" smtClean="0"/>
              <a:t>:</a:t>
            </a:r>
            <a:endParaRPr lang="en-GB" dirty="0"/>
          </a:p>
        </p:txBody>
      </p:sp>
      <p:pic>
        <p:nvPicPr>
          <p:cNvPr id="4" name="Espace réservé du contenu 3" descr="Capture.PN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24585" y="310732"/>
            <a:ext cx="6214216" cy="3466060"/>
          </a:xfrm>
        </p:spPr>
      </p:pic>
      <p:sp>
        <p:nvSpPr>
          <p:cNvPr id="5" name="Rectangle 4"/>
          <p:cNvSpPr/>
          <p:nvPr/>
        </p:nvSpPr>
        <p:spPr>
          <a:xfrm>
            <a:off x="457200" y="5380672"/>
            <a:ext cx="712694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/>
              <a:t>Contact the </a:t>
            </a:r>
            <a:r>
              <a:rPr lang="en-GB" sz="2800" dirty="0" err="1" smtClean="0"/>
              <a:t>trialists</a:t>
            </a:r>
            <a:r>
              <a:rPr lang="en-GB" sz="2800" dirty="0" smtClean="0"/>
              <a:t> or sponsors to inquire about the trial status and results 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601" y="3924300"/>
            <a:ext cx="6172200" cy="990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388" y="80357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fr-FR" sz="3100" dirty="0" smtClean="0"/>
              <a:t/>
            </a:r>
            <a:br>
              <a:rPr lang="fr-FR" sz="3100" dirty="0" smtClean="0"/>
            </a:br>
            <a:r>
              <a:rPr lang="fr-FR" sz="3100" dirty="0" smtClean="0"/>
              <a:t/>
            </a:r>
            <a:br>
              <a:rPr lang="fr-FR" sz="3100" dirty="0" smtClean="0"/>
            </a:br>
            <a:r>
              <a:rPr lang="fr-FR" sz="3100" dirty="0" smtClean="0"/>
              <a:t/>
            </a:r>
            <a:br>
              <a:rPr lang="fr-FR" sz="3100" dirty="0" smtClean="0"/>
            </a:br>
            <a:r>
              <a:rPr lang="fr-FR" sz="3100" dirty="0" smtClean="0"/>
              <a:t/>
            </a:r>
            <a:br>
              <a:rPr lang="fr-FR" sz="3100" dirty="0" smtClean="0"/>
            </a:br>
            <a:r>
              <a:rPr lang="fr-FR" sz="3100" dirty="0" smtClean="0"/>
              <a:t/>
            </a:r>
            <a:br>
              <a:rPr lang="fr-FR" sz="3100" dirty="0" smtClean="0"/>
            </a:br>
            <a:r>
              <a:rPr lang="fr-FR" sz="3100" dirty="0" smtClean="0"/>
              <a:t/>
            </a:r>
            <a:br>
              <a:rPr lang="fr-FR" sz="3100" dirty="0" smtClean="0"/>
            </a:br>
            <a:r>
              <a:rPr lang="en-GB" sz="3600" dirty="0" smtClean="0">
                <a:solidFill>
                  <a:srgbClr val="283138">
                    <a:lumMod val="50000"/>
                    <a:lumOff val="50000"/>
                  </a:srgbClr>
                </a:solidFill>
                <a:latin typeface="Helvetica" pitchFamily="34" charset="0"/>
              </a:rPr>
              <a:t>Registries </a:t>
            </a:r>
            <a:r>
              <a:rPr lang="en-GB" sz="3600" dirty="0">
                <a:solidFill>
                  <a:srgbClr val="283138">
                    <a:lumMod val="50000"/>
                    <a:lumOff val="50000"/>
                  </a:srgbClr>
                </a:solidFill>
                <a:latin typeface="Helvetica" pitchFamily="34" charset="0"/>
              </a:rPr>
              <a:t>to detect outcome reporting bias</a:t>
            </a:r>
            <a:r>
              <a:rPr lang="en-US" sz="4800" dirty="0" smtClean="0">
                <a:latin typeface="Helvetica" charset="0"/>
              </a:rPr>
              <a:t/>
            </a:r>
            <a:br>
              <a:rPr lang="en-US" sz="4800" dirty="0" smtClean="0">
                <a:latin typeface="Helvetica" charset="0"/>
              </a:rPr>
            </a:br>
            <a:endParaRPr lang="fr-FR" dirty="0"/>
          </a:p>
        </p:txBody>
      </p:sp>
      <p:pic>
        <p:nvPicPr>
          <p:cNvPr id="4" name="Espace réservé du contenu 3" descr="Capture3.PNG"/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14388" y="3949459"/>
            <a:ext cx="7569622" cy="2508473"/>
          </a:xfrm>
        </p:spPr>
      </p:pic>
      <p:sp>
        <p:nvSpPr>
          <p:cNvPr id="5" name="Espace réservé du contenu 4"/>
          <p:cNvSpPr>
            <a:spLocks noGrp="1"/>
          </p:cNvSpPr>
          <p:nvPr>
            <p:ph sz="quarter" idx="14"/>
          </p:nvPr>
        </p:nvSpPr>
        <p:spPr>
          <a:xfrm>
            <a:off x="1890092" y="1750369"/>
            <a:ext cx="7167282" cy="2191871"/>
          </a:xfrm>
        </p:spPr>
        <p:txBody>
          <a:bodyPr>
            <a:normAutofit lnSpcReduction="10000"/>
          </a:bodyPr>
          <a:lstStyle/>
          <a:p>
            <a:r>
              <a:rPr lang="en-GB" sz="2800" dirty="0" smtClean="0">
                <a:latin typeface="Helvetica" pitchFamily="34" charset="0"/>
              </a:rPr>
              <a:t>Primary and secondary outcomes are documented in trial record</a:t>
            </a:r>
          </a:p>
          <a:p>
            <a:r>
              <a:rPr lang="en-GB" sz="2800" dirty="0" smtClean="0">
                <a:latin typeface="Helvetica" pitchFamily="34" charset="0"/>
              </a:rPr>
              <a:t>Compare pre-specified outcomes in the trial record /reported outcomes, in the published article</a:t>
            </a:r>
            <a:endParaRPr lang="en-GB" dirty="0">
              <a:latin typeface="Helvetic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1236706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Helvetica" charset="0"/>
              </a:rPr>
              <a:t/>
            </a:r>
            <a:br>
              <a:rPr lang="en-US" dirty="0" smtClean="0">
                <a:latin typeface="Helvetica" charset="0"/>
              </a:rPr>
            </a:br>
            <a:r>
              <a:rPr lang="en-GB" dirty="0" smtClean="0">
                <a:solidFill>
                  <a:schemeClr val="bg2">
                    <a:lumMod val="50000"/>
                    <a:lumOff val="50000"/>
                  </a:schemeClr>
                </a:solidFill>
                <a:latin typeface="Helvetica" pitchFamily="34" charset="0"/>
              </a:rPr>
              <a:t>Clinical trial registries: summary trial data</a:t>
            </a:r>
            <a:endParaRPr lang="en-GB" dirty="0">
              <a:solidFill>
                <a:schemeClr val="bg2">
                  <a:lumMod val="50000"/>
                  <a:lumOff val="50000"/>
                </a:schemeClr>
              </a:solidFill>
              <a:latin typeface="Helvetica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906829"/>
            <a:ext cx="7467600" cy="2521819"/>
          </a:xfrm>
        </p:spPr>
        <p:txBody>
          <a:bodyPr>
            <a:normAutofit/>
          </a:bodyPr>
          <a:lstStyle/>
          <a:p>
            <a:pPr marL="420624" lvl="1" indent="-384048">
              <a:buSzPct val="80000"/>
              <a:buFont typeface="Wingdings 2"/>
              <a:buChar char=""/>
            </a:pPr>
            <a:r>
              <a:rPr lang="en-GB" sz="2800" dirty="0">
                <a:latin typeface="Helvetica" pitchFamily="34" charset="0"/>
              </a:rPr>
              <a:t>FDA in 2009 </a:t>
            </a:r>
          </a:p>
          <a:p>
            <a:pPr marL="420624" lvl="1" indent="-384048">
              <a:buSzPct val="80000"/>
              <a:buFont typeface="Wingdings 2"/>
              <a:buChar char=""/>
            </a:pPr>
            <a:r>
              <a:rPr lang="en-GB" sz="2800" dirty="0" smtClean="0">
                <a:latin typeface="Helvetica" pitchFamily="34" charset="0"/>
              </a:rPr>
              <a:t>The </a:t>
            </a:r>
            <a:r>
              <a:rPr lang="en-GB" sz="2800" dirty="0">
                <a:latin typeface="Helvetica" pitchFamily="34" charset="0"/>
              </a:rPr>
              <a:t>results (for some trials) required to be posted at clinicaltrials.gov within 12 months after completion </a:t>
            </a:r>
            <a:endParaRPr lang="fr-FR" sz="2800" dirty="0">
              <a:latin typeface="Helvetica" pitchFamily="34" charset="0"/>
            </a:endParaRPr>
          </a:p>
          <a:p>
            <a:pPr marL="420624" lvl="1" indent="-384048">
              <a:buSzPct val="80000"/>
              <a:buFont typeface="Wingdings 2"/>
              <a:buChar char=""/>
            </a:pPr>
            <a:r>
              <a:rPr lang="en-GB" sz="2800" dirty="0" smtClean="0">
                <a:latin typeface="Helvetica" pitchFamily="34" charset="0"/>
              </a:rPr>
              <a:t>Compliance is far from perfect. </a:t>
            </a:r>
          </a:p>
          <a:p>
            <a:pPr marL="420624" lvl="1" indent="-384048">
              <a:buSzPct val="80000"/>
              <a:buFont typeface="Wingdings 2"/>
              <a:buChar char=""/>
            </a:pPr>
            <a:endParaRPr lang="en-GB" sz="2800" dirty="0">
              <a:latin typeface="Helvetica" pitchFamily="34" charset="0"/>
            </a:endParaRPr>
          </a:p>
          <a:p>
            <a:pPr marL="420624" lvl="1" indent="-384048">
              <a:buSzPct val="80000"/>
              <a:buFont typeface="Wingdings 2"/>
              <a:buChar char=""/>
            </a:pPr>
            <a:endParaRPr lang="en-GB" sz="2800" dirty="0" smtClean="0">
              <a:latin typeface="Helvetica" pitchFamily="34" charset="0"/>
            </a:endParaRPr>
          </a:p>
          <a:p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5727680" y="6293224"/>
            <a:ext cx="34163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Anderson LM et al. MEJM 2015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597</TotalTime>
  <Words>773</Words>
  <Application>Microsoft Office PowerPoint</Application>
  <PresentationFormat>Affichage à l'écran (4:3)</PresentationFormat>
  <Paragraphs>100</Paragraphs>
  <Slides>17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18" baseType="lpstr">
      <vt:lpstr>Perspective</vt:lpstr>
      <vt:lpstr>Beyond database searching for relevant studies</vt:lpstr>
      <vt:lpstr>Reporting Bias is the greatest threat to the validity of systematic reviews</vt:lpstr>
      <vt:lpstr>Présentation PowerPoint</vt:lpstr>
      <vt:lpstr>FIND THE PUBLISHED TRIALS</vt:lpstr>
      <vt:lpstr>FIND THE UNPUBLISHED TRIALS: CONFERENCE ABSTRACT</vt:lpstr>
      <vt:lpstr>FIND THE UNPUBLISHED TRIALS: Clinical trial registries </vt:lpstr>
      <vt:lpstr>One example:</vt:lpstr>
      <vt:lpstr>      Registries to detect outcome reporting bias </vt:lpstr>
      <vt:lpstr> Clinical trial registries: summary trial data</vt:lpstr>
      <vt:lpstr>    Search for unpublished trials: regulatory agency websites </vt:lpstr>
      <vt:lpstr>FDA</vt:lpstr>
      <vt:lpstr>EMA</vt:lpstr>
      <vt:lpstr>The imiquimod AND molluscum story </vt:lpstr>
      <vt:lpstr>Which primary source information ?</vt:lpstr>
      <vt:lpstr>Future of transparency</vt:lpstr>
      <vt:lpstr>Présentation PowerPoint</vt:lpstr>
      <vt:lpstr>Challenge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Workflow for Searching Databases to Reduce Evidence Selection Bias in Systemic Reviews. Guidance for those who produce and read systematic reviews</dc:title>
  <dc:creator>L&amp;L</dc:creator>
  <cp:lastModifiedBy>LE CLEACH Laurence</cp:lastModifiedBy>
  <cp:revision>46</cp:revision>
  <dcterms:created xsi:type="dcterms:W3CDTF">2016-12-30T14:20:51Z</dcterms:created>
  <dcterms:modified xsi:type="dcterms:W3CDTF">2017-01-06T08:53:32Z</dcterms:modified>
</cp:coreProperties>
</file>