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00" r:id="rId2"/>
    <p:sldId id="353" r:id="rId3"/>
    <p:sldId id="354" r:id="rId4"/>
    <p:sldId id="314" r:id="rId5"/>
    <p:sldId id="302" r:id="rId6"/>
    <p:sldId id="346" r:id="rId7"/>
    <p:sldId id="350" r:id="rId8"/>
    <p:sldId id="351" r:id="rId9"/>
    <p:sldId id="348" r:id="rId10"/>
    <p:sldId id="349" r:id="rId11"/>
    <p:sldId id="355" r:id="rId12"/>
    <p:sldId id="311" r:id="rId13"/>
    <p:sldId id="312" r:id="rId14"/>
    <p:sldId id="352" r:id="rId15"/>
    <p:sldId id="313" r:id="rId16"/>
    <p:sldId id="315" r:id="rId17"/>
    <p:sldId id="301" r:id="rId18"/>
    <p:sldId id="306" r:id="rId19"/>
    <p:sldId id="307" r:id="rId20"/>
    <p:sldId id="308" r:id="rId21"/>
    <p:sldId id="309" r:id="rId22"/>
    <p:sldId id="310" r:id="rId23"/>
    <p:sldId id="317" r:id="rId24"/>
    <p:sldId id="297" r:id="rId25"/>
    <p:sldId id="320" r:id="rId26"/>
    <p:sldId id="321" r:id="rId27"/>
    <p:sldId id="322" r:id="rId28"/>
    <p:sldId id="324" r:id="rId29"/>
    <p:sldId id="318" r:id="rId30"/>
    <p:sldId id="319" r:id="rId31"/>
    <p:sldId id="323" r:id="rId32"/>
    <p:sldId id="327" r:id="rId33"/>
    <p:sldId id="330" r:id="rId34"/>
    <p:sldId id="335" r:id="rId35"/>
    <p:sldId id="325" r:id="rId36"/>
    <p:sldId id="329" r:id="rId37"/>
    <p:sldId id="328" r:id="rId38"/>
    <p:sldId id="326" r:id="rId39"/>
    <p:sldId id="333" r:id="rId40"/>
    <p:sldId id="332" r:id="rId41"/>
    <p:sldId id="337" r:id="rId42"/>
    <p:sldId id="334" r:id="rId43"/>
    <p:sldId id="336" r:id="rId44"/>
    <p:sldId id="338" r:id="rId45"/>
    <p:sldId id="341" r:id="rId46"/>
    <p:sldId id="342" r:id="rId47"/>
    <p:sldId id="343" r:id="rId48"/>
    <p:sldId id="339" r:id="rId49"/>
    <p:sldId id="344" r:id="rId50"/>
    <p:sldId id="345" r:id="rId51"/>
    <p:sldId id="299" r:id="rId52"/>
    <p:sldId id="347" r:id="rId53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ad Emma" initials="ME" lastIdx="2" clrIdx="0">
    <p:extLst>
      <p:ext uri="{19B8F6BF-5375-455C-9EA6-DF929625EA0E}">
        <p15:presenceInfo xmlns:p15="http://schemas.microsoft.com/office/powerpoint/2012/main" userId="S-1-5-21-1664130791-3153540899-3044996548-5304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9" autoAdjust="0"/>
    <p:restoredTop sz="99819" autoAdjust="0"/>
  </p:normalViewPr>
  <p:slideViewPr>
    <p:cSldViewPr snapToGrid="0" showGuides="1">
      <p:cViewPr varScale="1">
        <p:scale>
          <a:sx n="106" d="100"/>
          <a:sy n="106" d="100"/>
        </p:scale>
        <p:origin x="114" y="168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3132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052BE-334F-418B-BB65-B6C6B9F2C86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7A2697E4-5140-4216-A347-9A5ECE27D509}">
      <dgm:prSet phldrT="[Text]"/>
      <dgm:spPr/>
      <dgm:t>
        <a:bodyPr/>
        <a:lstStyle/>
        <a:p>
          <a:r>
            <a:rPr lang="en-GB" dirty="0"/>
            <a:t>Title registration</a:t>
          </a:r>
        </a:p>
      </dgm:t>
    </dgm:pt>
    <dgm:pt modelId="{3BE66C41-F894-4549-8D42-87D10FD63320}" type="parTrans" cxnId="{96C4C395-D10A-45FE-BEEE-47C3C30916AE}">
      <dgm:prSet/>
      <dgm:spPr/>
      <dgm:t>
        <a:bodyPr/>
        <a:lstStyle/>
        <a:p>
          <a:endParaRPr lang="en-GB"/>
        </a:p>
      </dgm:t>
    </dgm:pt>
    <dgm:pt modelId="{1FB48E40-02EB-4B95-9E92-55F652723781}" type="sibTrans" cxnId="{96C4C395-D10A-45FE-BEEE-47C3C30916AE}">
      <dgm:prSet/>
      <dgm:spPr/>
      <dgm:t>
        <a:bodyPr/>
        <a:lstStyle/>
        <a:p>
          <a:endParaRPr lang="en-GB"/>
        </a:p>
      </dgm:t>
    </dgm:pt>
    <dgm:pt modelId="{46A0D6AA-006F-4D5F-A233-8212BDB13863}">
      <dgm:prSet phldrT="[Text]"/>
      <dgm:spPr/>
      <dgm:t>
        <a:bodyPr/>
        <a:lstStyle/>
        <a:p>
          <a:r>
            <a:rPr lang="en-GB" dirty="0"/>
            <a:t>Protocol submitted to Cochrane skin</a:t>
          </a:r>
        </a:p>
      </dgm:t>
    </dgm:pt>
    <dgm:pt modelId="{65C9D7DC-A4BA-4051-BBCD-371DF069B7D2}" type="parTrans" cxnId="{EEC8C7DC-ED68-4E34-AE0A-FFE7AE19E1A4}">
      <dgm:prSet/>
      <dgm:spPr/>
      <dgm:t>
        <a:bodyPr/>
        <a:lstStyle/>
        <a:p>
          <a:endParaRPr lang="en-GB"/>
        </a:p>
      </dgm:t>
    </dgm:pt>
    <dgm:pt modelId="{4BC6875F-8EC5-4829-909E-1AC1C931D168}" type="sibTrans" cxnId="{EEC8C7DC-ED68-4E34-AE0A-FFE7AE19E1A4}">
      <dgm:prSet/>
      <dgm:spPr/>
      <dgm:t>
        <a:bodyPr/>
        <a:lstStyle/>
        <a:p>
          <a:endParaRPr lang="en-GB"/>
        </a:p>
      </dgm:t>
    </dgm:pt>
    <dgm:pt modelId="{2FBA1894-E674-4091-8C58-C7CDD847464B}">
      <dgm:prSet phldrT="[Text]"/>
      <dgm:spPr/>
      <dgm:t>
        <a:bodyPr/>
        <a:lstStyle/>
        <a:p>
          <a:r>
            <a:rPr lang="en-GB" dirty="0"/>
            <a:t>Peer review of protocol</a:t>
          </a:r>
        </a:p>
      </dgm:t>
    </dgm:pt>
    <dgm:pt modelId="{CE80F8C2-CFF1-439F-B539-12A9495613AF}" type="parTrans" cxnId="{47CC9C4A-E1F2-4320-A959-D2D08A3DD760}">
      <dgm:prSet/>
      <dgm:spPr/>
      <dgm:t>
        <a:bodyPr/>
        <a:lstStyle/>
        <a:p>
          <a:endParaRPr lang="en-GB"/>
        </a:p>
      </dgm:t>
    </dgm:pt>
    <dgm:pt modelId="{8477749C-15B8-41DD-B5B9-AF9B228D0D10}" type="sibTrans" cxnId="{47CC9C4A-E1F2-4320-A959-D2D08A3DD760}">
      <dgm:prSet/>
      <dgm:spPr/>
      <dgm:t>
        <a:bodyPr/>
        <a:lstStyle/>
        <a:p>
          <a:endParaRPr lang="en-GB"/>
        </a:p>
      </dgm:t>
    </dgm:pt>
    <dgm:pt modelId="{B1CAA067-C5E7-4C67-AFA3-1DBE99680DFB}">
      <dgm:prSet/>
      <dgm:spPr/>
      <dgm:t>
        <a:bodyPr/>
        <a:lstStyle/>
        <a:p>
          <a:r>
            <a:rPr lang="en-GB" dirty="0"/>
            <a:t>Review submitted to Cochrane skin</a:t>
          </a:r>
        </a:p>
      </dgm:t>
    </dgm:pt>
    <dgm:pt modelId="{087701D4-3206-4784-B90D-A9AD1A1BE213}" type="parTrans" cxnId="{1E557213-9213-41C3-9859-D9EF15E73C87}">
      <dgm:prSet/>
      <dgm:spPr/>
      <dgm:t>
        <a:bodyPr/>
        <a:lstStyle/>
        <a:p>
          <a:endParaRPr lang="en-GB"/>
        </a:p>
      </dgm:t>
    </dgm:pt>
    <dgm:pt modelId="{0E75E2E5-B1F2-424F-9312-270D4DA94811}" type="sibTrans" cxnId="{1E557213-9213-41C3-9859-D9EF15E73C87}">
      <dgm:prSet/>
      <dgm:spPr/>
      <dgm:t>
        <a:bodyPr/>
        <a:lstStyle/>
        <a:p>
          <a:endParaRPr lang="en-GB"/>
        </a:p>
      </dgm:t>
    </dgm:pt>
    <dgm:pt modelId="{410017A5-EFF9-4F0D-93B5-5E249C639230}">
      <dgm:prSet/>
      <dgm:spPr/>
      <dgm:t>
        <a:bodyPr/>
        <a:lstStyle/>
        <a:p>
          <a:r>
            <a:rPr lang="en-GB" dirty="0"/>
            <a:t>Peer review</a:t>
          </a:r>
        </a:p>
      </dgm:t>
    </dgm:pt>
    <dgm:pt modelId="{6BAC78E7-D713-42AA-A896-995278EDC920}" type="parTrans" cxnId="{1EA2DF04-E5B6-49C6-9A9C-576249CDAEA9}">
      <dgm:prSet/>
      <dgm:spPr/>
      <dgm:t>
        <a:bodyPr/>
        <a:lstStyle/>
        <a:p>
          <a:endParaRPr lang="en-GB"/>
        </a:p>
      </dgm:t>
    </dgm:pt>
    <dgm:pt modelId="{8FB194C1-D588-46E4-9C65-ADE57FA18B9A}" type="sibTrans" cxnId="{1EA2DF04-E5B6-49C6-9A9C-576249CDAEA9}">
      <dgm:prSet/>
      <dgm:spPr/>
      <dgm:t>
        <a:bodyPr/>
        <a:lstStyle/>
        <a:p>
          <a:endParaRPr lang="en-GB"/>
        </a:p>
      </dgm:t>
    </dgm:pt>
    <dgm:pt modelId="{5551B8CD-74CB-4125-A3F6-0C063DEAF050}">
      <dgm:prSet/>
      <dgm:spPr/>
      <dgm:t>
        <a:bodyPr/>
        <a:lstStyle/>
        <a:p>
          <a:r>
            <a:rPr lang="en-GB" dirty="0"/>
            <a:t>Update of review</a:t>
          </a:r>
        </a:p>
      </dgm:t>
    </dgm:pt>
    <dgm:pt modelId="{4C10BE01-ADC5-4BCB-B94A-D8038049446A}" type="parTrans" cxnId="{8052E4F3-D536-4852-B112-0826A33995F3}">
      <dgm:prSet/>
      <dgm:spPr/>
      <dgm:t>
        <a:bodyPr/>
        <a:lstStyle/>
        <a:p>
          <a:endParaRPr lang="en-GB"/>
        </a:p>
      </dgm:t>
    </dgm:pt>
    <dgm:pt modelId="{893E9D49-F858-4F33-B595-4D407F039C3E}" type="sibTrans" cxnId="{8052E4F3-D536-4852-B112-0826A33995F3}">
      <dgm:prSet/>
      <dgm:spPr/>
      <dgm:t>
        <a:bodyPr/>
        <a:lstStyle/>
        <a:p>
          <a:endParaRPr lang="en-GB"/>
        </a:p>
      </dgm:t>
    </dgm:pt>
    <dgm:pt modelId="{DA7B6660-8207-4D71-9151-1902EA0A0A74}" type="pres">
      <dgm:prSet presAssocID="{BF5052BE-334F-418B-BB65-B6C6B9F2C86F}" presName="diagram" presStyleCnt="0">
        <dgm:presLayoutVars>
          <dgm:dir/>
          <dgm:resizeHandles val="exact"/>
        </dgm:presLayoutVars>
      </dgm:prSet>
      <dgm:spPr/>
    </dgm:pt>
    <dgm:pt modelId="{D69D5263-539F-453E-81BD-A8EAE8347016}" type="pres">
      <dgm:prSet presAssocID="{7A2697E4-5140-4216-A347-9A5ECE27D50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D753BB-51F2-45AE-9757-1AB5FDF40DD1}" type="pres">
      <dgm:prSet presAssocID="{1FB48E40-02EB-4B95-9E92-55F652723781}" presName="sibTrans" presStyleLbl="sibTrans2D1" presStyleIdx="0" presStyleCnt="5"/>
      <dgm:spPr/>
      <dgm:t>
        <a:bodyPr/>
        <a:lstStyle/>
        <a:p>
          <a:endParaRPr lang="en-GB"/>
        </a:p>
      </dgm:t>
    </dgm:pt>
    <dgm:pt modelId="{5E985BC7-C402-4C6D-A181-CB0E9C3913C7}" type="pres">
      <dgm:prSet presAssocID="{1FB48E40-02EB-4B95-9E92-55F65272378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B85D9272-5976-4518-AF37-A311D149CA31}" type="pres">
      <dgm:prSet presAssocID="{46A0D6AA-006F-4D5F-A233-8212BDB1386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F71F2C-F5F2-41D8-93D7-9961B4C47218}" type="pres">
      <dgm:prSet presAssocID="{4BC6875F-8EC5-4829-909E-1AC1C931D168}" presName="sibTrans" presStyleLbl="sibTrans2D1" presStyleIdx="1" presStyleCnt="5"/>
      <dgm:spPr/>
      <dgm:t>
        <a:bodyPr/>
        <a:lstStyle/>
        <a:p>
          <a:endParaRPr lang="en-GB"/>
        </a:p>
      </dgm:t>
    </dgm:pt>
    <dgm:pt modelId="{94F883BA-61AD-4D4C-A378-82B0D861D6C7}" type="pres">
      <dgm:prSet presAssocID="{4BC6875F-8EC5-4829-909E-1AC1C931D168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7A8ED5CF-599E-4EBC-AA35-A9E3FE5FF34B}" type="pres">
      <dgm:prSet presAssocID="{2FBA1894-E674-4091-8C58-C7CDD84746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01D5ED-C5EC-4029-9AE8-9B061D44A3E2}" type="pres">
      <dgm:prSet presAssocID="{8477749C-15B8-41DD-B5B9-AF9B228D0D10}" presName="sibTrans" presStyleLbl="sibTrans2D1" presStyleIdx="2" presStyleCnt="5"/>
      <dgm:spPr/>
      <dgm:t>
        <a:bodyPr/>
        <a:lstStyle/>
        <a:p>
          <a:endParaRPr lang="en-GB"/>
        </a:p>
      </dgm:t>
    </dgm:pt>
    <dgm:pt modelId="{43A314FB-AA4D-45AB-ACDC-033319EA4256}" type="pres">
      <dgm:prSet presAssocID="{8477749C-15B8-41DD-B5B9-AF9B228D0D10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C9625D02-22C1-4C4B-B225-E0A164C34EA1}" type="pres">
      <dgm:prSet presAssocID="{B1CAA067-C5E7-4C67-AFA3-1DBE99680D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60AF79-0F96-4441-9395-97E5FCA1BE5E}" type="pres">
      <dgm:prSet presAssocID="{0E75E2E5-B1F2-424F-9312-270D4DA9481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0F96D62A-E7B7-4EC8-B5F4-62242B7DB523}" type="pres">
      <dgm:prSet presAssocID="{0E75E2E5-B1F2-424F-9312-270D4DA9481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4A97A6AC-A74D-4A43-A212-005F449EDB85}" type="pres">
      <dgm:prSet presAssocID="{410017A5-EFF9-4F0D-93B5-5E249C63923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102A16-112A-4000-AFBE-F546DF664471}" type="pres">
      <dgm:prSet presAssocID="{8FB194C1-D588-46E4-9C65-ADE57FA18B9A}" presName="sibTrans" presStyleLbl="sibTrans2D1" presStyleIdx="4" presStyleCnt="5"/>
      <dgm:spPr/>
      <dgm:t>
        <a:bodyPr/>
        <a:lstStyle/>
        <a:p>
          <a:endParaRPr lang="en-GB"/>
        </a:p>
      </dgm:t>
    </dgm:pt>
    <dgm:pt modelId="{332CE1F5-E8DF-4EFF-B334-BB3E934C7F7B}" type="pres">
      <dgm:prSet presAssocID="{8FB194C1-D588-46E4-9C65-ADE57FA18B9A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F250DCEA-3284-4A5C-A55C-E44EDBB53ACA}" type="pres">
      <dgm:prSet presAssocID="{5551B8CD-74CB-4125-A3F6-0C063DEAF05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C4C395-D10A-45FE-BEEE-47C3C30916AE}" srcId="{BF5052BE-334F-418B-BB65-B6C6B9F2C86F}" destId="{7A2697E4-5140-4216-A347-9A5ECE27D509}" srcOrd="0" destOrd="0" parTransId="{3BE66C41-F894-4549-8D42-87D10FD63320}" sibTransId="{1FB48E40-02EB-4B95-9E92-55F652723781}"/>
    <dgm:cxn modelId="{2FBE9FDE-4D62-4DEF-AE00-BF89665969DC}" type="presOf" srcId="{B1CAA067-C5E7-4C67-AFA3-1DBE99680DFB}" destId="{C9625D02-22C1-4C4B-B225-E0A164C34EA1}" srcOrd="0" destOrd="0" presId="urn:microsoft.com/office/officeart/2005/8/layout/process5"/>
    <dgm:cxn modelId="{47CC9C4A-E1F2-4320-A959-D2D08A3DD760}" srcId="{BF5052BE-334F-418B-BB65-B6C6B9F2C86F}" destId="{2FBA1894-E674-4091-8C58-C7CDD847464B}" srcOrd="2" destOrd="0" parTransId="{CE80F8C2-CFF1-439F-B539-12A9495613AF}" sibTransId="{8477749C-15B8-41DD-B5B9-AF9B228D0D10}"/>
    <dgm:cxn modelId="{2D7E952B-8B75-4E4D-BB10-725E39A94F81}" type="presOf" srcId="{0E75E2E5-B1F2-424F-9312-270D4DA94811}" destId="{D160AF79-0F96-4441-9395-97E5FCA1BE5E}" srcOrd="0" destOrd="0" presId="urn:microsoft.com/office/officeart/2005/8/layout/process5"/>
    <dgm:cxn modelId="{1EA2DF04-E5B6-49C6-9A9C-576249CDAEA9}" srcId="{BF5052BE-334F-418B-BB65-B6C6B9F2C86F}" destId="{410017A5-EFF9-4F0D-93B5-5E249C639230}" srcOrd="4" destOrd="0" parTransId="{6BAC78E7-D713-42AA-A896-995278EDC920}" sibTransId="{8FB194C1-D588-46E4-9C65-ADE57FA18B9A}"/>
    <dgm:cxn modelId="{7450474F-6D26-422C-8CCC-479472F8E10C}" type="presOf" srcId="{8477749C-15B8-41DD-B5B9-AF9B228D0D10}" destId="{7601D5ED-C5EC-4029-9AE8-9B061D44A3E2}" srcOrd="0" destOrd="0" presId="urn:microsoft.com/office/officeart/2005/8/layout/process5"/>
    <dgm:cxn modelId="{1E557213-9213-41C3-9859-D9EF15E73C87}" srcId="{BF5052BE-334F-418B-BB65-B6C6B9F2C86F}" destId="{B1CAA067-C5E7-4C67-AFA3-1DBE99680DFB}" srcOrd="3" destOrd="0" parTransId="{087701D4-3206-4784-B90D-A9AD1A1BE213}" sibTransId="{0E75E2E5-B1F2-424F-9312-270D4DA94811}"/>
    <dgm:cxn modelId="{EC20248B-C8D9-4E89-A865-99B7C8699564}" type="presOf" srcId="{2FBA1894-E674-4091-8C58-C7CDD847464B}" destId="{7A8ED5CF-599E-4EBC-AA35-A9E3FE5FF34B}" srcOrd="0" destOrd="0" presId="urn:microsoft.com/office/officeart/2005/8/layout/process5"/>
    <dgm:cxn modelId="{55A66B6A-A028-494D-9AED-6902573EF8A0}" type="presOf" srcId="{8477749C-15B8-41DD-B5B9-AF9B228D0D10}" destId="{43A314FB-AA4D-45AB-ACDC-033319EA4256}" srcOrd="1" destOrd="0" presId="urn:microsoft.com/office/officeart/2005/8/layout/process5"/>
    <dgm:cxn modelId="{EEC8C7DC-ED68-4E34-AE0A-FFE7AE19E1A4}" srcId="{BF5052BE-334F-418B-BB65-B6C6B9F2C86F}" destId="{46A0D6AA-006F-4D5F-A233-8212BDB13863}" srcOrd="1" destOrd="0" parTransId="{65C9D7DC-A4BA-4051-BBCD-371DF069B7D2}" sibTransId="{4BC6875F-8EC5-4829-909E-1AC1C931D168}"/>
    <dgm:cxn modelId="{251DADB3-0284-45AD-ADBA-C4254EC341F1}" type="presOf" srcId="{BF5052BE-334F-418B-BB65-B6C6B9F2C86F}" destId="{DA7B6660-8207-4D71-9151-1902EA0A0A74}" srcOrd="0" destOrd="0" presId="urn:microsoft.com/office/officeart/2005/8/layout/process5"/>
    <dgm:cxn modelId="{2ED4738F-AA8C-4CAA-B2B9-1A1F194542A1}" type="presOf" srcId="{1FB48E40-02EB-4B95-9E92-55F652723781}" destId="{5E985BC7-C402-4C6D-A181-CB0E9C3913C7}" srcOrd="1" destOrd="0" presId="urn:microsoft.com/office/officeart/2005/8/layout/process5"/>
    <dgm:cxn modelId="{D6138B8C-BBAD-4048-9B3E-80907FCBBF05}" type="presOf" srcId="{5551B8CD-74CB-4125-A3F6-0C063DEAF050}" destId="{F250DCEA-3284-4A5C-A55C-E44EDBB53ACA}" srcOrd="0" destOrd="0" presId="urn:microsoft.com/office/officeart/2005/8/layout/process5"/>
    <dgm:cxn modelId="{8052E4F3-D536-4852-B112-0826A33995F3}" srcId="{BF5052BE-334F-418B-BB65-B6C6B9F2C86F}" destId="{5551B8CD-74CB-4125-A3F6-0C063DEAF050}" srcOrd="5" destOrd="0" parTransId="{4C10BE01-ADC5-4BCB-B94A-D8038049446A}" sibTransId="{893E9D49-F858-4F33-B595-4D407F039C3E}"/>
    <dgm:cxn modelId="{A5113822-A3A8-4C3B-92D0-A7040A1B10F5}" type="presOf" srcId="{7A2697E4-5140-4216-A347-9A5ECE27D509}" destId="{D69D5263-539F-453E-81BD-A8EAE8347016}" srcOrd="0" destOrd="0" presId="urn:microsoft.com/office/officeart/2005/8/layout/process5"/>
    <dgm:cxn modelId="{5DADCDDE-A588-4912-BE6C-DDA7A6256CE8}" type="presOf" srcId="{410017A5-EFF9-4F0D-93B5-5E249C639230}" destId="{4A97A6AC-A74D-4A43-A212-005F449EDB85}" srcOrd="0" destOrd="0" presId="urn:microsoft.com/office/officeart/2005/8/layout/process5"/>
    <dgm:cxn modelId="{6EAE9997-E00F-4185-AFC9-D150DBD1473B}" type="presOf" srcId="{0E75E2E5-B1F2-424F-9312-270D4DA94811}" destId="{0F96D62A-E7B7-4EC8-B5F4-62242B7DB523}" srcOrd="1" destOrd="0" presId="urn:microsoft.com/office/officeart/2005/8/layout/process5"/>
    <dgm:cxn modelId="{9502809B-9AB6-4F64-A1BF-4969F67670E2}" type="presOf" srcId="{46A0D6AA-006F-4D5F-A233-8212BDB13863}" destId="{B85D9272-5976-4518-AF37-A311D149CA31}" srcOrd="0" destOrd="0" presId="urn:microsoft.com/office/officeart/2005/8/layout/process5"/>
    <dgm:cxn modelId="{D73A22AC-A487-41DE-A60A-B78301A7B149}" type="presOf" srcId="{4BC6875F-8EC5-4829-909E-1AC1C931D168}" destId="{94F883BA-61AD-4D4C-A378-82B0D861D6C7}" srcOrd="1" destOrd="0" presId="urn:microsoft.com/office/officeart/2005/8/layout/process5"/>
    <dgm:cxn modelId="{380B28DA-3324-4F98-941B-A49DB1C832DA}" type="presOf" srcId="{8FB194C1-D588-46E4-9C65-ADE57FA18B9A}" destId="{42102A16-112A-4000-AFBE-F546DF664471}" srcOrd="0" destOrd="0" presId="urn:microsoft.com/office/officeart/2005/8/layout/process5"/>
    <dgm:cxn modelId="{1308A7B3-9D45-4956-95CB-E9B1EE3B0BB8}" type="presOf" srcId="{1FB48E40-02EB-4B95-9E92-55F652723781}" destId="{6DD753BB-51F2-45AE-9757-1AB5FDF40DD1}" srcOrd="0" destOrd="0" presId="urn:microsoft.com/office/officeart/2005/8/layout/process5"/>
    <dgm:cxn modelId="{C97D9D77-32F5-45E6-8E57-408933205F0D}" type="presOf" srcId="{4BC6875F-8EC5-4829-909E-1AC1C931D168}" destId="{5AF71F2C-F5F2-41D8-93D7-9961B4C47218}" srcOrd="0" destOrd="0" presId="urn:microsoft.com/office/officeart/2005/8/layout/process5"/>
    <dgm:cxn modelId="{AB9AD247-733F-4A1F-9276-6C40060B0F02}" type="presOf" srcId="{8FB194C1-D588-46E4-9C65-ADE57FA18B9A}" destId="{332CE1F5-E8DF-4EFF-B334-BB3E934C7F7B}" srcOrd="1" destOrd="0" presId="urn:microsoft.com/office/officeart/2005/8/layout/process5"/>
    <dgm:cxn modelId="{13C36170-A3BE-48E5-BA89-D3C786CB9520}" type="presParOf" srcId="{DA7B6660-8207-4D71-9151-1902EA0A0A74}" destId="{D69D5263-539F-453E-81BD-A8EAE8347016}" srcOrd="0" destOrd="0" presId="urn:microsoft.com/office/officeart/2005/8/layout/process5"/>
    <dgm:cxn modelId="{5EC9C890-D74F-4963-B69D-6C82BD954008}" type="presParOf" srcId="{DA7B6660-8207-4D71-9151-1902EA0A0A74}" destId="{6DD753BB-51F2-45AE-9757-1AB5FDF40DD1}" srcOrd="1" destOrd="0" presId="urn:microsoft.com/office/officeart/2005/8/layout/process5"/>
    <dgm:cxn modelId="{148021B1-6B11-4779-9150-AC021900F719}" type="presParOf" srcId="{6DD753BB-51F2-45AE-9757-1AB5FDF40DD1}" destId="{5E985BC7-C402-4C6D-A181-CB0E9C3913C7}" srcOrd="0" destOrd="0" presId="urn:microsoft.com/office/officeart/2005/8/layout/process5"/>
    <dgm:cxn modelId="{7A8CDA02-B5B3-468C-9335-EFF5B83E56C0}" type="presParOf" srcId="{DA7B6660-8207-4D71-9151-1902EA0A0A74}" destId="{B85D9272-5976-4518-AF37-A311D149CA31}" srcOrd="2" destOrd="0" presId="urn:microsoft.com/office/officeart/2005/8/layout/process5"/>
    <dgm:cxn modelId="{3A6DA7D3-4879-459B-A5D8-82A6DC7D31AB}" type="presParOf" srcId="{DA7B6660-8207-4D71-9151-1902EA0A0A74}" destId="{5AF71F2C-F5F2-41D8-93D7-9961B4C47218}" srcOrd="3" destOrd="0" presId="urn:microsoft.com/office/officeart/2005/8/layout/process5"/>
    <dgm:cxn modelId="{B48CD1CF-4E7A-4181-9914-598963C54824}" type="presParOf" srcId="{5AF71F2C-F5F2-41D8-93D7-9961B4C47218}" destId="{94F883BA-61AD-4D4C-A378-82B0D861D6C7}" srcOrd="0" destOrd="0" presId="urn:microsoft.com/office/officeart/2005/8/layout/process5"/>
    <dgm:cxn modelId="{2A8B31CE-B374-4F18-9D44-CD2ED3FE33C5}" type="presParOf" srcId="{DA7B6660-8207-4D71-9151-1902EA0A0A74}" destId="{7A8ED5CF-599E-4EBC-AA35-A9E3FE5FF34B}" srcOrd="4" destOrd="0" presId="urn:microsoft.com/office/officeart/2005/8/layout/process5"/>
    <dgm:cxn modelId="{CEA71434-97C5-4569-9413-1119F1D2C24E}" type="presParOf" srcId="{DA7B6660-8207-4D71-9151-1902EA0A0A74}" destId="{7601D5ED-C5EC-4029-9AE8-9B061D44A3E2}" srcOrd="5" destOrd="0" presId="urn:microsoft.com/office/officeart/2005/8/layout/process5"/>
    <dgm:cxn modelId="{F30A2E79-BED2-4F7C-B0DE-E0FE9BF28A27}" type="presParOf" srcId="{7601D5ED-C5EC-4029-9AE8-9B061D44A3E2}" destId="{43A314FB-AA4D-45AB-ACDC-033319EA4256}" srcOrd="0" destOrd="0" presId="urn:microsoft.com/office/officeart/2005/8/layout/process5"/>
    <dgm:cxn modelId="{4C707C90-CB89-4428-95B6-2E0D29DBE948}" type="presParOf" srcId="{DA7B6660-8207-4D71-9151-1902EA0A0A74}" destId="{C9625D02-22C1-4C4B-B225-E0A164C34EA1}" srcOrd="6" destOrd="0" presId="urn:microsoft.com/office/officeart/2005/8/layout/process5"/>
    <dgm:cxn modelId="{9BA37E75-5BE8-4CFA-95B6-5A95AAC7D048}" type="presParOf" srcId="{DA7B6660-8207-4D71-9151-1902EA0A0A74}" destId="{D160AF79-0F96-4441-9395-97E5FCA1BE5E}" srcOrd="7" destOrd="0" presId="urn:microsoft.com/office/officeart/2005/8/layout/process5"/>
    <dgm:cxn modelId="{D43F9643-0C7C-42CE-A399-30C9EEFDF3D9}" type="presParOf" srcId="{D160AF79-0F96-4441-9395-97E5FCA1BE5E}" destId="{0F96D62A-E7B7-4EC8-B5F4-62242B7DB523}" srcOrd="0" destOrd="0" presId="urn:microsoft.com/office/officeart/2005/8/layout/process5"/>
    <dgm:cxn modelId="{55D3B8BA-1F22-40B8-9B7D-F71B8662112F}" type="presParOf" srcId="{DA7B6660-8207-4D71-9151-1902EA0A0A74}" destId="{4A97A6AC-A74D-4A43-A212-005F449EDB85}" srcOrd="8" destOrd="0" presId="urn:microsoft.com/office/officeart/2005/8/layout/process5"/>
    <dgm:cxn modelId="{55450865-C812-4CA5-A9BE-07A781ADFEC9}" type="presParOf" srcId="{DA7B6660-8207-4D71-9151-1902EA0A0A74}" destId="{42102A16-112A-4000-AFBE-F546DF664471}" srcOrd="9" destOrd="0" presId="urn:microsoft.com/office/officeart/2005/8/layout/process5"/>
    <dgm:cxn modelId="{3F1F1ECA-2E17-46BA-B494-D2963E784B50}" type="presParOf" srcId="{42102A16-112A-4000-AFBE-F546DF664471}" destId="{332CE1F5-E8DF-4EFF-B334-BB3E934C7F7B}" srcOrd="0" destOrd="0" presId="urn:microsoft.com/office/officeart/2005/8/layout/process5"/>
    <dgm:cxn modelId="{BF7537DD-B0EC-46F9-8814-CF0ED4656A34}" type="presParOf" srcId="{DA7B6660-8207-4D71-9151-1902EA0A0A74}" destId="{F250DCEA-3284-4A5C-A55C-E44EDBB53AC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C9ADD-4EB9-43C6-B21C-6210246480D3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46D35-DC10-49D2-B480-AA0C34790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6934" y="4722694"/>
            <a:ext cx="4576508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81050" y="9445387"/>
            <a:ext cx="82932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44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84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8" y="212773"/>
            <a:ext cx="916968" cy="872598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33963"/>
            <a:ext cx="1260000" cy="4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Cochrane_UK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logo</a:t>
            </a:r>
          </a:p>
        </p:txBody>
      </p:sp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logo</a:t>
            </a:r>
          </a:p>
        </p:txBody>
      </p:sp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logo</a:t>
            </a:r>
          </a:p>
        </p:txBody>
      </p:sp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logo</a:t>
            </a:r>
          </a:p>
        </p:txBody>
      </p:sp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10" name="Picture 9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logo</a:t>
            </a:r>
          </a:p>
        </p:txBody>
      </p:sp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logo</a:t>
            </a:r>
          </a:p>
        </p:txBody>
      </p:sp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Cochrane_UK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logo</a:t>
            </a:r>
          </a:p>
        </p:txBody>
      </p:sp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11" name="Picture 10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logo</a:t>
            </a:r>
          </a:p>
        </p:txBody>
      </p:sp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Cochrane_UK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26339"/>
            <a:ext cx="1138169" cy="387162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1928806" y="427882"/>
            <a:ext cx="1140983" cy="39392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logo</a:t>
            </a:r>
          </a:p>
        </p:txBody>
      </p:sp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6" y="426339"/>
            <a:ext cx="12620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207264"/>
            <a:ext cx="9144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17473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314" y="652404"/>
            <a:ext cx="5659937" cy="1790700"/>
          </a:xfrm>
        </p:spPr>
        <p:txBody>
          <a:bodyPr/>
          <a:lstStyle/>
          <a:p>
            <a:r>
              <a:rPr lang="en-GB" dirty="0" smtClean="0"/>
              <a:t>Non-randomised studies (NRS)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314" y="2854584"/>
            <a:ext cx="4464000" cy="822600"/>
          </a:xfrm>
        </p:spPr>
        <p:txBody>
          <a:bodyPr/>
          <a:lstStyle/>
          <a:p>
            <a:r>
              <a:rPr lang="en-GB" dirty="0" smtClean="0"/>
              <a:t>Dr Emma Mead</a:t>
            </a:r>
          </a:p>
          <a:p>
            <a:r>
              <a:rPr lang="en-GB" dirty="0" smtClean="0"/>
              <a:t>Cochrane Skin Group, Methodologist</a:t>
            </a:r>
          </a:p>
          <a:p>
            <a:endParaRPr lang="en-GB" dirty="0" smtClean="0"/>
          </a:p>
          <a:p>
            <a:r>
              <a:rPr lang="en-GB" dirty="0" smtClean="0"/>
              <a:t>Dr Ben Carter</a:t>
            </a:r>
          </a:p>
          <a:p>
            <a:r>
              <a:rPr lang="en-GB" dirty="0" smtClean="0"/>
              <a:t>Cochrane Skin Group, Statistics Editor</a:t>
            </a:r>
          </a:p>
          <a:p>
            <a:endParaRPr lang="en-GB" dirty="0"/>
          </a:p>
          <a:p>
            <a:r>
              <a:rPr lang="en-GB" dirty="0" smtClean="0"/>
              <a:t>CSG meeting, 16</a:t>
            </a:r>
            <a:r>
              <a:rPr lang="en-GB" baseline="30000" dirty="0" smtClean="0"/>
              <a:t>th</a:t>
            </a:r>
            <a:r>
              <a:rPr lang="en-GB" dirty="0" smtClean="0"/>
              <a:t> Jan, 2018</a:t>
            </a:r>
          </a:p>
          <a:p>
            <a:r>
              <a:rPr lang="en-GB" dirty="0" smtClean="0"/>
              <a:t>Amsterdam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4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5" y="1161714"/>
            <a:ext cx="2230208" cy="28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3789" y="2670912"/>
            <a:ext cx="6120000" cy="6328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1177" y="4544568"/>
            <a:ext cx="8735803" cy="749808"/>
          </a:xfrm>
        </p:spPr>
        <p:txBody>
          <a:bodyPr/>
          <a:lstStyle/>
          <a:p>
            <a:r>
              <a:rPr lang="en-GB" dirty="0" smtClean="0"/>
              <a:t>What would Archie say today</a:t>
            </a:r>
          </a:p>
          <a:p>
            <a:endParaRPr lang="en-GB" dirty="0"/>
          </a:p>
          <a:p>
            <a:r>
              <a:rPr lang="en-GB" sz="5400" dirty="0" smtClean="0"/>
              <a:t>        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5" y="1161714"/>
            <a:ext cx="2230208" cy="28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94775" y="358130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In </a:t>
            </a:r>
            <a:r>
              <a:rPr lang="en-GB" sz="2400" dirty="0" smtClean="0"/>
              <a:t>2016, Wikipedia</a:t>
            </a:r>
            <a:endParaRPr lang="en-GB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3789" y="2670912"/>
            <a:ext cx="6120000" cy="6328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1177" y="4544568"/>
            <a:ext cx="8735803" cy="749808"/>
          </a:xfrm>
        </p:spPr>
        <p:txBody>
          <a:bodyPr/>
          <a:lstStyle/>
          <a:p>
            <a:r>
              <a:rPr lang="en-GB" dirty="0" smtClean="0"/>
              <a:t>Archie stated “on the basis of evidence”…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62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5" y="1161714"/>
            <a:ext cx="2230208" cy="28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94775" y="358130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In </a:t>
            </a:r>
            <a:r>
              <a:rPr lang="en-GB" sz="2400" dirty="0" smtClean="0"/>
              <a:t>2016, Wikipedia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788921" y="1966580"/>
            <a:ext cx="5733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Evidence-based medicine</a:t>
            </a:r>
            <a:r>
              <a:rPr lang="en-GB" dirty="0"/>
              <a:t> (</a:t>
            </a:r>
            <a:r>
              <a:rPr lang="en-GB" b="1" dirty="0" smtClean="0"/>
              <a:t>EBM)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classifying </a:t>
            </a:r>
            <a:r>
              <a:rPr lang="en-GB" dirty="0"/>
              <a:t>evidence by its </a:t>
            </a:r>
            <a:r>
              <a:rPr lang="en-GB" b="1" i="1" dirty="0" smtClean="0">
                <a:solidFill>
                  <a:srgbClr val="FF0000"/>
                </a:solidFill>
              </a:rPr>
              <a:t>strength</a:t>
            </a:r>
            <a:r>
              <a:rPr lang="en-GB" i="1" dirty="0" smtClean="0"/>
              <a:t> </a:t>
            </a:r>
            <a:r>
              <a:rPr lang="en-GB" dirty="0"/>
              <a:t>and requiring </a:t>
            </a:r>
            <a:r>
              <a:rPr lang="en-GB" dirty="0" smtClean="0"/>
              <a:t>that </a:t>
            </a:r>
            <a:r>
              <a:rPr lang="en-GB" dirty="0"/>
              <a:t>the strongest </a:t>
            </a:r>
            <a:r>
              <a:rPr lang="en-GB" dirty="0" smtClean="0"/>
              <a:t>type can </a:t>
            </a:r>
            <a:r>
              <a:rPr lang="en-GB" dirty="0"/>
              <a:t>yield strong </a:t>
            </a:r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8368" y="4416552"/>
            <a:ext cx="71871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Determining </a:t>
            </a:r>
            <a:r>
              <a:rPr lang="en-GB" b="1" i="1" dirty="0" smtClean="0">
                <a:solidFill>
                  <a:srgbClr val="FF0000"/>
                </a:solidFill>
              </a:rPr>
              <a:t>strength of evidence </a:t>
            </a:r>
            <a:r>
              <a:rPr lang="en-GB" dirty="0" smtClean="0"/>
              <a:t>can be determined by:</a:t>
            </a:r>
          </a:p>
          <a:p>
            <a:r>
              <a:rPr lang="en-GB" sz="8800" dirty="0" smtClean="0"/>
              <a:t>        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57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1134720"/>
            <a:ext cx="6120000" cy="632838"/>
          </a:xfrm>
        </p:spPr>
        <p:txBody>
          <a:bodyPr/>
          <a:lstStyle/>
          <a:p>
            <a:r>
              <a:rPr lang="en-GB" dirty="0" smtClean="0"/>
              <a:t>The hierarchy of evidence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64" t="20359" r="35018" b="40593"/>
          <a:stretch/>
        </p:blipFill>
        <p:spPr>
          <a:xfrm>
            <a:off x="1087774" y="2206470"/>
            <a:ext cx="5738327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5" y="1161714"/>
            <a:ext cx="2230208" cy="28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94775" y="358130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In </a:t>
            </a:r>
            <a:r>
              <a:rPr lang="en-GB" sz="2400" dirty="0" smtClean="0"/>
              <a:t>2016, Wikipedia</a:t>
            </a:r>
            <a:endParaRPr lang="en-GB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3789" y="2670912"/>
            <a:ext cx="6120000" cy="6328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11122" y="2191841"/>
            <a:ext cx="8735803" cy="749808"/>
          </a:xfrm>
        </p:spPr>
        <p:txBody>
          <a:bodyPr/>
          <a:lstStyle/>
          <a:p>
            <a:r>
              <a:rPr lang="en-GB" dirty="0" smtClean="0"/>
              <a:t>What would Archie say today</a:t>
            </a:r>
          </a:p>
          <a:p>
            <a:endParaRPr lang="en-GB" dirty="0"/>
          </a:p>
          <a:p>
            <a:r>
              <a:rPr lang="en-GB" sz="5400" dirty="0" smtClean="0"/>
              <a:t>        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68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00" t="8577" r="48700" b="58889"/>
          <a:stretch/>
        </p:blipFill>
        <p:spPr>
          <a:xfrm>
            <a:off x="5074920" y="402336"/>
            <a:ext cx="3565860" cy="20848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from RCTs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9738" y="2734056"/>
            <a:ext cx="8448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RCTs are context-specific</a:t>
            </a:r>
            <a:r>
              <a:rPr lang="en-GB" b="1" dirty="0" smtClean="0"/>
              <a:t>.</a:t>
            </a:r>
          </a:p>
          <a:p>
            <a:endParaRPr lang="en-GB" b="1" dirty="0" smtClean="0"/>
          </a:p>
          <a:p>
            <a:r>
              <a:rPr lang="en-GB" b="1" dirty="0"/>
              <a:t>RCTs tend to answer meta-level </a:t>
            </a:r>
            <a:r>
              <a:rPr lang="en-GB" b="1" dirty="0" smtClean="0"/>
              <a:t>questions, </a:t>
            </a:r>
          </a:p>
          <a:p>
            <a:r>
              <a:rPr lang="en-GB" b="1" dirty="0"/>
              <a:t>	Or, RCTs answer small questions that are only part of the puzzle</a:t>
            </a:r>
            <a:r>
              <a:rPr lang="en-GB" b="1" dirty="0" smtClean="0"/>
              <a:t>.</a:t>
            </a:r>
          </a:p>
          <a:p>
            <a:endParaRPr lang="en-GB" b="1" dirty="0"/>
          </a:p>
          <a:p>
            <a:r>
              <a:rPr lang="en-GB" b="1" dirty="0"/>
              <a:t>RCTs are non-additive.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/>
              <a:t>RCTs don’t tell you why.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85216" y="5940475"/>
            <a:ext cx="8302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https://ssir.org/articles/entry/rcts_not_all_that_glitters_is_gold</a:t>
            </a:r>
          </a:p>
        </p:txBody>
      </p:sp>
    </p:spTree>
    <p:extLst>
      <p:ext uri="{BB962C8B-B14F-4D97-AF65-F5344CB8AC3E}">
        <p14:creationId xmlns:p14="http://schemas.microsoft.com/office/powerpoint/2010/main" val="2257377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122810"/>
            <a:ext cx="8795702" cy="632838"/>
          </a:xfrm>
        </p:spPr>
        <p:txBody>
          <a:bodyPr/>
          <a:lstStyle/>
          <a:p>
            <a:r>
              <a:rPr lang="en-GB" dirty="0" smtClean="0"/>
              <a:t>Can we afford more and more RCTs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87" t="28261" r="61359" b="17536"/>
          <a:stretch/>
        </p:blipFill>
        <p:spPr>
          <a:xfrm>
            <a:off x="319131" y="1755648"/>
            <a:ext cx="7090357" cy="3922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616" y="5861634"/>
            <a:ext cx="729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Shah and Chung. Archie Cochrane and his vision for evidence based Medicine. </a:t>
            </a:r>
            <a:r>
              <a:rPr lang="en-GB" i="1" dirty="0" err="1" smtClean="0"/>
              <a:t>Plast</a:t>
            </a:r>
            <a:r>
              <a:rPr lang="en-GB" i="1" dirty="0" smtClean="0"/>
              <a:t> Recon Surg</a:t>
            </a:r>
            <a:r>
              <a:rPr lang="en-GB" dirty="0" smtClean="0"/>
              <a:t>. 2009, </a:t>
            </a:r>
            <a:r>
              <a:rPr lang="en-GB" b="1" dirty="0" smtClean="0"/>
              <a:t>124</a:t>
            </a:r>
            <a:r>
              <a:rPr lang="en-GB" dirty="0" smtClean="0"/>
              <a:t>(3): 982-988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05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4" y="1408602"/>
            <a:ext cx="3004117" cy="3785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94969" y="2100867"/>
            <a:ext cx="3281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What experience of NRS do we have at Cochrane Skin Group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5983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09" y="1521492"/>
            <a:ext cx="7016140" cy="632838"/>
          </a:xfrm>
        </p:spPr>
        <p:txBody>
          <a:bodyPr/>
          <a:lstStyle/>
          <a:p>
            <a:r>
              <a:rPr lang="en-GB" dirty="0"/>
              <a:t>Cochrane skin reviews with </a:t>
            </a:r>
            <a:br>
              <a:rPr lang="en-GB" dirty="0"/>
            </a:br>
            <a:r>
              <a:rPr lang="en-GB" dirty="0"/>
              <a:t>non-RCT evidence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640" y="2492600"/>
            <a:ext cx="4670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the Cochrane library, Cochrane Skin have </a:t>
            </a:r>
            <a:r>
              <a:rPr lang="en-GB" sz="1600" b="1" dirty="0"/>
              <a:t>125</a:t>
            </a:r>
            <a:r>
              <a:rPr lang="en-GB" sz="1600" dirty="0"/>
              <a:t> published protocols, reviews or updates</a:t>
            </a:r>
          </a:p>
          <a:p>
            <a:endParaRPr lang="en-GB" sz="1600" dirty="0"/>
          </a:p>
          <a:p>
            <a:r>
              <a:rPr lang="en-US" sz="1600" dirty="0"/>
              <a:t>Only </a:t>
            </a:r>
            <a:r>
              <a:rPr lang="en-US" sz="1600" b="1" dirty="0"/>
              <a:t>one includes non-RCTs </a:t>
            </a:r>
            <a:r>
              <a:rPr lang="en-US" sz="1600" dirty="0"/>
              <a:t>as “included studies”</a:t>
            </a:r>
          </a:p>
          <a:p>
            <a:endParaRPr lang="en-US" sz="1600" dirty="0"/>
          </a:p>
          <a:p>
            <a:r>
              <a:rPr lang="en-US" sz="1600" b="1" dirty="0"/>
              <a:t>Safety of topical corticosteroids in pregnancy </a:t>
            </a:r>
          </a:p>
          <a:p>
            <a:r>
              <a:rPr lang="en-US" sz="1600" b="1" dirty="0"/>
              <a:t>RCTs (0), cohorts (5) and case controls (9)</a:t>
            </a:r>
          </a:p>
          <a:p>
            <a:endParaRPr lang="en-US" sz="16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817" r="15078"/>
          <a:stretch/>
        </p:blipFill>
        <p:spPr>
          <a:xfrm>
            <a:off x="5047708" y="2585828"/>
            <a:ext cx="3860317" cy="2064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381" y="5416193"/>
            <a:ext cx="74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8 published reviews/updates which searched for adverse events in non-RCTs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i="1" dirty="0"/>
              <a:t>But these are not included studies – only narratively discussed </a:t>
            </a:r>
          </a:p>
        </p:txBody>
      </p:sp>
    </p:spTree>
    <p:extLst>
      <p:ext uri="{BB962C8B-B14F-4D97-AF65-F5344CB8AC3E}">
        <p14:creationId xmlns:p14="http://schemas.microsoft.com/office/powerpoint/2010/main" val="239340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6721" y="1070806"/>
            <a:ext cx="417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Sources of support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264"/>
            <a:ext cx="2707481" cy="785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100" y="2579591"/>
            <a:ext cx="5992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Cochrane Non-Randomized Studies for Interventions Methods Group 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9" y="3551755"/>
            <a:ext cx="5344639" cy="519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00" y="4536561"/>
            <a:ext cx="7191499" cy="6914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5618" y="5199845"/>
            <a:ext cx="4171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Cochrane handbook version 5.1.0 (March 2011)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81848" y="5787194"/>
            <a:ext cx="13373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Update due this year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81848" y="5499117"/>
            <a:ext cx="589936" cy="26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7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23" y="1396716"/>
            <a:ext cx="5547703" cy="1080775"/>
          </a:xfrm>
        </p:spPr>
        <p:txBody>
          <a:bodyPr/>
          <a:lstStyle/>
          <a:p>
            <a:r>
              <a:rPr lang="en-GB" dirty="0" smtClean="0"/>
              <a:t>This morning’s session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935" y="2738343"/>
            <a:ext cx="4464000" cy="822600"/>
          </a:xfrm>
        </p:spPr>
        <p:txBody>
          <a:bodyPr/>
          <a:lstStyle/>
          <a:p>
            <a:r>
              <a:rPr lang="en-GB" sz="1600" dirty="0" smtClean="0"/>
              <a:t>Emma and I want to talk less,</a:t>
            </a:r>
          </a:p>
          <a:p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1600" dirty="0" smtClean="0"/>
              <a:t>we want you to talk </a:t>
            </a:r>
            <a:r>
              <a:rPr lang="en-GB" sz="3600" dirty="0" smtClean="0"/>
              <a:t>more</a:t>
            </a:r>
          </a:p>
          <a:p>
            <a:endParaRPr lang="en-GB" sz="3600" dirty="0"/>
          </a:p>
          <a:p>
            <a:r>
              <a:rPr lang="en-GB" b="0" dirty="0" smtClean="0"/>
              <a:t>This will be conceptual morning.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467641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88" y="5115876"/>
            <a:ext cx="6120000" cy="632838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0249" y="1172308"/>
            <a:ext cx="61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Protocol in development: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4967" y="2364113"/>
            <a:ext cx="8217310" cy="3384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published in 2002 as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Interventions for toxic epidermal necrolysis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(1 RCT)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protocol submitted to editorial process (not yet published):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“Interventions for treatment of Stevens-Johnson Syndrome (SJS), Toxic Epidermal Necrolysis (TEN) and SJS/TEN overlap syndrome”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RCTs, systematic reviews, case-control, cohort, patient registries, narrative reviews, case series, and case reports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6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82" y="1958781"/>
            <a:ext cx="8271644" cy="632838"/>
          </a:xfrm>
        </p:spPr>
        <p:txBody>
          <a:bodyPr/>
          <a:lstStyle/>
          <a:p>
            <a:pPr marL="0" indent="0"/>
            <a:r>
              <a:rPr lang="en-GB" sz="2800" dirty="0"/>
              <a:t>When should you consider including </a:t>
            </a:r>
            <a:br>
              <a:rPr lang="en-GB" sz="2800" dirty="0"/>
            </a:br>
            <a:r>
              <a:rPr lang="en-GB" sz="2800" dirty="0"/>
              <a:t>non-RCT evidence?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rgbClr val="008CD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3458" y="2487561"/>
            <a:ext cx="7157883" cy="336493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Potential reasons: </a:t>
            </a:r>
          </a:p>
          <a:p>
            <a:pPr marL="0" indent="0">
              <a:buNone/>
            </a:pPr>
            <a:endParaRPr lang="en-GB" sz="1000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1) RCTs are generally not feasible for the intervention of interest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002060"/>
                </a:solidFill>
              </a:rPr>
              <a:t>e.g. surgery, screening, prevention, lifestyle (e.g. smoking)</a:t>
            </a:r>
          </a:p>
          <a:p>
            <a:pPr marL="914400" lvl="2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2) The outcomes of interest are difficult to assess in RCTs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002060"/>
                </a:solidFill>
              </a:rPr>
              <a:t>e.g. safety (long term, rare events)</a:t>
            </a:r>
          </a:p>
          <a:p>
            <a:pPr marL="914400" lvl="2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3) The quality of the RCT evidence is poor</a:t>
            </a:r>
          </a:p>
          <a:p>
            <a:pPr marL="0" indent="0">
              <a:buNone/>
            </a:pPr>
            <a:endParaRPr lang="en-GB" u="sng" dirty="0"/>
          </a:p>
          <a:p>
            <a:pPr marL="514350" indent="-51435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16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9606" y="696817"/>
          <a:ext cx="8804787" cy="614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7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3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Title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Stage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No. of RCT’s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Oral potassium iodide for sporotrichosis  </a:t>
                      </a:r>
                    </a:p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Did a targeted update in 2016 widening to all interventions, 4 RCTs found)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published (2009)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Oral H1 antihistamines as monotherapy for eczema </a:t>
                      </a:r>
                    </a:p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published (2013)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Anti-TNF agents for paediatric psoriasis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Review published (2015)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Interventions for guttate psoriasis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 published (2015) (update) (review submitted to editorial process)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Genetic testing for prevention of severe drug-induced skin rash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 published (2013) (review submitted to editorial process)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Topical Vitamin A, or its derivatives, for treating and preventing napkin dermatitis in infants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published (2005)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Interventions for non-metastatic squamous cell carcinoma of the skin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published (2010)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Interventions for melanoma in situ, including lentigo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maligna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published (2014)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Sentinel lymph node biopsy followed by lymph node dissection for localised primary cutaneous melanoma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published (2015)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protection for preventing basal cell and squamous cell skin cancers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published (2016)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Screening for reducing morbidity and mortality in malignant melanoma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 published (2016) (review submitted to editorial process)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Interventions for mucous membrane pemphigoid and epidermolysis bullosa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published (2006)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Interventions for necrotizing soft tissue infections in adults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 published (2015) (review submitted to editorial process)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Hygiene and emollient interventions for maintaining skin integrity in older people in hospital and residential care settings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 published (2014) (review submitted to editorial process)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724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Histamine H2-receptor antagonists for urticaria </a:t>
                      </a:r>
                    </a:p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published (2012)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567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30" y="1618488"/>
            <a:ext cx="9330486" cy="632838"/>
          </a:xfrm>
        </p:spPr>
        <p:txBody>
          <a:bodyPr/>
          <a:lstStyle/>
          <a:p>
            <a:r>
              <a:rPr lang="en-GB" sz="2800" dirty="0" smtClean="0"/>
              <a:t>Travelling down the hierarchy of evidence: An experience of another Cochrane Group </a:t>
            </a:r>
            <a:endParaRPr lang="en-GB" sz="28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64" t="20359" r="35018" b="40593"/>
          <a:stretch/>
        </p:blipFill>
        <p:spPr>
          <a:xfrm>
            <a:off x="3572890" y="2982672"/>
            <a:ext cx="3806458" cy="2486886"/>
          </a:xfrm>
          <a:prstGeom prst="rect">
            <a:avLst/>
          </a:prstGeom>
        </p:spPr>
      </p:pic>
      <p:pic>
        <p:nvPicPr>
          <p:cNvPr id="6" name="Picture 23" descr="image-93799-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680" y="2551602"/>
            <a:ext cx="3004117" cy="3785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3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71" y="774874"/>
            <a:ext cx="8535586" cy="3909600"/>
          </a:xfrm>
        </p:spPr>
        <p:txBody>
          <a:bodyPr/>
          <a:lstStyle/>
          <a:p>
            <a:pPr fontAlgn="t"/>
            <a:r>
              <a:rPr lang="en-GB" sz="1500" b="1" dirty="0"/>
              <a:t> </a:t>
            </a:r>
            <a:endParaRPr lang="en-GB" sz="1500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49808" y="1760410"/>
            <a:ext cx="552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Differences between SR of RCTs and NRS 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8025" y="2473642"/>
            <a:ext cx="14538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/>
              <a:t>? 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9259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69" t="24493" r="64049" b="13217"/>
          <a:stretch/>
        </p:blipFill>
        <p:spPr>
          <a:xfrm>
            <a:off x="521725" y="1068634"/>
            <a:ext cx="7270750" cy="5139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737" y="348116"/>
            <a:ext cx="6120000" cy="632838"/>
          </a:xfrm>
        </p:spPr>
        <p:txBody>
          <a:bodyPr/>
          <a:lstStyle/>
          <a:p>
            <a:r>
              <a:rPr lang="en-GB" dirty="0" smtClean="0"/>
              <a:t>Reporting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1" y="6245247"/>
            <a:ext cx="8691770" cy="256788"/>
          </a:xfrm>
        </p:spPr>
        <p:txBody>
          <a:bodyPr/>
          <a:lstStyle/>
          <a:p>
            <a:r>
              <a:rPr lang="en-GB" sz="1350" dirty="0"/>
              <a:t>Moose on the loose: checklist for meta-analyses of observational studies. BJD. 2016, 175:853-854. DOI: 10.1111/bjd.15038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7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Designs 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710149"/>
            <a:ext cx="3228879" cy="478063"/>
          </a:xfrm>
        </p:spPr>
        <p:txBody>
          <a:bodyPr/>
          <a:lstStyle/>
          <a:p>
            <a:r>
              <a:rPr lang="en-GB" dirty="0" smtClean="0"/>
              <a:t>Which should be included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0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Designs 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710149"/>
            <a:ext cx="4793274" cy="478063"/>
          </a:xfrm>
        </p:spPr>
        <p:txBody>
          <a:bodyPr/>
          <a:lstStyle/>
          <a:p>
            <a:r>
              <a:rPr lang="en-GB" dirty="0" smtClean="0"/>
              <a:t>Which should be included ?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(How about population cohort studies?)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5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868" y="1199847"/>
            <a:ext cx="6120000" cy="632838"/>
          </a:xfrm>
        </p:spPr>
        <p:txBody>
          <a:bodyPr/>
          <a:lstStyle/>
          <a:p>
            <a:r>
              <a:rPr lang="en-GB" dirty="0" smtClean="0"/>
              <a:t>Quality assessment tools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16547" y="2495186"/>
            <a:ext cx="1444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905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868" y="1199847"/>
            <a:ext cx="6120000" cy="632838"/>
          </a:xfrm>
        </p:spPr>
        <p:txBody>
          <a:bodyPr/>
          <a:lstStyle/>
          <a:p>
            <a:r>
              <a:rPr lang="en-GB" dirty="0" smtClean="0"/>
              <a:t>Quality assessment tools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56" t="42174" r="61766" b="21015"/>
          <a:stretch/>
        </p:blipFill>
        <p:spPr>
          <a:xfrm>
            <a:off x="187762" y="1916935"/>
            <a:ext cx="8988459" cy="4373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32" y="6373252"/>
            <a:ext cx="911666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</a:rPr>
              <a:t>Sterne J, et al. ROBINS-I: a tool for assessing risk of bias in non-randomised studies of interventions. BMJ </a:t>
            </a:r>
            <a:r>
              <a:rPr lang="en-GB" sz="1200" dirty="0"/>
              <a:t>2016;355:i4919</a:t>
            </a:r>
          </a:p>
          <a:p>
            <a:endParaRPr lang="en-GB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24" y="1396716"/>
            <a:ext cx="4464000" cy="1080775"/>
          </a:xfrm>
        </p:spPr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935" y="2738343"/>
            <a:ext cx="4464000" cy="822600"/>
          </a:xfrm>
        </p:spPr>
        <p:txBody>
          <a:bodyPr/>
          <a:lstStyle/>
          <a:p>
            <a:r>
              <a:rPr lang="en-GB" dirty="0" smtClean="0"/>
              <a:t>For the CSG to consider NRS evidence</a:t>
            </a:r>
          </a:p>
          <a:p>
            <a:endParaRPr lang="en-GB" dirty="0" smtClean="0"/>
          </a:p>
          <a:p>
            <a:r>
              <a:rPr lang="en-GB" dirty="0" smtClean="0"/>
              <a:t>NRS compared to RCT</a:t>
            </a:r>
          </a:p>
          <a:p>
            <a:endParaRPr lang="en-GB" dirty="0" smtClean="0"/>
          </a:p>
          <a:p>
            <a:r>
              <a:rPr lang="en-GB" dirty="0" smtClean="0"/>
              <a:t>To look at going 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49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000" y="165242"/>
            <a:ext cx="6120000" cy="632838"/>
          </a:xfrm>
        </p:spPr>
        <p:txBody>
          <a:bodyPr/>
          <a:lstStyle/>
          <a:p>
            <a:r>
              <a:rPr lang="en-GB" dirty="0" smtClean="0"/>
              <a:t>Newcastle-Ottawa Scale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53" t="14389" r="24859" b="25984"/>
          <a:stretch/>
        </p:blipFill>
        <p:spPr>
          <a:xfrm>
            <a:off x="215198" y="1169978"/>
            <a:ext cx="8135588" cy="5072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087" y="6310094"/>
            <a:ext cx="9116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Benzodiazepines, Z-drugs and the risk of hip fracture: A systematic review and </a:t>
            </a:r>
            <a:r>
              <a:rPr lang="en-GB" sz="1200" dirty="0" smtClean="0"/>
              <a:t>meta-analysis. </a:t>
            </a:r>
            <a:r>
              <a:rPr lang="en-GB" sz="1200" i="1" dirty="0" err="1" smtClean="0"/>
              <a:t>PLoS</a:t>
            </a:r>
            <a:r>
              <a:rPr lang="en-GB" sz="1200" i="1" dirty="0" smtClean="0"/>
              <a:t> One</a:t>
            </a:r>
            <a:r>
              <a:rPr lang="en-GB" sz="1200" dirty="0" smtClean="0"/>
              <a:t>, 2017,</a:t>
            </a:r>
            <a:r>
              <a:rPr lang="en-GB" sz="1200" b="1" dirty="0" smtClean="0"/>
              <a:t>  </a:t>
            </a:r>
            <a:r>
              <a:rPr lang="en-GB" sz="1200" dirty="0">
                <a:hlinkClick r:id="rId3"/>
              </a:rPr>
              <a:t>https://doi.org/10.1371/journal.pone.0174730</a:t>
            </a:r>
            <a:r>
              <a:rPr lang="en-GB" sz="1200" dirty="0"/>
              <a:t> </a:t>
            </a:r>
            <a:endParaRPr lang="en-GB" sz="1200" b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82" y="851256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3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253166"/>
            <a:ext cx="6120000" cy="523084"/>
          </a:xfrm>
        </p:spPr>
        <p:txBody>
          <a:bodyPr/>
          <a:lstStyle/>
          <a:p>
            <a:r>
              <a:rPr lang="en-GB" dirty="0" smtClean="0"/>
              <a:t>Is there any reason these would be any different </a:t>
            </a:r>
          </a:p>
          <a:p>
            <a:endParaRPr lang="en-GB" dirty="0"/>
          </a:p>
          <a:p>
            <a:r>
              <a:rPr lang="en-GB" sz="7200" dirty="0" smtClean="0"/>
              <a:t>           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615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7305120" cy="632838"/>
          </a:xfrm>
        </p:spPr>
        <p:txBody>
          <a:bodyPr/>
          <a:lstStyle/>
          <a:p>
            <a:r>
              <a:rPr lang="en-GB" dirty="0" smtClean="0"/>
              <a:t>Measuring the treatment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256" y="2275200"/>
            <a:ext cx="4418701" cy="1790024"/>
          </a:xfrm>
        </p:spPr>
        <p:txBody>
          <a:bodyPr/>
          <a:lstStyle/>
          <a:p>
            <a:r>
              <a:rPr lang="en-GB" dirty="0" smtClean="0"/>
              <a:t>Is there any differences here </a:t>
            </a:r>
          </a:p>
          <a:p>
            <a:r>
              <a:rPr lang="en-GB" sz="6600" dirty="0" smtClean="0"/>
              <a:t>     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2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exposure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Often exposures may be lifestyle, rather than medication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2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exposure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67" t="28694" r="48679" b="58897"/>
          <a:stretch/>
        </p:blipFill>
        <p:spPr>
          <a:xfrm>
            <a:off x="539828" y="2655064"/>
            <a:ext cx="5260368" cy="25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608" y="1240482"/>
            <a:ext cx="2711086" cy="632838"/>
          </a:xfrm>
        </p:spPr>
        <p:txBody>
          <a:bodyPr/>
          <a:lstStyle/>
          <a:p>
            <a:r>
              <a:rPr lang="en-GB" dirty="0" smtClean="0"/>
              <a:t>Synthesis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781" y="2390660"/>
            <a:ext cx="6120000" cy="874670"/>
          </a:xfrm>
        </p:spPr>
        <p:txBody>
          <a:bodyPr/>
          <a:lstStyle/>
          <a:p>
            <a:r>
              <a:rPr lang="en-GB" dirty="0" smtClean="0"/>
              <a:t>How can this be achieved with NRS</a:t>
            </a:r>
          </a:p>
          <a:p>
            <a:r>
              <a:rPr lang="en-GB" sz="8000" dirty="0" smtClean="0"/>
              <a:t>    ?</a:t>
            </a:r>
            <a:endParaRPr lang="en-GB" sz="8000" dirty="0"/>
          </a:p>
        </p:txBody>
      </p:sp>
      <p:pic>
        <p:nvPicPr>
          <p:cNvPr id="4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03" y="1556901"/>
            <a:ext cx="3004117" cy="3785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2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56" y="864753"/>
            <a:ext cx="9645397" cy="632838"/>
          </a:xfrm>
        </p:spPr>
        <p:txBody>
          <a:bodyPr/>
          <a:lstStyle/>
          <a:p>
            <a:r>
              <a:rPr lang="en-GB" dirty="0" smtClean="0"/>
              <a:t>Synthesis of difference treatment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88" t="17281" r="48193" b="21032"/>
          <a:stretch/>
        </p:blipFill>
        <p:spPr>
          <a:xfrm>
            <a:off x="268898" y="1497591"/>
            <a:ext cx="4864961" cy="4848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6345716"/>
            <a:ext cx="9044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Carter B, et al.  Association </a:t>
            </a:r>
            <a:r>
              <a:rPr lang="en-GB" sz="1200" dirty="0"/>
              <a:t>Between Portable Screen-Based Media Device Access or Use and Sleep </a:t>
            </a:r>
            <a:r>
              <a:rPr lang="en-GB" sz="1200" dirty="0" err="1"/>
              <a:t>OutcomesA</a:t>
            </a:r>
            <a:r>
              <a:rPr lang="en-GB" sz="1200" dirty="0"/>
              <a:t> Systematic Review and </a:t>
            </a:r>
            <a:r>
              <a:rPr lang="en-GB" sz="1200" dirty="0" smtClean="0"/>
              <a:t>Meta-analysis. </a:t>
            </a:r>
            <a:r>
              <a:rPr lang="en-GB" sz="1200" i="1" dirty="0" smtClean="0"/>
              <a:t>Jama </a:t>
            </a:r>
            <a:r>
              <a:rPr lang="en-GB" sz="1200" i="1" dirty="0" err="1" smtClean="0"/>
              <a:t>Peds</a:t>
            </a:r>
            <a:r>
              <a:rPr lang="en-GB" sz="1200" i="1" dirty="0" smtClean="0"/>
              <a:t>, </a:t>
            </a:r>
            <a:r>
              <a:rPr lang="en-GB" sz="1200" dirty="0" smtClean="0"/>
              <a:t>2016</a:t>
            </a:r>
            <a:r>
              <a:rPr lang="en-GB" sz="1200" b="1" dirty="0" smtClean="0"/>
              <a:t>. </a:t>
            </a:r>
            <a:r>
              <a:rPr lang="pt-BR" sz="1200" dirty="0"/>
              <a:t>JAMA Pediatr. 2016;170(12):1202-1208. doi:10.1001/jamapediatrics.2016.2341 </a:t>
            </a:r>
            <a:endParaRPr lang="en-GB" sz="12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37104" t="40804" r="49273" b="45143"/>
          <a:stretch/>
        </p:blipFill>
        <p:spPr>
          <a:xfrm>
            <a:off x="5162583" y="2504169"/>
            <a:ext cx="3981417" cy="23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18" t="13320" r="36988" b="21566"/>
          <a:stretch/>
        </p:blipFill>
        <p:spPr>
          <a:xfrm>
            <a:off x="439738" y="1174379"/>
            <a:ext cx="7665501" cy="52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462" y="546419"/>
            <a:ext cx="6120000" cy="632838"/>
          </a:xfrm>
        </p:spPr>
        <p:txBody>
          <a:bodyPr/>
          <a:lstStyle/>
          <a:p>
            <a:r>
              <a:rPr lang="en-GB" dirty="0" smtClean="0"/>
              <a:t>Outcome linked to study designs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74" t="13533" r="38434" b="21567"/>
          <a:stretch/>
        </p:blipFill>
        <p:spPr>
          <a:xfrm>
            <a:off x="294166" y="1251493"/>
            <a:ext cx="6569342" cy="55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87" t="13962" r="35903" b="50482"/>
          <a:stretch/>
        </p:blipFill>
        <p:spPr>
          <a:xfrm>
            <a:off x="0" y="2275200"/>
            <a:ext cx="7977891" cy="2764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6345716"/>
            <a:ext cx="9044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Carter B, et al.  Association </a:t>
            </a:r>
            <a:r>
              <a:rPr lang="en-GB" sz="1200" dirty="0"/>
              <a:t>Between Portable Screen-Based Media Device Access or Use and Sleep </a:t>
            </a:r>
            <a:r>
              <a:rPr lang="en-GB" sz="1200" dirty="0" smtClean="0"/>
              <a:t>Outcomes. A </a:t>
            </a:r>
            <a:r>
              <a:rPr lang="en-GB" sz="1200" dirty="0"/>
              <a:t>Systematic Review and </a:t>
            </a:r>
            <a:r>
              <a:rPr lang="en-GB" sz="1200" dirty="0" smtClean="0"/>
              <a:t>Meta-analysis. </a:t>
            </a:r>
            <a:r>
              <a:rPr lang="en-GB" sz="1200" i="1" dirty="0" smtClean="0"/>
              <a:t>Jama </a:t>
            </a:r>
            <a:r>
              <a:rPr lang="en-GB" sz="1200" i="1" dirty="0" err="1" smtClean="0"/>
              <a:t>Peds</a:t>
            </a:r>
            <a:r>
              <a:rPr lang="en-GB" sz="1200" i="1" dirty="0" smtClean="0"/>
              <a:t>, </a:t>
            </a:r>
            <a:r>
              <a:rPr lang="en-GB" sz="1200" dirty="0" smtClean="0"/>
              <a:t>2016</a:t>
            </a:r>
            <a:r>
              <a:rPr lang="en-GB" sz="1200" b="1" dirty="0" smtClean="0"/>
              <a:t>. </a:t>
            </a:r>
            <a:r>
              <a:rPr lang="pt-BR" sz="1200" dirty="0"/>
              <a:t>JAMA Pediatr. 2016;170(12):1202-1208. doi:10.1001/jamapediatrics.2016.2341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932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5" y="1161714"/>
            <a:ext cx="2230208" cy="28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3789" y="2670912"/>
            <a:ext cx="6120000" cy="632838"/>
          </a:xfrm>
        </p:spPr>
        <p:txBody>
          <a:bodyPr/>
          <a:lstStyle/>
          <a:p>
            <a:r>
              <a:rPr lang="en-GB" dirty="0" smtClean="0"/>
              <a:t>Who is this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8197" y="4105656"/>
            <a:ext cx="8735803" cy="749808"/>
          </a:xfrm>
        </p:spPr>
        <p:txBody>
          <a:bodyPr/>
          <a:lstStyle/>
          <a:p>
            <a:r>
              <a:rPr lang="en-GB" dirty="0" smtClean="0"/>
              <a:t>Give yourself a made-up-name</a:t>
            </a:r>
          </a:p>
          <a:p>
            <a:endParaRPr lang="en-GB" dirty="0"/>
          </a:p>
          <a:p>
            <a:r>
              <a:rPr lang="en-GB" dirty="0" smtClean="0"/>
              <a:t>Give a quote from this individual… real…   or made up in the essence</a:t>
            </a:r>
          </a:p>
          <a:p>
            <a:r>
              <a:rPr lang="en-GB" dirty="0"/>
              <a:t>o</a:t>
            </a:r>
            <a:r>
              <a:rPr lang="en-GB" dirty="0" smtClean="0"/>
              <a:t>f his values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824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Subgroup analyses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differences here</a:t>
            </a:r>
          </a:p>
          <a:p>
            <a:r>
              <a:rPr lang="en-GB" sz="5400" dirty="0" smtClean="0"/>
              <a:t>    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3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43" t="12463" r="23614" b="14498"/>
          <a:stretch/>
        </p:blipFill>
        <p:spPr>
          <a:xfrm>
            <a:off x="565628" y="1091874"/>
            <a:ext cx="7245332" cy="5359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63608"/>
            <a:ext cx="9066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 smtClean="0"/>
              <a:t>Mehanna</a:t>
            </a:r>
            <a:r>
              <a:rPr lang="en-GB" sz="1200" dirty="0" smtClean="0"/>
              <a:t> H,</a:t>
            </a:r>
            <a:r>
              <a:rPr lang="en-GB" sz="1200" i="1" dirty="0" smtClean="0"/>
              <a:t> et </a:t>
            </a:r>
            <a:r>
              <a:rPr lang="en-GB" sz="1200" dirty="0" smtClean="0"/>
              <a:t>al. Differences </a:t>
            </a:r>
            <a:r>
              <a:rPr lang="en-GB" sz="1200" dirty="0"/>
              <a:t>in the Recurrence and Mortality Outcomes Rates of Incidental and </a:t>
            </a:r>
            <a:r>
              <a:rPr lang="en-GB" sz="1200" dirty="0" err="1"/>
              <a:t>Nonincidental</a:t>
            </a:r>
            <a:r>
              <a:rPr lang="en-GB" sz="1200" dirty="0"/>
              <a:t> Papillary Thyroid </a:t>
            </a:r>
            <a:r>
              <a:rPr lang="en-GB" sz="1200" dirty="0" err="1"/>
              <a:t>Microcarcinoma</a:t>
            </a:r>
            <a:r>
              <a:rPr lang="en-GB" sz="1200" dirty="0"/>
              <a:t>: A Systematic Review and Meta-Analysis of 21 329 Person-Years of </a:t>
            </a:r>
            <a:r>
              <a:rPr lang="en-GB" sz="1200" dirty="0" smtClean="0"/>
              <a:t>Follow-up. JMCE, 2014. 99(8):2013-2118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111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Heterogeneity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differences here</a:t>
            </a:r>
          </a:p>
          <a:p>
            <a:r>
              <a:rPr lang="en-GB" sz="5400" dirty="0" smtClean="0"/>
              <a:t>    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1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Exploration heterogeneity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831" t="12463" r="29518" b="8072"/>
          <a:stretch/>
        </p:blipFill>
        <p:spPr>
          <a:xfrm>
            <a:off x="4069926" y="0"/>
            <a:ext cx="4979624" cy="68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600" dirty="0" smtClean="0"/>
              <a:t>?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8709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82" y="77143"/>
            <a:ext cx="8653562" cy="1384533"/>
          </a:xfrm>
        </p:spPr>
        <p:txBody>
          <a:bodyPr/>
          <a:lstStyle/>
          <a:p>
            <a:r>
              <a:rPr lang="en-GB" sz="3600" b="1" dirty="0" smtClean="0"/>
              <a:t>				GRADE</a:t>
            </a:r>
            <a:br>
              <a:rPr lang="en-GB" sz="3600" b="1" dirty="0" smtClean="0"/>
            </a:b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1346" y="1764824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The </a:t>
            </a:r>
            <a:r>
              <a:rPr lang="en-GB" sz="2000" dirty="0">
                <a:latin typeface="+mn-lt"/>
              </a:rPr>
              <a:t>Grading of Recommendations Assessment, Development and Evaluation </a:t>
            </a:r>
            <a:r>
              <a:rPr lang="en-GB" sz="2000" dirty="0" smtClean="0">
                <a:latin typeface="+mn-lt"/>
              </a:rPr>
              <a:t>(</a:t>
            </a:r>
            <a:r>
              <a:rPr lang="en-GB" sz="2000" b="1" i="1" dirty="0" smtClean="0">
                <a:solidFill>
                  <a:srgbClr val="FF0000"/>
                </a:solidFill>
                <a:latin typeface="+mn-lt"/>
              </a:rPr>
              <a:t>GRADE</a:t>
            </a:r>
            <a:r>
              <a:rPr lang="en-GB" sz="2000" dirty="0">
                <a:latin typeface="+mn-lt"/>
              </a:rPr>
              <a:t>) working group began </a:t>
            </a:r>
            <a:r>
              <a:rPr lang="en-GB" sz="2000" dirty="0" smtClean="0">
                <a:latin typeface="+mn-lt"/>
              </a:rPr>
              <a:t>in2000 </a:t>
            </a:r>
            <a:r>
              <a:rPr lang="en-GB" sz="2000" dirty="0">
                <a:latin typeface="+mn-lt"/>
              </a:rPr>
              <a:t>as an informal collaboration of people with an interest in addressing the shortcomings of grading systems in health care. </a:t>
            </a:r>
            <a:endParaRPr lang="en-GB" sz="2000" dirty="0" smtClean="0">
              <a:latin typeface="+mn-lt"/>
            </a:endParaRPr>
          </a:p>
          <a:p>
            <a:endParaRPr lang="en-GB" sz="2000" dirty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The </a:t>
            </a:r>
            <a:r>
              <a:rPr lang="en-GB" sz="2000" dirty="0">
                <a:latin typeface="+mn-lt"/>
              </a:rPr>
              <a:t>working group has developed a </a:t>
            </a:r>
            <a:r>
              <a:rPr lang="en-GB" sz="2000" b="1" i="1" dirty="0">
                <a:solidFill>
                  <a:srgbClr val="FF0000"/>
                </a:solidFill>
                <a:latin typeface="+mn-lt"/>
              </a:rPr>
              <a:t>common</a:t>
            </a:r>
            <a:r>
              <a:rPr lang="en-GB" sz="2000" dirty="0">
                <a:latin typeface="+mn-lt"/>
              </a:rPr>
              <a:t>, </a:t>
            </a:r>
            <a:r>
              <a:rPr lang="en-GB" sz="2000" b="1" i="1" dirty="0">
                <a:solidFill>
                  <a:srgbClr val="FF0000"/>
                </a:solidFill>
                <a:latin typeface="+mn-lt"/>
              </a:rPr>
              <a:t>sensible</a:t>
            </a:r>
            <a:r>
              <a:rPr lang="en-GB" sz="2000" dirty="0">
                <a:latin typeface="+mn-lt"/>
              </a:rPr>
              <a:t> and </a:t>
            </a:r>
            <a:r>
              <a:rPr lang="en-GB" sz="2000" b="1" i="1" dirty="0">
                <a:solidFill>
                  <a:srgbClr val="FF0000"/>
                </a:solidFill>
                <a:latin typeface="+mn-lt"/>
              </a:rPr>
              <a:t>transparent </a:t>
            </a:r>
            <a:r>
              <a:rPr lang="en-GB" sz="2000" dirty="0">
                <a:latin typeface="+mn-lt"/>
              </a:rPr>
              <a:t>approach to grading quality (or certainty) of evidence and strength of recommendations.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982" y="4762872"/>
            <a:ext cx="80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  <a:latin typeface="+mn-lt"/>
              </a:rPr>
              <a:t>“From </a:t>
            </a:r>
            <a:r>
              <a:rPr lang="en-GB" sz="2800" b="1" i="1" dirty="0">
                <a:solidFill>
                  <a:srgbClr val="FF0000"/>
                </a:solidFill>
                <a:latin typeface="+mn-lt"/>
              </a:rPr>
              <a:t>evidence to </a:t>
            </a:r>
            <a:r>
              <a:rPr lang="en-GB" sz="2800" b="1" i="1" dirty="0" smtClean="0">
                <a:solidFill>
                  <a:srgbClr val="FF0000"/>
                </a:solidFill>
                <a:latin typeface="+mn-lt"/>
              </a:rPr>
              <a:t>recommendations”</a:t>
            </a:r>
            <a:endParaRPr lang="en-GB" sz="2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58924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+mn-lt"/>
              </a:rPr>
              <a:t>Reference</a:t>
            </a:r>
          </a:p>
          <a:p>
            <a:r>
              <a:rPr lang="en-GB" sz="2000" dirty="0" smtClean="0">
                <a:latin typeface="+mn-lt"/>
              </a:rPr>
              <a:t>http</a:t>
            </a:r>
            <a:r>
              <a:rPr lang="en-GB" sz="2000" dirty="0">
                <a:latin typeface="+mn-lt"/>
              </a:rPr>
              <a:t>://www.gradeworkinggroup.org/</a:t>
            </a:r>
          </a:p>
        </p:txBody>
      </p:sp>
    </p:spTree>
    <p:extLst>
      <p:ext uri="{BB962C8B-B14F-4D97-AF65-F5344CB8AC3E}">
        <p14:creationId xmlns:p14="http://schemas.microsoft.com/office/powerpoint/2010/main" val="6246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5624" cy="1872208"/>
          </a:xfrm>
        </p:spPr>
        <p:txBody>
          <a:bodyPr/>
          <a:lstStyle/>
          <a:p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9289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+mn-lt"/>
            </a:endParaRP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 		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70982" y="5805264"/>
            <a:ext cx="94330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+mn-lt"/>
              </a:rPr>
              <a:t>Reference </a:t>
            </a:r>
          </a:p>
          <a:p>
            <a:r>
              <a:rPr lang="en-GB" sz="1400" dirty="0">
                <a:latin typeface="+mn-lt"/>
              </a:rPr>
              <a:t>http://who.int/mental_health/mhgap/evidence/guidelines_process/mental_health_guideline_methodology.pdf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114" t="17494" r="65392" b="4788"/>
          <a:stretch/>
        </p:blipFill>
        <p:spPr>
          <a:xfrm>
            <a:off x="3095328" y="260648"/>
            <a:ext cx="5601816" cy="56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82" y="77143"/>
            <a:ext cx="8445624" cy="1872208"/>
          </a:xfrm>
        </p:spPr>
        <p:txBody>
          <a:bodyPr/>
          <a:lstStyle/>
          <a:p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1142" y="2850656"/>
            <a:ext cx="6449928" cy="352839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Downgrade</a:t>
            </a:r>
          </a:p>
          <a:p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Study limitations</a:t>
            </a:r>
          </a:p>
          <a:p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Inconsistency</a:t>
            </a:r>
          </a:p>
          <a:p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Indirectness</a:t>
            </a:r>
          </a:p>
          <a:p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Imprecision</a:t>
            </a:r>
          </a:p>
          <a:p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Publication Bias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Upgrade	</a:t>
            </a:r>
            <a:r>
              <a:rPr lang="en-GB" sz="2000" dirty="0" smtClean="0">
                <a:latin typeface="+mn-lt"/>
              </a:rPr>
              <a:t>	</a:t>
            </a:r>
          </a:p>
          <a:p>
            <a:r>
              <a:rPr lang="en-GB" sz="2000" b="1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Large magnitude of effect</a:t>
            </a:r>
          </a:p>
          <a:p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Evidence of dose-response</a:t>
            </a:r>
          </a:p>
          <a:p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All plausible confounders accounted for</a:t>
            </a:r>
            <a:endParaRPr lang="en-GB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1670" y="1506311"/>
            <a:ext cx="6429400" cy="101566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Randomised trial (High, moderate or low)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Very Low (observational study)</a:t>
            </a:r>
          </a:p>
        </p:txBody>
      </p:sp>
    </p:spTree>
    <p:extLst>
      <p:ext uri="{BB962C8B-B14F-4D97-AF65-F5344CB8AC3E}">
        <p14:creationId xmlns:p14="http://schemas.microsoft.com/office/powerpoint/2010/main" val="40896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850" y="1249047"/>
            <a:ext cx="6120000" cy="632838"/>
          </a:xfrm>
        </p:spPr>
        <p:txBody>
          <a:bodyPr/>
          <a:lstStyle/>
          <a:p>
            <a:r>
              <a:rPr lang="en-GB" dirty="0" smtClean="0"/>
              <a:t>Reference for NRS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00" t="22444" r="39300" b="45378"/>
          <a:stretch/>
        </p:blipFill>
        <p:spPr>
          <a:xfrm>
            <a:off x="1482153" y="2121407"/>
            <a:ext cx="4522389" cy="28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Handbook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275200"/>
            <a:ext cx="6235382" cy="1181232"/>
          </a:xfrm>
        </p:spPr>
        <p:txBody>
          <a:bodyPr/>
          <a:lstStyle/>
          <a:p>
            <a:r>
              <a:rPr lang="en-GB" dirty="0" smtClean="0"/>
              <a:t>Caution is needed before you consider pooling. </a:t>
            </a:r>
          </a:p>
          <a:p>
            <a:r>
              <a:rPr lang="en-GB" dirty="0" smtClean="0"/>
              <a:t>Consider your findings and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4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174616"/>
            <a:ext cx="7296086" cy="390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How many systematic reviews have CSG published since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When would you consider carrying out a systematic review including observational data (what factors might influence your decision)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research question are more amenable to NRS, and explicitly what outcomes might be considered in NRS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At what stage during the process should we, as editors suggest to a review team to include NRS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54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2725776"/>
            <a:ext cx="6120000" cy="632838"/>
          </a:xfrm>
        </p:spPr>
        <p:txBody>
          <a:bodyPr/>
          <a:lstStyle/>
          <a:p>
            <a:r>
              <a:rPr lang="en-GB" dirty="0" smtClean="0"/>
              <a:t>Over to the Editorial base…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4206240"/>
            <a:ext cx="6120000" cy="1978560"/>
          </a:xfrm>
        </p:spPr>
        <p:txBody>
          <a:bodyPr/>
          <a:lstStyle/>
          <a:p>
            <a:r>
              <a:rPr lang="en-GB" dirty="0" smtClean="0"/>
              <a:t>When could / should we intervene.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55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583071"/>
            <a:ext cx="6120000" cy="632838"/>
          </a:xfrm>
        </p:spPr>
        <p:txBody>
          <a:bodyPr/>
          <a:lstStyle/>
          <a:p>
            <a:r>
              <a:rPr lang="en-GB" dirty="0"/>
              <a:t>When should the decision be made?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453667"/>
              </p:ext>
            </p:extLst>
          </p:nvPr>
        </p:nvGraphicFramePr>
        <p:xfrm>
          <a:off x="439738" y="2509146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3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thanks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50" y="2948400"/>
            <a:ext cx="6120000" cy="3909600"/>
          </a:xfrm>
        </p:spPr>
        <p:txBody>
          <a:bodyPr/>
          <a:lstStyle/>
          <a:p>
            <a:r>
              <a:rPr lang="en-GB" dirty="0" smtClean="0"/>
              <a:t>Dr Emma Mead</a:t>
            </a:r>
            <a:endParaRPr lang="en-GB" dirty="0"/>
          </a:p>
          <a:p>
            <a:r>
              <a:rPr lang="en-GB" dirty="0" smtClean="0"/>
              <a:t>Dr Ben Carter</a:t>
            </a:r>
          </a:p>
          <a:p>
            <a:endParaRPr lang="en-GB" dirty="0"/>
          </a:p>
          <a:p>
            <a:r>
              <a:rPr lang="en-GB" dirty="0" smtClean="0"/>
              <a:t>…and Archie…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9530" y="2397706"/>
            <a:ext cx="2230208" cy="28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41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5" y="1161714"/>
            <a:ext cx="2230208" cy="28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3789" y="2670912"/>
            <a:ext cx="6120000" cy="632838"/>
          </a:xfrm>
        </p:spPr>
        <p:txBody>
          <a:bodyPr/>
          <a:lstStyle/>
          <a:p>
            <a:r>
              <a:rPr lang="en-GB" dirty="0" smtClean="0"/>
              <a:t>What was it like in </a:t>
            </a:r>
            <a:br>
              <a:rPr lang="en-GB" dirty="0" smtClean="0"/>
            </a:br>
            <a:r>
              <a:rPr lang="en-GB" dirty="0" smtClean="0"/>
              <a:t>Archie’s day?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533" y="4467255"/>
            <a:ext cx="6120000" cy="3909600"/>
          </a:xfrm>
        </p:spPr>
        <p:txBody>
          <a:bodyPr/>
          <a:lstStyle/>
          <a:p>
            <a:r>
              <a:rPr lang="en-GB" dirty="0" smtClean="0"/>
              <a:t>In groups, discuss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92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5" y="1161714"/>
            <a:ext cx="2230208" cy="28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3789" y="2670912"/>
            <a:ext cx="6120000" cy="632838"/>
          </a:xfrm>
        </p:spPr>
        <p:txBody>
          <a:bodyPr/>
          <a:lstStyle/>
          <a:p>
            <a:r>
              <a:rPr lang="en-GB" dirty="0" smtClean="0"/>
              <a:t>Archie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1177" y="4544568"/>
            <a:ext cx="8735803" cy="749808"/>
          </a:xfrm>
        </p:spPr>
        <p:txBody>
          <a:bodyPr/>
          <a:lstStyle/>
          <a:p>
            <a:r>
              <a:rPr lang="en-GB" dirty="0" smtClean="0"/>
              <a:t>A potted 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71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5" y="1161714"/>
            <a:ext cx="2230208" cy="28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3789" y="2670912"/>
            <a:ext cx="6120000" cy="632838"/>
          </a:xfrm>
        </p:spPr>
        <p:txBody>
          <a:bodyPr/>
          <a:lstStyle/>
          <a:p>
            <a:r>
              <a:rPr lang="en-GB" dirty="0" smtClean="0"/>
              <a:t>Archie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1177" y="4544568"/>
            <a:ext cx="8735803" cy="749808"/>
          </a:xfrm>
        </p:spPr>
        <p:txBody>
          <a:bodyPr/>
          <a:lstStyle/>
          <a:p>
            <a:r>
              <a:rPr lang="en-GB" dirty="0" smtClean="0"/>
              <a:t>A potted 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30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image-93799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5" y="1161714"/>
            <a:ext cx="2230208" cy="28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3789" y="2670912"/>
            <a:ext cx="6120000" cy="632838"/>
          </a:xfrm>
        </p:spPr>
        <p:txBody>
          <a:bodyPr/>
          <a:lstStyle/>
          <a:p>
            <a:r>
              <a:rPr lang="en-GB" dirty="0" smtClean="0"/>
              <a:t>Archie Quote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1177" y="4544568"/>
            <a:ext cx="8735803" cy="749808"/>
          </a:xfrm>
        </p:spPr>
        <p:txBody>
          <a:bodyPr/>
          <a:lstStyle/>
          <a:p>
            <a:r>
              <a:rPr lang="en-GB" dirty="0" smtClean="0"/>
              <a:t>He famously stated, “You should randomize till it hurts.”</a:t>
            </a:r>
          </a:p>
          <a:p>
            <a:endParaRPr lang="en-GB" dirty="0"/>
          </a:p>
          <a:p>
            <a:r>
              <a:rPr lang="en-GB" dirty="0" smtClean="0"/>
              <a:t>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599552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_2logo_PPT_template_cya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Community_2logo_PPT_template_cyan</Template>
  <TotalTime>535</TotalTime>
  <Words>1311</Words>
  <Application>Microsoft Office PowerPoint</Application>
  <PresentationFormat>On-screen Show (4:3)</PresentationFormat>
  <Paragraphs>249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Source Sans Pro</vt:lpstr>
      <vt:lpstr>Source Sans Pro Semibold</vt:lpstr>
      <vt:lpstr>Community_2logo_PPT_template_cyan</vt:lpstr>
      <vt:lpstr>Non-randomised studies (NRS)</vt:lpstr>
      <vt:lpstr>This morning’s session</vt:lpstr>
      <vt:lpstr>Aims</vt:lpstr>
      <vt:lpstr>Who is this</vt:lpstr>
      <vt:lpstr>In groups</vt:lpstr>
      <vt:lpstr>What was it like in  Archie’s day?</vt:lpstr>
      <vt:lpstr>Archie</vt:lpstr>
      <vt:lpstr>Archie</vt:lpstr>
      <vt:lpstr>Archie Quote</vt:lpstr>
      <vt:lpstr>PowerPoint Presentation</vt:lpstr>
      <vt:lpstr>PowerPoint Presentation</vt:lpstr>
      <vt:lpstr>PowerPoint Presentation</vt:lpstr>
      <vt:lpstr>The hierarchy of evidence </vt:lpstr>
      <vt:lpstr>PowerPoint Presentation</vt:lpstr>
      <vt:lpstr>Evidence from RCTs</vt:lpstr>
      <vt:lpstr>Can we afford more and more RCTs</vt:lpstr>
      <vt:lpstr>PowerPoint Presentation</vt:lpstr>
      <vt:lpstr>Cochrane skin reviews with  non-RCT evidence</vt:lpstr>
      <vt:lpstr>PowerPoint Presentation</vt:lpstr>
      <vt:lpstr> </vt:lpstr>
      <vt:lpstr>When should you consider including  non-RCT evidence? </vt:lpstr>
      <vt:lpstr>PowerPoint Presentation</vt:lpstr>
      <vt:lpstr>Travelling down the hierarchy of evidence: An experience of another Cochrane Group </vt:lpstr>
      <vt:lpstr>PowerPoint Presentation</vt:lpstr>
      <vt:lpstr>Reporting guidance</vt:lpstr>
      <vt:lpstr>Study Designs - </vt:lpstr>
      <vt:lpstr>Study Designs - </vt:lpstr>
      <vt:lpstr>Quality assessment tools</vt:lpstr>
      <vt:lpstr>Quality assessment tools</vt:lpstr>
      <vt:lpstr>Newcastle-Ottawa Scale</vt:lpstr>
      <vt:lpstr>Outcomes</vt:lpstr>
      <vt:lpstr>Measuring the treatment effect</vt:lpstr>
      <vt:lpstr>Measuring exposure</vt:lpstr>
      <vt:lpstr>Measuring exposure</vt:lpstr>
      <vt:lpstr>Synthesis </vt:lpstr>
      <vt:lpstr>Synthesis of difference treatment effects</vt:lpstr>
      <vt:lpstr>PowerPoint Presentation</vt:lpstr>
      <vt:lpstr>Outcome linked to study designs</vt:lpstr>
      <vt:lpstr>PowerPoint Presentation</vt:lpstr>
      <vt:lpstr>Subgroup analyses</vt:lpstr>
      <vt:lpstr>PowerPoint Presentation</vt:lpstr>
      <vt:lpstr>Heterogeneity </vt:lpstr>
      <vt:lpstr>PowerPoint Presentation</vt:lpstr>
      <vt:lpstr>Guidance</vt:lpstr>
      <vt:lpstr>    GRADE </vt:lpstr>
      <vt:lpstr> </vt:lpstr>
      <vt:lpstr>PowerPoint Presentation</vt:lpstr>
      <vt:lpstr>Reference for NRS</vt:lpstr>
      <vt:lpstr>Handbook summary</vt:lpstr>
      <vt:lpstr>Over to the Editorial base…</vt:lpstr>
      <vt:lpstr>When should the decision be made?</vt:lpstr>
      <vt:lpstr>With thanks</vt:lpstr>
    </vt:vector>
  </TitlesOfParts>
  <Company>University of Nottingham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Helen Scott</dc:creator>
  <cp:lastModifiedBy>Mead Emma</cp:lastModifiedBy>
  <cp:revision>61</cp:revision>
  <cp:lastPrinted>2018-01-12T16:21:01Z</cp:lastPrinted>
  <dcterms:created xsi:type="dcterms:W3CDTF">2016-07-18T11:04:50Z</dcterms:created>
  <dcterms:modified xsi:type="dcterms:W3CDTF">2018-01-23T15:49:34Z</dcterms:modified>
</cp:coreProperties>
</file>