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89" r:id="rId3"/>
    <p:sldId id="293" r:id="rId4"/>
    <p:sldId id="313" r:id="rId5"/>
    <p:sldId id="314" r:id="rId6"/>
    <p:sldId id="308" r:id="rId7"/>
    <p:sldId id="294" r:id="rId8"/>
    <p:sldId id="306" r:id="rId9"/>
    <p:sldId id="307" r:id="rId10"/>
    <p:sldId id="309" r:id="rId11"/>
    <p:sldId id="312" r:id="rId12"/>
    <p:sldId id="310" r:id="rId13"/>
    <p:sldId id="315" r:id="rId14"/>
    <p:sldId id="316" r:id="rId15"/>
    <p:sldId id="317" r:id="rId16"/>
    <p:sldId id="318" r:id="rId17"/>
    <p:sldId id="319" r:id="rId18"/>
    <p:sldId id="321" r:id="rId19"/>
    <p:sldId id="320" r:id="rId20"/>
    <p:sldId id="311" r:id="rId21"/>
    <p:sldId id="322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66"/>
    <a:srgbClr val="B4E6FF"/>
    <a:srgbClr val="B3DEF5"/>
    <a:srgbClr val="B3E5FE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5" autoAdjust="0"/>
    <p:restoredTop sz="75623" autoAdjust="0"/>
  </p:normalViewPr>
  <p:slideViewPr>
    <p:cSldViewPr snapToGrid="0" snapToObjects="1" showGuides="1">
      <p:cViewPr>
        <p:scale>
          <a:sx n="100" d="100"/>
          <a:sy n="100" d="100"/>
        </p:scale>
        <p:origin x="-282" y="1860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53988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838200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8528050"/>
            <a:ext cx="2514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400" dirty="0" smtClean="0">
                <a:solidFill>
                  <a:srgbClr val="000066"/>
                </a:solidFill>
              </a:rPr>
              <a:t>1. Specific question</a:t>
            </a:r>
          </a:p>
          <a:p>
            <a:pPr marL="0" indent="0">
              <a:buFontTx/>
              <a:buNone/>
              <a:defRPr/>
            </a:pPr>
            <a:r>
              <a:rPr lang="en-GB" sz="1400" dirty="0" smtClean="0">
                <a:solidFill>
                  <a:srgbClr val="000066"/>
                </a:solidFill>
              </a:rPr>
              <a:t>2. Identify all patient important outcomes</a:t>
            </a:r>
          </a:p>
          <a:p>
            <a:pPr marL="0" indent="0">
              <a:buFontTx/>
              <a:buNone/>
              <a:defRPr/>
            </a:pPr>
            <a:r>
              <a:rPr lang="en-GB" sz="1400" dirty="0" smtClean="0">
                <a:solidFill>
                  <a:srgbClr val="000066"/>
                </a:solidFill>
              </a:rPr>
              <a:t>3. Judge relative importance of outcomes</a:t>
            </a:r>
          </a:p>
          <a:p>
            <a:pPr marL="0" indent="0">
              <a:buFontTx/>
              <a:buNone/>
              <a:defRPr/>
            </a:pPr>
            <a:r>
              <a:rPr lang="en-GB" sz="1400" dirty="0" smtClean="0">
                <a:solidFill>
                  <a:srgbClr val="000066"/>
                </a:solidFill>
              </a:rPr>
              <a:t>4. Summarize all relevant evidence</a:t>
            </a:r>
          </a:p>
          <a:p>
            <a:pPr marL="0" indent="0">
              <a:buFontTx/>
              <a:buNone/>
              <a:defRPr/>
            </a:pPr>
            <a:r>
              <a:rPr lang="en-GB" sz="1400" dirty="0" smtClean="0">
                <a:solidFill>
                  <a:srgbClr val="000066"/>
                </a:solidFill>
              </a:rPr>
              <a:t>5. Grade quality of evidence for each outcome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5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Wide variance of point estimates across studies (note: direction of effect is not a criterion for inconsistency)</a:t>
            </a:r>
          </a:p>
          <a:p>
            <a:pPr rtl="0"/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Minimal or no overlap of confidence intervals (CI), which suggests variation is more than what one would expect by chance alone</a:t>
            </a:r>
          </a:p>
          <a:p>
            <a:pPr rtl="0"/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Statistical criteria, including tests of heterogeneity which test the null hypothesis that all studies have the same underlying magnitude of effect, have a low p-value (p &lt;0.05), indicating to reject the null hypothesis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Wide CI </a:t>
            </a:r>
            <a:r>
              <a:rPr lang="nl-NL" dirty="0" err="1" smtClean="0"/>
              <a:t>influenced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baseline="0" dirty="0" smtClean="0"/>
              <a:t> sample </a:t>
            </a:r>
            <a:r>
              <a:rPr lang="nl-NL" baseline="0" dirty="0" err="1" smtClean="0"/>
              <a:t>size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nmber</a:t>
            </a:r>
            <a:r>
              <a:rPr lang="nl-NL" baseline="0" dirty="0" smtClean="0"/>
              <a:t> of events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8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Suspicion may increase if visual inspection demonstrates an asymmetrical rather than a symmetrical funnel plot or if statistical tests of asymmetry 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are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positive</a:t>
            </a:r>
            <a:endParaRPr lang="nl-NL" sz="14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  <a:p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An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extensive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search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normally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would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detect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small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negative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studies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publishedin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other</a:t>
            </a:r>
            <a:r>
              <a:rPr lang="nl-NL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nl-NL" sz="14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languages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In another example of this phenomenon, an unpublished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systematic review addressed the effect of condom use on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HIV infection among men who have sex with men. The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pooled effect estimate of RR from the five eligible observational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studies was 0.34 [0.21, 0.54] in favor of condom use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compared with no condom use. Two of these studies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[22,23] that examined the number of partners in those using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condoms and not using condoms found that condom users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were more likely to have more partners (but did not adjust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for this confounding factor in their analyses). Considering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the number of partners would, if anything, strengthen the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effect estimate in favor of condom use. More sexual partners could have diminished the effect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7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importance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outcomes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7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E927492-B536-4D5E-9F5F-A15FED74F0E5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C2964-0267-45B1-91CA-52206C45EBF4}" type="datetime5">
              <a:rPr lang="nl-NL" smtClean="0"/>
              <a:t>19-feb-16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1D6A-EC5A-4919-B7C2-2663926C0D14}" type="datetime5">
              <a:rPr lang="nl-NL" smtClean="0"/>
              <a:t>19-feb-16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4DA4E9-8CCA-4FC1-9E02-188688A2550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2769-0896-4045-B570-9B9AFFFEA787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Presentatie voorbeeld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8B7C2C-28D3-4546-A635-8FEB3EDF5456}" type="datetime5">
              <a:rPr lang="nl-NL" smtClean="0"/>
              <a:t>19-feb-16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624C1-0E9A-473C-BDD0-86C4D6D41E42}" type="datetime5">
              <a:rPr lang="nl-NL" smtClean="0"/>
              <a:t>19-feb-16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90EE0-650A-4165-8C69-7B31BAF15603}" type="datetime5">
              <a:rPr lang="nl-NL" smtClean="0"/>
              <a:t>19-feb-16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673DB-0F3D-4191-8E53-EEBDFBE612B8}" type="datetime5">
              <a:rPr lang="nl-NL" smtClean="0"/>
              <a:t>19-feb-16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5873DB0-8E39-4362-8D9C-5055527D05D2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mtClean="0"/>
              <a:t>Presentatie voorbeeld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bgrade.mcmaster.ca/Imprecision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t.ubc.ca/~rollin/stats/ssize/b2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do </a:t>
            </a:r>
            <a:r>
              <a:rPr lang="nl-NL" dirty="0" err="1" smtClean="0"/>
              <a:t>it</a:t>
            </a:r>
            <a:r>
              <a:rPr lang="nl-NL" dirty="0" smtClean="0"/>
              <a:t> right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 of </a:t>
            </a:r>
            <a:r>
              <a:rPr lang="nl-NL" dirty="0" err="1" smtClean="0"/>
              <a:t>Findings</a:t>
            </a:r>
            <a:r>
              <a:rPr lang="nl-NL" dirty="0" smtClean="0"/>
              <a:t> </a:t>
            </a:r>
            <a:r>
              <a:rPr lang="nl-NL" dirty="0" err="1" smtClean="0"/>
              <a:t>tables</a:t>
            </a:r>
            <a:r>
              <a:rPr lang="nl-NL" dirty="0" smtClean="0"/>
              <a:t> in </a:t>
            </a:r>
            <a:r>
              <a:rPr lang="nl-NL" dirty="0" err="1" smtClean="0"/>
              <a:t>Cochrane</a:t>
            </a:r>
            <a:r>
              <a:rPr lang="nl-NL" dirty="0" smtClean="0"/>
              <a:t> reviews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Esther van Zuuren</a:t>
            </a: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err="1" smtClean="0"/>
              <a:t>Department</a:t>
            </a:r>
            <a:r>
              <a:rPr lang="nl-NL" dirty="0" smtClean="0"/>
              <a:t> of Dermatology</a:t>
            </a:r>
            <a:endParaRPr lang="nl-NL" dirty="0"/>
          </a:p>
          <a:p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NL" dirty="0"/>
              <a:t>Leiden</a:t>
            </a:r>
          </a:p>
          <a:p>
            <a:endParaRPr lang="nl-NL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33499"/>
            <a:ext cx="8291512" cy="4800601"/>
          </a:xfrm>
        </p:spPr>
        <p:txBody>
          <a:bodyPr/>
          <a:lstStyle/>
          <a:p>
            <a:pPr>
              <a:defRPr/>
            </a:pPr>
            <a:r>
              <a:rPr lang="nl-NL" b="1" dirty="0" err="1">
                <a:solidFill>
                  <a:srgbClr val="00B0F0"/>
                </a:solidFill>
              </a:rPr>
              <a:t>Limitations</a:t>
            </a:r>
            <a:r>
              <a:rPr lang="nl-NL" b="1" dirty="0">
                <a:solidFill>
                  <a:srgbClr val="00B0F0"/>
                </a:solidFill>
              </a:rPr>
              <a:t> in design </a:t>
            </a:r>
            <a:r>
              <a:rPr lang="nl-NL" b="1" dirty="0" err="1">
                <a:solidFill>
                  <a:srgbClr val="00B0F0"/>
                </a:solidFill>
              </a:rPr>
              <a:t>and</a:t>
            </a:r>
            <a:r>
              <a:rPr lang="nl-NL" b="1" dirty="0">
                <a:solidFill>
                  <a:srgbClr val="00B0F0"/>
                </a:solidFill>
              </a:rPr>
              <a:t> </a:t>
            </a:r>
            <a:r>
              <a:rPr lang="nl-NL" b="1" dirty="0" err="1" smtClean="0">
                <a:solidFill>
                  <a:srgbClr val="00B0F0"/>
                </a:solidFill>
              </a:rPr>
              <a:t>execution</a:t>
            </a:r>
            <a:r>
              <a:rPr lang="nl-NL" b="1" dirty="0" smtClean="0">
                <a:solidFill>
                  <a:srgbClr val="00B0F0"/>
                </a:solidFill>
              </a:rPr>
              <a:t/>
            </a:r>
            <a:br>
              <a:rPr lang="nl-NL" b="1" dirty="0" smtClean="0">
                <a:solidFill>
                  <a:srgbClr val="00B0F0"/>
                </a:solidFill>
              </a:rPr>
            </a:br>
            <a:r>
              <a:rPr lang="nl-NL" b="1" dirty="0" smtClean="0">
                <a:solidFill>
                  <a:srgbClr val="00B0F0"/>
                </a:solidFill>
              </a:rPr>
              <a:t>	</a:t>
            </a:r>
            <a:br>
              <a:rPr lang="nl-NL" b="1" dirty="0" smtClean="0">
                <a:solidFill>
                  <a:srgbClr val="00B0F0"/>
                </a:solidFill>
              </a:rPr>
            </a:br>
            <a:r>
              <a:rPr lang="nl-NL" b="1" dirty="0" smtClean="0">
                <a:solidFill>
                  <a:srgbClr val="00B0F0"/>
                </a:solidFill>
              </a:rPr>
              <a:t>	</a:t>
            </a:r>
            <a:r>
              <a:rPr lang="nl-NL" dirty="0" smtClean="0">
                <a:solidFill>
                  <a:srgbClr val="FF0000"/>
                </a:solidFill>
              </a:rPr>
              <a:t>Risk </a:t>
            </a:r>
            <a:r>
              <a:rPr lang="nl-NL" dirty="0">
                <a:solidFill>
                  <a:srgbClr val="FF0000"/>
                </a:solidFill>
              </a:rPr>
              <a:t>of Bias</a:t>
            </a:r>
          </a:p>
          <a:p>
            <a:pPr>
              <a:defRPr/>
            </a:pPr>
            <a:endParaRPr lang="nl-NL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nl-NL" dirty="0" smtClean="0">
                <a:solidFill>
                  <a:srgbClr val="000066"/>
                </a:solidFill>
              </a:rPr>
              <a:t>Inadequate </a:t>
            </a:r>
            <a:r>
              <a:rPr lang="nl-NL" dirty="0" err="1">
                <a:solidFill>
                  <a:srgbClr val="000066"/>
                </a:solidFill>
              </a:rPr>
              <a:t>randomisation</a:t>
            </a: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Lack of allocation concealment</a:t>
            </a: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Lack of blinding</a:t>
            </a: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Large losses to follow-up</a:t>
            </a: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Failure to adhere to an ITT analysis</a:t>
            </a: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Failure to report </a:t>
            </a:r>
            <a:r>
              <a:rPr lang="en-GB" dirty="0" smtClean="0">
                <a:solidFill>
                  <a:srgbClr val="000066"/>
                </a:solidFill>
              </a:rPr>
              <a:t>outcomes</a:t>
            </a: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Other bias (baseline imbalance, co-meds)</a:t>
            </a:r>
            <a:endParaRPr lang="nl-NL" dirty="0">
              <a:solidFill>
                <a:srgbClr val="000066"/>
              </a:solidFill>
            </a:endParaRPr>
          </a:p>
          <a:p>
            <a:endParaRPr lang="en-GB" altLang="nl-NL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85975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does </a:t>
            </a:r>
            <a:r>
              <a:rPr lang="nl-NL" dirty="0" err="1" smtClean="0"/>
              <a:t>that</a:t>
            </a:r>
            <a:r>
              <a:rPr lang="nl-NL" dirty="0" smtClean="0"/>
              <a:t> look like?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7" y="941364"/>
            <a:ext cx="8291512" cy="283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508229"/>
            <a:ext cx="8782050" cy="28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Inconsistency</a:t>
            </a:r>
            <a:r>
              <a:rPr lang="nl-NL" dirty="0" smtClean="0"/>
              <a:t> in </a:t>
            </a:r>
            <a:r>
              <a:rPr lang="nl-NL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33499"/>
            <a:ext cx="8291512" cy="4800601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defRPr/>
            </a:pPr>
            <a:r>
              <a:rPr lang="en-GB" b="1" dirty="0">
                <a:solidFill>
                  <a:srgbClr val="00B0F0"/>
                </a:solidFill>
              </a:rPr>
              <a:t>Unexplained heterogeneity of results across studies</a:t>
            </a:r>
          </a:p>
          <a:p>
            <a:pPr marL="533400" indent="-533400">
              <a:lnSpc>
                <a:spcPct val="80000"/>
              </a:lnSpc>
              <a:defRPr/>
            </a:pPr>
            <a:endParaRPr lang="nl-NL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1) </a:t>
            </a:r>
            <a:r>
              <a:rPr lang="en-GB" dirty="0" smtClean="0">
                <a:solidFill>
                  <a:srgbClr val="000066"/>
                </a:solidFill>
              </a:rPr>
              <a:t>Clinical heterogeneity may arise from differences in:</a:t>
            </a: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Populations</a:t>
            </a:r>
          </a:p>
          <a:p>
            <a:pPr>
              <a:defRPr/>
            </a:pPr>
            <a:r>
              <a:rPr lang="en-GB" i="1" dirty="0" smtClean="0">
                <a:solidFill>
                  <a:srgbClr val="000066"/>
                </a:solidFill>
              </a:rPr>
              <a:t>	</a:t>
            </a:r>
            <a:r>
              <a:rPr lang="en-GB" i="1" dirty="0" smtClean="0">
                <a:solidFill>
                  <a:srgbClr val="FF0000"/>
                </a:solidFill>
              </a:rPr>
              <a:t>different effect in populations with more disease severity</a:t>
            </a: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Interventions</a:t>
            </a:r>
          </a:p>
          <a:p>
            <a:pPr>
              <a:defRPr/>
            </a:pPr>
            <a:r>
              <a:rPr lang="en-GB" i="1" dirty="0" smtClean="0">
                <a:solidFill>
                  <a:srgbClr val="000066"/>
                </a:solidFill>
              </a:rPr>
              <a:t>	</a:t>
            </a:r>
            <a:r>
              <a:rPr lang="en-GB" i="1" dirty="0" smtClean="0">
                <a:solidFill>
                  <a:srgbClr val="FF0000"/>
                </a:solidFill>
              </a:rPr>
              <a:t>larger effect with higher doses or longer treatment duration</a:t>
            </a: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Outcomes</a:t>
            </a:r>
          </a:p>
          <a:p>
            <a:pPr>
              <a:defRPr/>
            </a:pPr>
            <a:r>
              <a:rPr lang="en-GB" i="1" dirty="0" smtClean="0">
                <a:solidFill>
                  <a:srgbClr val="000066"/>
                </a:solidFill>
              </a:rPr>
              <a:t>	</a:t>
            </a:r>
            <a:r>
              <a:rPr lang="en-GB" i="1" dirty="0" smtClean="0">
                <a:solidFill>
                  <a:srgbClr val="FF0000"/>
                </a:solidFill>
              </a:rPr>
              <a:t>diminishing effect with time (duration in follow-up differ)</a:t>
            </a:r>
          </a:p>
          <a:p>
            <a:pPr>
              <a:defRPr/>
            </a:pPr>
            <a:endParaRPr lang="en-GB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smtClean="0">
                <a:solidFill>
                  <a:srgbClr val="000066"/>
                </a:solidFill>
              </a:rPr>
              <a:t>2</a:t>
            </a:r>
            <a:r>
              <a:rPr lang="en-GB" dirty="0" smtClean="0">
                <a:solidFill>
                  <a:srgbClr val="000066"/>
                </a:solidFill>
              </a:rPr>
              <a:t>) Methodological heterogeneity (differences in study design or differences in risk of bias)</a:t>
            </a:r>
          </a:p>
          <a:p>
            <a:endParaRPr lang="en-GB" altLang="nl-NL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4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Inconsistency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39106"/>
            <a:ext cx="7448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66738" y="1171575"/>
            <a:ext cx="7305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Terbinafine versus placebo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for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tinea cruris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and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corporis</a:t>
            </a:r>
          </a:p>
          <a:p>
            <a:endParaRPr lang="nl-NL" sz="2000" dirty="0">
              <a:solidFill>
                <a:srgbClr val="111166"/>
              </a:solidFill>
              <a:latin typeface="+mn-lt"/>
            </a:endParaRPr>
          </a:p>
          <a:p>
            <a:endParaRPr lang="nl-NL" sz="2000" dirty="0" smtClean="0">
              <a:solidFill>
                <a:srgbClr val="111166"/>
              </a:solidFill>
              <a:latin typeface="+mn-lt"/>
            </a:endParaRPr>
          </a:p>
          <a:p>
            <a:endParaRPr lang="nl-NL" sz="2000" dirty="0">
              <a:solidFill>
                <a:srgbClr val="111166"/>
              </a:solidFill>
              <a:latin typeface="+mn-lt"/>
            </a:endParaRPr>
          </a:p>
          <a:p>
            <a:endParaRPr lang="nl-NL" sz="2000" dirty="0" smtClean="0">
              <a:solidFill>
                <a:srgbClr val="111166"/>
              </a:solidFill>
              <a:latin typeface="+mn-lt"/>
            </a:endParaRPr>
          </a:p>
          <a:p>
            <a:endParaRPr lang="nl-NL" sz="2000" dirty="0">
              <a:solidFill>
                <a:srgbClr val="111166"/>
              </a:solidFill>
              <a:latin typeface="+mn-lt"/>
            </a:endParaRPr>
          </a:p>
          <a:p>
            <a:endParaRPr lang="nl-NL" sz="2000" dirty="0" smtClean="0">
              <a:solidFill>
                <a:srgbClr val="111166"/>
              </a:solidFill>
              <a:latin typeface="+mn-lt"/>
            </a:endParaRPr>
          </a:p>
          <a:p>
            <a:endParaRPr lang="nl-NL" sz="2000" dirty="0">
              <a:solidFill>
                <a:srgbClr val="111166"/>
              </a:solidFill>
              <a:latin typeface="+mn-lt"/>
            </a:endParaRPr>
          </a:p>
          <a:p>
            <a:endParaRPr lang="nl-NL" sz="2000" dirty="0" smtClean="0">
              <a:solidFill>
                <a:srgbClr val="111166"/>
              </a:solidFill>
              <a:latin typeface="+mn-lt"/>
            </a:endParaRPr>
          </a:p>
          <a:p>
            <a:endParaRPr lang="nl-NL" sz="2000" dirty="0">
              <a:solidFill>
                <a:srgbClr val="111166"/>
              </a:solidFill>
              <a:latin typeface="+mn-lt"/>
            </a:endParaRPr>
          </a:p>
          <a:p>
            <a:r>
              <a:rPr lang="en-GB" sz="2000" dirty="0" smtClean="0">
                <a:solidFill>
                  <a:srgbClr val="111166"/>
                </a:solidFill>
                <a:latin typeface="+mn-lt"/>
              </a:rPr>
              <a:t>Look at differences in effect size</a:t>
            </a:r>
          </a:p>
          <a:p>
            <a:r>
              <a:rPr lang="en-GB" sz="2000" dirty="0" smtClean="0">
                <a:solidFill>
                  <a:srgbClr val="111166"/>
                </a:solidFill>
                <a:latin typeface="+mn-lt"/>
              </a:rPr>
              <a:t>Not overlapping of CIs</a:t>
            </a:r>
          </a:p>
          <a:p>
            <a:r>
              <a:rPr lang="en-GB" sz="2000" dirty="0" smtClean="0">
                <a:solidFill>
                  <a:srgbClr val="111166"/>
                </a:solidFill>
                <a:latin typeface="+mn-lt"/>
              </a:rPr>
              <a:t>I</a:t>
            </a:r>
            <a:r>
              <a:rPr lang="en-GB" sz="2000" baseline="30000" dirty="0" smtClean="0">
                <a:solidFill>
                  <a:srgbClr val="111166"/>
                </a:solidFill>
                <a:latin typeface="+mn-lt"/>
              </a:rPr>
              <a:t>2</a:t>
            </a:r>
            <a:r>
              <a:rPr lang="en-GB" sz="2000" dirty="0" smtClean="0">
                <a:solidFill>
                  <a:srgbClr val="111166"/>
                </a:solidFill>
                <a:latin typeface="+mn-lt"/>
              </a:rPr>
              <a:t>&gt;75% </a:t>
            </a:r>
            <a:endParaRPr lang="en-GB" sz="2000" dirty="0">
              <a:solidFill>
                <a:srgbClr val="111166"/>
              </a:solidFill>
              <a:latin typeface="+mn-lt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3762373" y="3505200"/>
            <a:ext cx="485777" cy="3619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Indirectness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B0F0"/>
                </a:solidFill>
              </a:rPr>
              <a:t>Evidence comes from different research question</a:t>
            </a:r>
          </a:p>
          <a:p>
            <a:pPr>
              <a:defRPr/>
            </a:pPr>
            <a:endParaRPr lang="en-GB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Indirect </a:t>
            </a:r>
            <a:r>
              <a:rPr lang="en-GB" dirty="0">
                <a:solidFill>
                  <a:srgbClr val="000066"/>
                </a:solidFill>
              </a:rPr>
              <a:t>comparison: </a:t>
            </a:r>
            <a:r>
              <a:rPr lang="en-GB" dirty="0" smtClean="0">
                <a:solidFill>
                  <a:srgbClr val="000066"/>
                </a:solidFill>
              </a:rPr>
              <a:t>terbinafine </a:t>
            </a:r>
            <a:r>
              <a:rPr lang="en-GB" dirty="0">
                <a:solidFill>
                  <a:srgbClr val="000066"/>
                </a:solidFill>
              </a:rPr>
              <a:t>– </a:t>
            </a:r>
            <a:r>
              <a:rPr lang="en-GB" dirty="0" smtClean="0">
                <a:solidFill>
                  <a:srgbClr val="000066"/>
                </a:solidFill>
              </a:rPr>
              <a:t>miconazole</a:t>
            </a: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i="1" dirty="0">
                <a:solidFill>
                  <a:srgbClr val="000066"/>
                </a:solidFill>
              </a:rPr>
              <a:t>	</a:t>
            </a:r>
            <a:r>
              <a:rPr lang="en-GB" i="1" dirty="0" smtClean="0">
                <a:solidFill>
                  <a:srgbClr val="FF0000"/>
                </a:solidFill>
              </a:rPr>
              <a:t>terbinafine </a:t>
            </a:r>
            <a:r>
              <a:rPr lang="en-GB" i="1" dirty="0">
                <a:solidFill>
                  <a:srgbClr val="FF0000"/>
                </a:solidFill>
              </a:rPr>
              <a:t>– placebo and </a:t>
            </a:r>
            <a:r>
              <a:rPr lang="en-GB" i="1" dirty="0" smtClean="0">
                <a:solidFill>
                  <a:srgbClr val="FF0000"/>
                </a:solidFill>
              </a:rPr>
              <a:t>miconazole </a:t>
            </a:r>
            <a:r>
              <a:rPr lang="en-GB" i="1" dirty="0">
                <a:solidFill>
                  <a:srgbClr val="FF0000"/>
                </a:solidFill>
              </a:rPr>
              <a:t>– placebo</a:t>
            </a: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Population: </a:t>
            </a:r>
            <a:r>
              <a:rPr lang="en-GB" dirty="0" smtClean="0">
                <a:solidFill>
                  <a:srgbClr val="000066"/>
                </a:solidFill>
              </a:rPr>
              <a:t>oral </a:t>
            </a:r>
            <a:r>
              <a:rPr lang="en-GB" dirty="0" err="1" smtClean="0">
                <a:solidFill>
                  <a:srgbClr val="000066"/>
                </a:solidFill>
              </a:rPr>
              <a:t>fumaric</a:t>
            </a:r>
            <a:r>
              <a:rPr lang="en-GB" dirty="0" smtClean="0">
                <a:solidFill>
                  <a:srgbClr val="000066"/>
                </a:solidFill>
              </a:rPr>
              <a:t> acid esters for psoriasis</a:t>
            </a: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i="1" dirty="0">
                <a:solidFill>
                  <a:srgbClr val="000066"/>
                </a:solidFill>
              </a:rPr>
              <a:t>	</a:t>
            </a:r>
            <a:r>
              <a:rPr lang="en-GB" i="1" dirty="0" smtClean="0">
                <a:solidFill>
                  <a:srgbClr val="FF0000"/>
                </a:solidFill>
              </a:rPr>
              <a:t>psoriatic arthritis</a:t>
            </a:r>
            <a:endParaRPr lang="en-GB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Comparator: new drug – </a:t>
            </a:r>
            <a:r>
              <a:rPr lang="en-GB" dirty="0" smtClean="0">
                <a:solidFill>
                  <a:srgbClr val="000066"/>
                </a:solidFill>
              </a:rPr>
              <a:t>different dosages isotretinoin</a:t>
            </a: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i="1" dirty="0">
                <a:solidFill>
                  <a:srgbClr val="000066"/>
                </a:solidFill>
              </a:rPr>
              <a:t>	</a:t>
            </a:r>
            <a:r>
              <a:rPr lang="en-GB" i="1" dirty="0">
                <a:solidFill>
                  <a:srgbClr val="FF0000"/>
                </a:solidFill>
              </a:rPr>
              <a:t>fixed doses of </a:t>
            </a:r>
            <a:r>
              <a:rPr lang="en-GB" i="1" dirty="0" smtClean="0">
                <a:solidFill>
                  <a:srgbClr val="FF0000"/>
                </a:solidFill>
              </a:rPr>
              <a:t>isotretinoin</a:t>
            </a:r>
            <a:endParaRPr lang="en-GB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Outcome: </a:t>
            </a:r>
            <a:r>
              <a:rPr lang="en-GB" dirty="0" smtClean="0">
                <a:solidFill>
                  <a:srgbClr val="000066"/>
                </a:solidFill>
              </a:rPr>
              <a:t>patient satisfaction or aesthetics (treatment varicose) </a:t>
            </a: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i="1" dirty="0">
                <a:solidFill>
                  <a:srgbClr val="000066"/>
                </a:solidFill>
              </a:rPr>
              <a:t>	</a:t>
            </a:r>
            <a:r>
              <a:rPr lang="en-GB" i="1" dirty="0">
                <a:solidFill>
                  <a:srgbClr val="FF0000"/>
                </a:solidFill>
              </a:rPr>
              <a:t>u</a:t>
            </a:r>
            <a:r>
              <a:rPr lang="en-GB" i="1" dirty="0" smtClean="0">
                <a:solidFill>
                  <a:srgbClr val="FF0000"/>
                </a:solidFill>
              </a:rPr>
              <a:t>ltrasound</a:t>
            </a:r>
            <a:endParaRPr lang="en-GB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Imprecision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462962" cy="5113338"/>
          </a:xfrm>
        </p:spPr>
        <p:txBody>
          <a:bodyPr/>
          <a:lstStyle/>
          <a:p>
            <a:r>
              <a:rPr lang="en-GB" altLang="nl-NL" b="1" dirty="0" smtClean="0">
                <a:solidFill>
                  <a:srgbClr val="00B0F0"/>
                </a:solidFill>
              </a:rPr>
              <a:t>When are results precise enough?</a:t>
            </a:r>
          </a:p>
          <a:p>
            <a:endParaRPr lang="en-GB" altLang="nl-NL" dirty="0" smtClean="0">
              <a:solidFill>
                <a:srgbClr val="000066"/>
              </a:solidFill>
            </a:endParaRPr>
          </a:p>
          <a:p>
            <a:r>
              <a:rPr lang="en-GB" altLang="nl-NL" b="1" dirty="0" smtClean="0">
                <a:solidFill>
                  <a:srgbClr val="000066"/>
                </a:solidFill>
              </a:rPr>
              <a:t>Consider</a:t>
            </a:r>
            <a:r>
              <a:rPr lang="en-GB" altLang="nl-NL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S</a:t>
            </a:r>
            <a:r>
              <a:rPr lang="en-GB" altLang="nl-NL" dirty="0" smtClean="0">
                <a:solidFill>
                  <a:srgbClr val="000066"/>
                </a:solidFill>
              </a:rPr>
              <a:t>ample size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	</a:t>
            </a:r>
            <a:r>
              <a:rPr lang="en-GB" altLang="nl-NL" dirty="0" smtClean="0">
                <a:solidFill>
                  <a:srgbClr val="000066"/>
                </a:solidFill>
              </a:rPr>
              <a:t>-calculation of optimal information </a:t>
            </a:r>
            <a:r>
              <a:rPr lang="en-GB" altLang="nl-NL" dirty="0">
                <a:solidFill>
                  <a:srgbClr val="000066"/>
                </a:solidFill>
              </a:rPr>
              <a:t>size (OIS) </a:t>
            </a:r>
            <a:r>
              <a:rPr lang="en-GB" altLang="nl-NL" dirty="0" smtClean="0">
                <a:solidFill>
                  <a:srgbClr val="000066"/>
                </a:solidFill>
              </a:rPr>
              <a:t>		</a:t>
            </a:r>
            <a:r>
              <a:rPr lang="en-GB" altLang="nl-NL" dirty="0" smtClean="0">
                <a:solidFill>
                  <a:srgbClr val="000066"/>
                </a:solidFill>
                <a:hlinkClick r:id="rId3"/>
              </a:rPr>
              <a:t>http</a:t>
            </a:r>
            <a:r>
              <a:rPr lang="en-GB" altLang="nl-NL" dirty="0">
                <a:solidFill>
                  <a:srgbClr val="000066"/>
                </a:solidFill>
                <a:hlinkClick r:id="rId3"/>
              </a:rPr>
              <a:t>://</a:t>
            </a:r>
            <a:r>
              <a:rPr lang="en-GB" altLang="nl-NL" dirty="0" smtClean="0">
                <a:solidFill>
                  <a:srgbClr val="000066"/>
                </a:solidFill>
                <a:hlinkClick r:id="rId3"/>
              </a:rPr>
              <a:t>cebgrade.mcmaster.ca/Imprecision/index.html</a:t>
            </a:r>
            <a:r>
              <a:rPr lang="en-GB" altLang="nl-NL" dirty="0" smtClean="0">
                <a:solidFill>
                  <a:srgbClr val="000066"/>
                </a:solidFill>
              </a:rPr>
              <a:t> </a:t>
            </a:r>
            <a:br>
              <a:rPr lang="en-GB" altLang="nl-NL" dirty="0" smtClean="0">
                <a:solidFill>
                  <a:srgbClr val="000066"/>
                </a:solidFill>
              </a:rPr>
            </a:br>
            <a:r>
              <a:rPr lang="en-GB" altLang="nl-NL" dirty="0">
                <a:solidFill>
                  <a:srgbClr val="000066"/>
                </a:solidFill>
              </a:rPr>
              <a:t>	calculator at </a:t>
            </a:r>
            <a:r>
              <a:rPr lang="en-GB" altLang="nl-NL" dirty="0">
                <a:solidFill>
                  <a:srgbClr val="000066"/>
                </a:solidFill>
                <a:hlinkClick r:id="rId4"/>
              </a:rPr>
              <a:t>http://www.stat.ubc.ca/~</a:t>
            </a:r>
            <a:r>
              <a:rPr lang="en-GB" altLang="nl-NL" dirty="0" smtClean="0">
                <a:solidFill>
                  <a:srgbClr val="000066"/>
                </a:solidFill>
                <a:hlinkClick r:id="rId4"/>
              </a:rPr>
              <a:t>rollin/stats/ssize/b2.html</a:t>
            </a:r>
            <a:r>
              <a:rPr lang="en-GB" altLang="nl-NL" dirty="0" smtClean="0">
                <a:solidFill>
                  <a:srgbClr val="000066"/>
                </a:solidFill>
              </a:rPr>
              <a:t> </a:t>
            </a:r>
            <a:br>
              <a:rPr lang="en-GB" altLang="nl-NL" dirty="0" smtClean="0">
                <a:solidFill>
                  <a:srgbClr val="000066"/>
                </a:solidFill>
              </a:rPr>
            </a:br>
            <a:r>
              <a:rPr lang="en-GB" altLang="nl-NL" dirty="0" smtClean="0">
                <a:solidFill>
                  <a:srgbClr val="000066"/>
                </a:solidFill>
              </a:rPr>
              <a:t>	</a:t>
            </a:r>
            <a:br>
              <a:rPr lang="en-GB" altLang="nl-NL" dirty="0" smtClean="0">
                <a:solidFill>
                  <a:srgbClr val="000066"/>
                </a:solidFill>
              </a:rPr>
            </a:br>
            <a:r>
              <a:rPr lang="en-GB" altLang="nl-NL" dirty="0">
                <a:solidFill>
                  <a:srgbClr val="000066"/>
                </a:solidFill>
              </a:rPr>
              <a:t>N</a:t>
            </a:r>
            <a:r>
              <a:rPr lang="en-GB" altLang="nl-NL" dirty="0" smtClean="0">
                <a:solidFill>
                  <a:srgbClr val="000066"/>
                </a:solidFill>
              </a:rPr>
              <a:t>umber </a:t>
            </a:r>
            <a:r>
              <a:rPr lang="en-GB" altLang="nl-NL" dirty="0">
                <a:solidFill>
                  <a:srgbClr val="000066"/>
                </a:solidFill>
              </a:rPr>
              <a:t>of events</a:t>
            </a:r>
          </a:p>
          <a:p>
            <a:r>
              <a:rPr lang="en-GB" altLang="nl-NL" dirty="0" smtClean="0">
                <a:solidFill>
                  <a:srgbClr val="000066"/>
                </a:solidFill>
              </a:rPr>
              <a:t>	-rule of thumbs rating down &lt; 300 events in total group</a:t>
            </a:r>
            <a:br>
              <a:rPr lang="en-GB" altLang="nl-NL" dirty="0" smtClean="0">
                <a:solidFill>
                  <a:srgbClr val="000066"/>
                </a:solidFill>
              </a:rPr>
            </a:br>
            <a:r>
              <a:rPr lang="en-GB" altLang="nl-NL" dirty="0" smtClean="0">
                <a:solidFill>
                  <a:srgbClr val="000066"/>
                </a:solidFill>
              </a:rPr>
              <a:t/>
            </a:r>
            <a:br>
              <a:rPr lang="en-GB" altLang="nl-NL" dirty="0" smtClean="0">
                <a:solidFill>
                  <a:srgbClr val="000066"/>
                </a:solidFill>
              </a:rPr>
            </a:br>
            <a:r>
              <a:rPr lang="en-GB" altLang="nl-NL" dirty="0" smtClean="0">
                <a:solidFill>
                  <a:srgbClr val="000066"/>
                </a:solidFill>
              </a:rPr>
              <a:t>Wide </a:t>
            </a:r>
            <a:r>
              <a:rPr lang="en-GB" altLang="nl-NL" dirty="0">
                <a:solidFill>
                  <a:srgbClr val="000066"/>
                </a:solidFill>
              </a:rPr>
              <a:t>confidence intervals</a:t>
            </a:r>
          </a:p>
          <a:p>
            <a:r>
              <a:rPr lang="en-GB" altLang="nl-NL" dirty="0" smtClean="0">
                <a:solidFill>
                  <a:srgbClr val="000066"/>
                </a:solidFill>
              </a:rPr>
              <a:t>	-uncertainty </a:t>
            </a:r>
            <a:r>
              <a:rPr lang="en-GB" altLang="nl-NL" dirty="0">
                <a:solidFill>
                  <a:srgbClr val="000066"/>
                </a:solidFill>
              </a:rPr>
              <a:t>about the magnitude of </a:t>
            </a:r>
            <a:r>
              <a:rPr lang="en-GB" altLang="nl-NL" dirty="0" smtClean="0">
                <a:solidFill>
                  <a:srgbClr val="000066"/>
                </a:solidFill>
              </a:rPr>
              <a:t>effect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	</a:t>
            </a:r>
            <a:r>
              <a:rPr lang="en-GB" altLang="nl-NL" dirty="0" smtClean="0">
                <a:solidFill>
                  <a:srgbClr val="000066"/>
                </a:solidFill>
              </a:rPr>
              <a:t>-CI includes both no effect AND appreciable benefit/harm (RR 0.75/1.25)</a:t>
            </a:r>
            <a:endParaRPr lang="en-GB" altLang="nl-NL" dirty="0">
              <a:solidFill>
                <a:srgbClr val="000066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Examples</a:t>
            </a:r>
            <a:r>
              <a:rPr lang="nl-NL" dirty="0" smtClean="0"/>
              <a:t> of </a:t>
            </a:r>
            <a:r>
              <a:rPr lang="nl-NL" dirty="0" err="1" smtClean="0"/>
              <a:t>imprecision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" y="1100931"/>
            <a:ext cx="7448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al 6"/>
          <p:cNvSpPr/>
          <p:nvPr/>
        </p:nvSpPr>
        <p:spPr bwMode="auto">
          <a:xfrm>
            <a:off x="4010025" y="1771650"/>
            <a:ext cx="97155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00338"/>
            <a:ext cx="7448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al 7"/>
          <p:cNvSpPr/>
          <p:nvPr/>
        </p:nvSpPr>
        <p:spPr bwMode="auto">
          <a:xfrm>
            <a:off x="4010025" y="4171950"/>
            <a:ext cx="971550" cy="304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847850" y="4324350"/>
            <a:ext cx="1171575" cy="28575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66738" y="4986338"/>
            <a:ext cx="82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11166"/>
                </a:solidFill>
                <a:latin typeface="+mn-lt"/>
              </a:rPr>
              <a:t>CI includes the threshold for appreciable benefit (0.75) and nearly no effect (1.0), very low number of events, low sample size </a:t>
            </a:r>
            <a:r>
              <a:rPr lang="en-US" sz="1800" dirty="0" smtClean="0">
                <a:solidFill>
                  <a:srgbClr val="111166"/>
                </a:solidFill>
                <a:latin typeface="+mn-lt"/>
              </a:rPr>
              <a:t>(OIS would </a:t>
            </a:r>
            <a:r>
              <a:rPr lang="en-US" sz="1800" dirty="0">
                <a:solidFill>
                  <a:srgbClr val="111166"/>
                </a:solidFill>
                <a:latin typeface="+mn-lt"/>
              </a:rPr>
              <a:t>be 4238 participants</a:t>
            </a:r>
            <a:r>
              <a:rPr lang="en-US" sz="1600" dirty="0">
                <a:solidFill>
                  <a:srgbClr val="111166"/>
                </a:solidFill>
                <a:latin typeface="+mn-lt"/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1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Publication</a:t>
            </a:r>
            <a:r>
              <a:rPr lang="nl-NL" dirty="0" smtClean="0"/>
              <a:t> bias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rgbClr val="00B0F0"/>
                </a:solidFill>
              </a:rPr>
              <a:t>Systematic under- or overestimate of the </a:t>
            </a:r>
            <a:r>
              <a:rPr lang="en-GB" b="1" dirty="0" smtClean="0">
                <a:solidFill>
                  <a:srgbClr val="00B0F0"/>
                </a:solidFill>
              </a:rPr>
              <a:t>effect due </a:t>
            </a:r>
            <a:r>
              <a:rPr lang="en-GB" b="1" dirty="0">
                <a:solidFill>
                  <a:srgbClr val="00B0F0"/>
                </a:solidFill>
              </a:rPr>
              <a:t>to selective publication of </a:t>
            </a:r>
            <a:r>
              <a:rPr lang="en-GB" b="1" dirty="0" smtClean="0">
                <a:solidFill>
                  <a:srgbClr val="00B0F0"/>
                </a:solidFill>
              </a:rPr>
              <a:t>studies</a:t>
            </a:r>
          </a:p>
          <a:p>
            <a:pPr>
              <a:defRPr/>
            </a:pPr>
            <a:r>
              <a:rPr lang="en-GB" dirty="0" smtClean="0">
                <a:solidFill>
                  <a:srgbClr val="111166"/>
                </a:solidFill>
              </a:rPr>
              <a:t>Trials including large numbers of patients are less likely to remain unpublished or ignored and tend to provide more precise estimates of the effect whether positive or negative</a:t>
            </a:r>
            <a:endParaRPr lang="en-GB" dirty="0">
              <a:solidFill>
                <a:srgbClr val="111166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Suspicion</a:t>
            </a:r>
            <a:r>
              <a:rPr lang="en-GB" dirty="0">
                <a:solidFill>
                  <a:srgbClr val="000066"/>
                </a:solidFill>
              </a:rPr>
              <a:t>: evidence is limited to small number </a:t>
            </a:r>
            <a:r>
              <a:rPr lang="en-GB" dirty="0" smtClean="0">
                <a:solidFill>
                  <a:srgbClr val="000066"/>
                </a:solidFill>
              </a:rPr>
              <a:t>of trials</a:t>
            </a:r>
            <a:r>
              <a:rPr lang="en-GB" dirty="0">
                <a:solidFill>
                  <a:srgbClr val="000066"/>
                </a:solidFill>
              </a:rPr>
              <a:t>, all showing benefit and funded by industry</a:t>
            </a:r>
          </a:p>
          <a:p>
            <a:pPr>
              <a:defRPr/>
            </a:pPr>
            <a:endParaRPr lang="en-GB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Check</a:t>
            </a:r>
            <a:r>
              <a:rPr lang="en-GB" dirty="0">
                <a:solidFill>
                  <a:srgbClr val="000066"/>
                </a:solidFill>
              </a:rPr>
              <a:t>: funnel plot, trial registers, abstract </a:t>
            </a:r>
            <a:r>
              <a:rPr lang="en-GB" dirty="0" smtClean="0">
                <a:solidFill>
                  <a:srgbClr val="000066"/>
                </a:solidFill>
              </a:rPr>
              <a:t>books</a:t>
            </a:r>
          </a:p>
          <a:p>
            <a:pPr>
              <a:defRPr/>
            </a:pP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rgbClr val="000066"/>
                </a:solidFill>
              </a:rPr>
              <a:t>Publication bias:	‘undetected’ (no change in quality)</a:t>
            </a:r>
          </a:p>
          <a:p>
            <a:pPr>
              <a:defRPr/>
            </a:pPr>
            <a:r>
              <a:rPr lang="en-GB" dirty="0">
                <a:solidFill>
                  <a:srgbClr val="000066"/>
                </a:solidFill>
              </a:rPr>
              <a:t>	</a:t>
            </a:r>
            <a:r>
              <a:rPr lang="en-GB" dirty="0" smtClean="0">
                <a:solidFill>
                  <a:srgbClr val="000066"/>
                </a:solidFill>
              </a:rPr>
              <a:t>	‘strongly suspected’(downgrade by 1 level)</a:t>
            </a:r>
            <a:br>
              <a:rPr lang="en-GB" dirty="0" smtClean="0">
                <a:solidFill>
                  <a:srgbClr val="000066"/>
                </a:solidFill>
              </a:rPr>
            </a:br>
            <a:r>
              <a:rPr lang="en-GB" dirty="0" smtClean="0">
                <a:solidFill>
                  <a:srgbClr val="000066"/>
                </a:solidFill>
              </a:rPr>
              <a:t>		‘very strongly suspected’ (downgrade by 2 levels)</a:t>
            </a:r>
            <a:br>
              <a:rPr lang="en-GB" dirty="0" smtClean="0">
                <a:solidFill>
                  <a:srgbClr val="000066"/>
                </a:solidFill>
              </a:rPr>
            </a:br>
            <a:endParaRPr lang="en-GB" dirty="0">
              <a:solidFill>
                <a:srgbClr val="000066"/>
              </a:solidFill>
            </a:endParaRPr>
          </a:p>
          <a:p>
            <a:pPr>
              <a:defRPr/>
            </a:pP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Rating up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evidence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 smtClean="0">
                <a:solidFill>
                  <a:srgbClr val="111166"/>
                </a:solidFill>
              </a:rPr>
              <a:t>Large magnitude of effect</a:t>
            </a:r>
          </a:p>
          <a:p>
            <a:pPr marL="742950" lvl="1" indent="-285750"/>
            <a:r>
              <a:rPr lang="en-GB" altLang="nl-NL" sz="1800" dirty="0">
                <a:solidFill>
                  <a:srgbClr val="000066"/>
                </a:solidFill>
              </a:rPr>
              <a:t>Large: RR &gt;2 or RR &lt;0.5 (1 level)</a:t>
            </a:r>
          </a:p>
          <a:p>
            <a:pPr marL="742950" lvl="1" indent="-285750"/>
            <a:r>
              <a:rPr lang="en-GB" altLang="nl-NL" sz="1800" dirty="0">
                <a:solidFill>
                  <a:srgbClr val="000066"/>
                </a:solidFill>
              </a:rPr>
              <a:t>Very large: RR &gt;5 or RR &lt;0.2 (2 levels)</a:t>
            </a:r>
          </a:p>
          <a:p>
            <a:pPr marL="457200" indent="-457200">
              <a:buAutoNum type="arabicPeriod"/>
            </a:pPr>
            <a:endParaRPr lang="nl-NL" dirty="0" smtClean="0">
              <a:solidFill>
                <a:srgbClr val="111166"/>
              </a:solidFill>
            </a:endParaRPr>
          </a:p>
          <a:p>
            <a:pPr marL="457200" indent="-457200">
              <a:buAutoNum type="arabicPeriod"/>
            </a:pPr>
            <a:r>
              <a:rPr lang="nl-NL" dirty="0" err="1" smtClean="0">
                <a:solidFill>
                  <a:srgbClr val="111166"/>
                </a:solidFill>
              </a:rPr>
              <a:t>Dose</a:t>
            </a:r>
            <a:r>
              <a:rPr lang="nl-NL" dirty="0" smtClean="0">
                <a:solidFill>
                  <a:srgbClr val="111166"/>
                </a:solidFill>
              </a:rPr>
              <a:t> – response </a:t>
            </a:r>
            <a:r>
              <a:rPr lang="nl-NL" dirty="0" err="1" smtClean="0">
                <a:solidFill>
                  <a:srgbClr val="111166"/>
                </a:solidFill>
              </a:rPr>
              <a:t>relationship</a:t>
            </a:r>
            <a:r>
              <a:rPr lang="nl-NL" dirty="0" smtClean="0">
                <a:solidFill>
                  <a:srgbClr val="111166"/>
                </a:solidFill>
              </a:rPr>
              <a:t/>
            </a:r>
            <a:br>
              <a:rPr lang="nl-NL" dirty="0" smtClean="0">
                <a:solidFill>
                  <a:srgbClr val="111166"/>
                </a:solidFill>
              </a:rPr>
            </a:br>
            <a:endParaRPr lang="nl-NL" dirty="0" smtClean="0">
              <a:solidFill>
                <a:srgbClr val="111166"/>
              </a:solidFill>
            </a:endParaRPr>
          </a:p>
          <a:p>
            <a:pPr marL="457200" indent="-457200">
              <a:buAutoNum type="arabicPeriod"/>
            </a:pPr>
            <a:r>
              <a:rPr lang="en-GB" altLang="nl-NL" dirty="0" smtClean="0">
                <a:solidFill>
                  <a:srgbClr val="000066"/>
                </a:solidFill>
              </a:rPr>
              <a:t>All plausible residual confounding &amp; bias</a:t>
            </a:r>
          </a:p>
          <a:p>
            <a:pPr marL="1062900" lvl="3" indent="-342900"/>
            <a:r>
              <a:rPr lang="en-GB" altLang="nl-NL" dirty="0" smtClean="0">
                <a:solidFill>
                  <a:srgbClr val="000066"/>
                </a:solidFill>
              </a:rPr>
              <a:t>Would reduce a demonstrated effect</a:t>
            </a:r>
          </a:p>
          <a:p>
            <a:pPr marL="1062900" lvl="3" indent="-342900"/>
            <a:r>
              <a:rPr lang="en-GB" altLang="nl-NL" dirty="0" smtClean="0">
                <a:solidFill>
                  <a:srgbClr val="000066"/>
                </a:solidFill>
              </a:rPr>
              <a:t>Would suggest a spurious effect if no effect was observed</a:t>
            </a:r>
            <a:endParaRPr lang="nl-NL" dirty="0" smtClean="0">
              <a:solidFill>
                <a:srgbClr val="111166"/>
              </a:solidFill>
            </a:endParaRPr>
          </a:p>
          <a:p>
            <a:pPr marL="457200" indent="-457200">
              <a:buAutoNum type="arabicPeriod"/>
            </a:pPr>
            <a:endParaRPr lang="nl-NL" dirty="0">
              <a:solidFill>
                <a:srgbClr val="111166"/>
              </a:solidFill>
            </a:endParaRPr>
          </a:p>
          <a:p>
            <a:pPr marL="457200" indent="-457200">
              <a:buAutoNum type="arabicPeriod"/>
            </a:pPr>
            <a:r>
              <a:rPr lang="nl-NL" dirty="0" err="1" smtClean="0">
                <a:solidFill>
                  <a:srgbClr val="111166"/>
                </a:solidFill>
              </a:rPr>
              <a:t>Mainly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applies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to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observational</a:t>
            </a:r>
            <a:r>
              <a:rPr lang="nl-NL" dirty="0" smtClean="0">
                <a:solidFill>
                  <a:srgbClr val="111166"/>
                </a:solidFill>
              </a:rPr>
              <a:t> studies at low risk of bias</a:t>
            </a:r>
          </a:p>
          <a:p>
            <a:pPr marL="742950" lvl="1" indent="-285750"/>
            <a:endParaRPr lang="nl-NL" altLang="nl-NL" sz="1800" dirty="0">
              <a:solidFill>
                <a:srgbClr val="111166"/>
              </a:solidFill>
            </a:endParaRPr>
          </a:p>
          <a:p>
            <a:pPr marL="742950" lvl="1" indent="-285750"/>
            <a:endParaRPr lang="en-GB" altLang="nl-NL" sz="1800" dirty="0">
              <a:solidFill>
                <a:srgbClr val="000066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7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Rating up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evidence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405812" cy="511333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Consideration of factors reducing quality of evidence must </a:t>
            </a:r>
            <a:r>
              <a:rPr lang="en-US" b="1" dirty="0" smtClean="0">
                <a:solidFill>
                  <a:srgbClr val="00B0F0"/>
                </a:solidFill>
              </a:rPr>
              <a:t>precede consideration </a:t>
            </a:r>
            <a:r>
              <a:rPr lang="en-US" b="1" dirty="0">
                <a:solidFill>
                  <a:srgbClr val="00B0F0"/>
                </a:solidFill>
              </a:rPr>
              <a:t>of reasons for rating it </a:t>
            </a:r>
            <a:r>
              <a:rPr lang="en-US" b="1" dirty="0" smtClean="0">
                <a:solidFill>
                  <a:srgbClr val="00B0F0"/>
                </a:solidFill>
              </a:rPr>
              <a:t>up!</a:t>
            </a:r>
            <a:r>
              <a:rPr lang="en-US" dirty="0">
                <a:solidFill>
                  <a:srgbClr val="111166"/>
                </a:solidFill>
              </a:rPr>
              <a:t> </a:t>
            </a:r>
            <a:endParaRPr lang="en-US" dirty="0" smtClean="0">
              <a:solidFill>
                <a:srgbClr val="111166"/>
              </a:solidFill>
            </a:endParaRPr>
          </a:p>
          <a:p>
            <a:endParaRPr lang="en-US" dirty="0" smtClean="0">
              <a:solidFill>
                <a:srgbClr val="111166"/>
              </a:solidFill>
            </a:endParaRPr>
          </a:p>
          <a:p>
            <a:r>
              <a:rPr lang="en-US" dirty="0" smtClean="0">
                <a:solidFill>
                  <a:srgbClr val="111166"/>
                </a:solidFill>
              </a:rPr>
              <a:t>Thus</a:t>
            </a:r>
            <a:r>
              <a:rPr lang="en-US" dirty="0">
                <a:solidFill>
                  <a:srgbClr val="111166"/>
                </a:solidFill>
              </a:rPr>
              <a:t>, the 5 factors for rating down quality of evidence (risk of bias, imprecision, inconsistency, indirectness, and publication bias) </a:t>
            </a:r>
            <a:r>
              <a:rPr lang="en-US" b="1" dirty="0">
                <a:solidFill>
                  <a:srgbClr val="111166"/>
                </a:solidFill>
              </a:rPr>
              <a:t>must be rated </a:t>
            </a:r>
            <a:r>
              <a:rPr lang="en-US" dirty="0">
                <a:solidFill>
                  <a:srgbClr val="111166"/>
                </a:solidFill>
              </a:rPr>
              <a:t>prior to the 3 factors for rating it up (large effect, dose-response and effects of residual confounding</a:t>
            </a:r>
            <a:r>
              <a:rPr lang="en-US" dirty="0" smtClean="0">
                <a:solidFill>
                  <a:srgbClr val="111166"/>
                </a:solidFill>
              </a:rPr>
              <a:t>)</a:t>
            </a:r>
          </a:p>
          <a:p>
            <a:r>
              <a:rPr lang="en-US" dirty="0" smtClean="0">
                <a:solidFill>
                  <a:srgbClr val="111166"/>
                </a:solidFill>
              </a:rPr>
              <a:t>The </a:t>
            </a:r>
            <a:r>
              <a:rPr lang="en-US" dirty="0">
                <a:solidFill>
                  <a:srgbClr val="111166"/>
                </a:solidFill>
              </a:rPr>
              <a:t>decision to rate up quality of evidence should only be made </a:t>
            </a:r>
            <a:r>
              <a:rPr lang="en-US" b="1" dirty="0">
                <a:solidFill>
                  <a:srgbClr val="111166"/>
                </a:solidFill>
              </a:rPr>
              <a:t>when serious </a:t>
            </a:r>
            <a:r>
              <a:rPr lang="en-US" b="1" dirty="0" smtClean="0">
                <a:solidFill>
                  <a:srgbClr val="111166"/>
                </a:solidFill>
              </a:rPr>
              <a:t>limitations</a:t>
            </a:r>
            <a:r>
              <a:rPr lang="en-US" dirty="0" smtClean="0">
                <a:solidFill>
                  <a:srgbClr val="111166"/>
                </a:solidFill>
              </a:rPr>
              <a:t> </a:t>
            </a:r>
            <a:r>
              <a:rPr lang="en-US" dirty="0">
                <a:solidFill>
                  <a:srgbClr val="111166"/>
                </a:solidFill>
              </a:rPr>
              <a:t>in any of the 5 areas reducing the quality of evidence </a:t>
            </a:r>
            <a:r>
              <a:rPr lang="en-US" b="1" dirty="0">
                <a:solidFill>
                  <a:srgbClr val="111166"/>
                </a:solidFill>
              </a:rPr>
              <a:t>are </a:t>
            </a:r>
            <a:r>
              <a:rPr lang="en-US" b="1" dirty="0" smtClean="0">
                <a:solidFill>
                  <a:srgbClr val="111166"/>
                </a:solidFill>
              </a:rPr>
              <a:t>absent</a:t>
            </a:r>
          </a:p>
          <a:p>
            <a:endParaRPr lang="en-US" dirty="0">
              <a:solidFill>
                <a:srgbClr val="111166"/>
              </a:solidFill>
            </a:endParaRPr>
          </a:p>
          <a:p>
            <a:r>
              <a:rPr lang="en-US" dirty="0" smtClean="0">
                <a:solidFill>
                  <a:srgbClr val="111166"/>
                </a:solidFill>
              </a:rPr>
              <a:t>GRADE Handbook “Although </a:t>
            </a:r>
            <a:r>
              <a:rPr lang="en-US" dirty="0">
                <a:solidFill>
                  <a:srgbClr val="111166"/>
                </a:solidFill>
              </a:rPr>
              <a:t>it is theoretically possible to rate up results from randomized control trials, we have yet to find a compelling example of such an </a:t>
            </a:r>
            <a:r>
              <a:rPr lang="en-US" dirty="0" smtClean="0">
                <a:solidFill>
                  <a:srgbClr val="111166"/>
                </a:solidFill>
              </a:rPr>
              <a:t>instance”</a:t>
            </a:r>
            <a:endParaRPr lang="nl-NL" dirty="0">
              <a:solidFill>
                <a:srgbClr val="111166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1166"/>
                </a:solidFill>
              </a:rPr>
              <a:t>Introduction  (20-25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What is GRADE?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Where can we find information on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GRADE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Rating quality of the evidence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Factors that decrease quality of evidence</a:t>
            </a:r>
          </a:p>
          <a:p>
            <a:pPr marL="7029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Factors that increase quality of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11166"/>
              </a:solidFill>
            </a:endParaRPr>
          </a:p>
          <a:p>
            <a:r>
              <a:rPr lang="en-GB" dirty="0" smtClean="0">
                <a:solidFill>
                  <a:srgbClr val="111166"/>
                </a:solidFill>
              </a:rPr>
              <a:t>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66"/>
                </a:solidFill>
              </a:rPr>
              <a:t>Working in two –three groups (40 min</a:t>
            </a:r>
            <a:r>
              <a:rPr lang="en-GB" dirty="0" smtClean="0">
                <a:solidFill>
                  <a:srgbClr val="111166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11166"/>
                </a:solidFill>
              </a:rPr>
              <a:t>Discussion within whole group and working all with </a:t>
            </a:r>
            <a:r>
              <a:rPr lang="en-GB" dirty="0" err="1" smtClean="0">
                <a:solidFill>
                  <a:srgbClr val="111166"/>
                </a:solidFill>
              </a:rPr>
              <a:t>GRADEproGDT</a:t>
            </a:r>
            <a:r>
              <a:rPr lang="en-GB" dirty="0" smtClean="0">
                <a:solidFill>
                  <a:srgbClr val="111166"/>
                </a:solidFill>
              </a:rPr>
              <a:t> (20-25 min)</a:t>
            </a:r>
            <a:endParaRPr lang="en-GB" dirty="0">
              <a:solidFill>
                <a:srgbClr val="111166"/>
              </a:solidFill>
            </a:endParaRPr>
          </a:p>
          <a:p>
            <a:endParaRPr lang="en-GB" dirty="0" smtClean="0">
              <a:solidFill>
                <a:srgbClr val="111166"/>
              </a:solidFill>
            </a:endParaRPr>
          </a:p>
          <a:p>
            <a:r>
              <a:rPr lang="en-GB" dirty="0">
                <a:solidFill>
                  <a:srgbClr val="111166"/>
                </a:solidFill>
              </a:rPr>
              <a:t>	</a:t>
            </a:r>
            <a:endParaRPr lang="en-GB" dirty="0" smtClean="0">
              <a:solidFill>
                <a:srgbClr val="1111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11166"/>
              </a:solidFill>
            </a:endParaRPr>
          </a:p>
          <a:p>
            <a:endParaRPr lang="en-GB" dirty="0">
              <a:solidFill>
                <a:srgbClr val="1111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8E9D1B-EE7D-4411-A85A-31FE547D5B65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SoF</a:t>
            </a:r>
            <a:r>
              <a:rPr lang="en-GB" dirty="0" smtClean="0"/>
              <a:t> tables in Cochrane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076324"/>
            <a:ext cx="8291512" cy="1924051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B0F0"/>
                </a:solidFill>
              </a:rPr>
              <a:t>GRADE Handbook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111166"/>
                </a:solidFill>
              </a:rPr>
              <a:t>“Systematic </a:t>
            </a:r>
            <a:r>
              <a:rPr lang="en-US" dirty="0">
                <a:solidFill>
                  <a:srgbClr val="111166"/>
                </a:solidFill>
              </a:rPr>
              <a:t>reviews that address more than one main comparison (e.g. examining the effects of a number of interventions) will require </a:t>
            </a:r>
            <a:r>
              <a:rPr lang="en-US" b="1" dirty="0">
                <a:solidFill>
                  <a:srgbClr val="111166"/>
                </a:solidFill>
              </a:rPr>
              <a:t>separate </a:t>
            </a:r>
            <a:r>
              <a:rPr lang="en-US" b="1" dirty="0" err="1">
                <a:solidFill>
                  <a:srgbClr val="111166"/>
                </a:solidFill>
              </a:rPr>
              <a:t>SoF</a:t>
            </a:r>
            <a:r>
              <a:rPr lang="en-US" b="1" dirty="0">
                <a:solidFill>
                  <a:srgbClr val="111166"/>
                </a:solidFill>
              </a:rPr>
              <a:t> tables </a:t>
            </a:r>
            <a:r>
              <a:rPr lang="en-US" dirty="0">
                <a:solidFill>
                  <a:srgbClr val="111166"/>
                </a:solidFill>
              </a:rPr>
              <a:t>for each comparison. Moreover, for </a:t>
            </a:r>
            <a:r>
              <a:rPr lang="en-US" b="1" dirty="0">
                <a:solidFill>
                  <a:srgbClr val="111166"/>
                </a:solidFill>
              </a:rPr>
              <a:t>each comparison</a:t>
            </a:r>
            <a:r>
              <a:rPr lang="en-US" dirty="0">
                <a:solidFill>
                  <a:srgbClr val="111166"/>
                </a:solidFill>
              </a:rPr>
              <a:t> of alternative management strategies, </a:t>
            </a:r>
            <a:r>
              <a:rPr lang="en-US" b="1" dirty="0">
                <a:solidFill>
                  <a:srgbClr val="111166"/>
                </a:solidFill>
              </a:rPr>
              <a:t>all outcomes should be presented</a:t>
            </a:r>
            <a:r>
              <a:rPr lang="en-US" dirty="0">
                <a:solidFill>
                  <a:srgbClr val="111166"/>
                </a:solidFill>
              </a:rPr>
              <a:t> together in one </a:t>
            </a:r>
            <a:r>
              <a:rPr lang="en-US" dirty="0" err="1" smtClean="0">
                <a:solidFill>
                  <a:srgbClr val="111166"/>
                </a:solidFill>
              </a:rPr>
              <a:t>SoF</a:t>
            </a:r>
            <a:r>
              <a:rPr lang="en-US" dirty="0" smtClean="0">
                <a:solidFill>
                  <a:srgbClr val="111166"/>
                </a:solidFill>
              </a:rPr>
              <a:t> </a:t>
            </a:r>
            <a:r>
              <a:rPr lang="en-US" dirty="0">
                <a:solidFill>
                  <a:srgbClr val="111166"/>
                </a:solidFill>
              </a:rPr>
              <a:t>table</a:t>
            </a:r>
            <a:r>
              <a:rPr lang="en-US" dirty="0" smtClean="0">
                <a:solidFill>
                  <a:srgbClr val="111166"/>
                </a:solidFill>
              </a:rPr>
              <a:t>.”</a:t>
            </a:r>
            <a:endParaRPr lang="nl-NL" dirty="0">
              <a:solidFill>
                <a:srgbClr val="1111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 rot="20556227">
            <a:off x="4993106" y="3799300"/>
            <a:ext cx="2021783" cy="1015663"/>
          </a:xfrm>
          <a:prstGeom prst="rect">
            <a:avLst/>
          </a:prstGeom>
          <a:noFill/>
          <a:ln w="444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nl-NL" sz="60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FUN</a:t>
            </a:r>
            <a:endParaRPr lang="nl-NL" sz="60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7" y="3743326"/>
            <a:ext cx="2791314" cy="145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038600" y="422660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111166"/>
                </a:solidFill>
                <a:latin typeface="+mn-lt"/>
              </a:rPr>
              <a:t>=</a:t>
            </a:r>
            <a:endParaRPr lang="nl-NL" sz="3600" dirty="0">
              <a:solidFill>
                <a:srgbClr val="1111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6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111166"/>
                </a:solidFill>
              </a:rPr>
              <a:t>Making </a:t>
            </a:r>
            <a:r>
              <a:rPr lang="nl-NL" dirty="0" err="1" smtClean="0">
                <a:solidFill>
                  <a:srgbClr val="111166"/>
                </a:solidFill>
              </a:rPr>
              <a:t>groups</a:t>
            </a:r>
            <a:endParaRPr lang="nl-NL" dirty="0" smtClean="0">
              <a:solidFill>
                <a:srgbClr val="111166"/>
              </a:solidFill>
            </a:endParaRPr>
          </a:p>
          <a:p>
            <a:endParaRPr lang="nl-NL" dirty="0" smtClean="0">
              <a:solidFill>
                <a:srgbClr val="111166"/>
              </a:solidFill>
            </a:endParaRPr>
          </a:p>
          <a:p>
            <a:r>
              <a:rPr lang="nl-NL" dirty="0" smtClean="0">
                <a:solidFill>
                  <a:srgbClr val="111166"/>
                </a:solidFill>
              </a:rPr>
              <a:t>3 studies on </a:t>
            </a:r>
            <a:r>
              <a:rPr lang="nl-NL" dirty="0" err="1" smtClean="0">
                <a:solidFill>
                  <a:srgbClr val="111166"/>
                </a:solidFill>
              </a:rPr>
              <a:t>naftifine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for</a:t>
            </a:r>
            <a:r>
              <a:rPr lang="nl-NL" dirty="0" smtClean="0">
                <a:solidFill>
                  <a:srgbClr val="111166"/>
                </a:solidFill>
              </a:rPr>
              <a:t> tinea cruris </a:t>
            </a:r>
            <a:r>
              <a:rPr lang="nl-NL" dirty="0" err="1" smtClean="0">
                <a:solidFill>
                  <a:srgbClr val="111166"/>
                </a:solidFill>
              </a:rPr>
              <a:t>and</a:t>
            </a:r>
            <a:r>
              <a:rPr lang="nl-NL" dirty="0">
                <a:solidFill>
                  <a:srgbClr val="111166"/>
                </a:solidFill>
              </a:rPr>
              <a:t>/</a:t>
            </a:r>
            <a:r>
              <a:rPr lang="nl-NL" dirty="0" smtClean="0">
                <a:solidFill>
                  <a:srgbClr val="111166"/>
                </a:solidFill>
              </a:rPr>
              <a:t>or corporis</a:t>
            </a:r>
          </a:p>
          <a:p>
            <a:endParaRPr lang="nl-NL" dirty="0">
              <a:solidFill>
                <a:srgbClr val="111166"/>
              </a:solidFill>
            </a:endParaRPr>
          </a:p>
          <a:p>
            <a:r>
              <a:rPr lang="nl-NL" dirty="0" err="1" smtClean="0">
                <a:solidFill>
                  <a:srgbClr val="111166"/>
                </a:solidFill>
              </a:rPr>
              <a:t>Fill</a:t>
            </a:r>
            <a:r>
              <a:rPr lang="nl-NL" dirty="0" smtClean="0">
                <a:solidFill>
                  <a:srgbClr val="111166"/>
                </a:solidFill>
              </a:rPr>
              <a:t> in </a:t>
            </a:r>
            <a:r>
              <a:rPr lang="nl-NL" dirty="0" err="1" smtClean="0">
                <a:solidFill>
                  <a:srgbClr val="111166"/>
                </a:solidFill>
              </a:rPr>
              <a:t>the</a:t>
            </a:r>
            <a:r>
              <a:rPr lang="nl-NL" dirty="0" smtClean="0">
                <a:solidFill>
                  <a:srgbClr val="111166"/>
                </a:solidFill>
              </a:rPr>
              <a:t> 4 </a:t>
            </a:r>
            <a:r>
              <a:rPr lang="nl-NL" dirty="0" err="1" smtClean="0">
                <a:solidFill>
                  <a:srgbClr val="111166"/>
                </a:solidFill>
              </a:rPr>
              <a:t>SoF</a:t>
            </a:r>
            <a:r>
              <a:rPr lang="nl-NL" dirty="0" smtClean="0">
                <a:solidFill>
                  <a:srgbClr val="111166"/>
                </a:solidFill>
              </a:rPr>
              <a:t> sheets </a:t>
            </a:r>
            <a:r>
              <a:rPr lang="nl-NL" dirty="0" err="1" smtClean="0">
                <a:solidFill>
                  <a:srgbClr val="111166"/>
                </a:solidFill>
              </a:rPr>
              <a:t>for</a:t>
            </a:r>
            <a:r>
              <a:rPr lang="nl-NL" dirty="0" smtClean="0">
                <a:solidFill>
                  <a:srgbClr val="111166"/>
                </a:solidFill>
              </a:rPr>
              <a:t> these 3 studies (</a:t>
            </a:r>
            <a:r>
              <a:rPr lang="nl-NL" dirty="0" err="1" smtClean="0">
                <a:solidFill>
                  <a:srgbClr val="111166"/>
                </a:solidFill>
              </a:rPr>
              <a:t>divide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tasks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for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RoB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and</a:t>
            </a:r>
            <a:r>
              <a:rPr lang="nl-NL" dirty="0" smtClean="0">
                <a:solidFill>
                  <a:srgbClr val="111166"/>
                </a:solidFill>
              </a:rPr>
              <a:t> data </a:t>
            </a:r>
            <a:r>
              <a:rPr lang="nl-NL" dirty="0" err="1" smtClean="0">
                <a:solidFill>
                  <a:srgbClr val="111166"/>
                </a:solidFill>
              </a:rPr>
              <a:t>extraction</a:t>
            </a:r>
            <a:r>
              <a:rPr lang="nl-NL" dirty="0" smtClean="0">
                <a:solidFill>
                  <a:srgbClr val="111166"/>
                </a:solidFill>
              </a:rPr>
              <a:t>) MAXIMUM 40 min</a:t>
            </a:r>
            <a:br>
              <a:rPr lang="nl-NL" dirty="0" smtClean="0">
                <a:solidFill>
                  <a:srgbClr val="111166"/>
                </a:solidFill>
              </a:rPr>
            </a:br>
            <a:endParaRPr lang="nl-NL" dirty="0">
              <a:solidFill>
                <a:srgbClr val="111166"/>
              </a:solidFill>
            </a:endParaRPr>
          </a:p>
          <a:p>
            <a:r>
              <a:rPr lang="nl-NL" dirty="0" err="1" smtClean="0">
                <a:solidFill>
                  <a:srgbClr val="111166"/>
                </a:solidFill>
              </a:rPr>
              <a:t>Two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outcomes</a:t>
            </a:r>
            <a:r>
              <a:rPr lang="nl-NL" dirty="0" smtClean="0">
                <a:solidFill>
                  <a:srgbClr val="111166"/>
                </a:solidFill>
              </a:rPr>
              <a:t>: </a:t>
            </a:r>
            <a:r>
              <a:rPr lang="nl-NL" dirty="0" err="1" smtClean="0">
                <a:solidFill>
                  <a:srgbClr val="111166"/>
                </a:solidFill>
              </a:rPr>
              <a:t>mycological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smtClean="0">
                <a:solidFill>
                  <a:srgbClr val="111166"/>
                </a:solidFill>
              </a:rPr>
              <a:t>cure </a:t>
            </a:r>
            <a:r>
              <a:rPr lang="nl-NL" dirty="0" err="1" smtClean="0">
                <a:solidFill>
                  <a:srgbClr val="111166"/>
                </a:solidFill>
              </a:rPr>
              <a:t>and</a:t>
            </a:r>
            <a:r>
              <a:rPr lang="nl-NL" dirty="0" smtClean="0">
                <a:solidFill>
                  <a:srgbClr val="111166"/>
                </a:solidFill>
              </a:rPr>
              <a:t> adverse events</a:t>
            </a:r>
          </a:p>
          <a:p>
            <a:r>
              <a:rPr lang="nl-NL" dirty="0" smtClean="0">
                <a:solidFill>
                  <a:srgbClr val="111166"/>
                </a:solidFill>
              </a:rPr>
              <a:t>	-</a:t>
            </a:r>
            <a:r>
              <a:rPr lang="nl-NL" dirty="0" err="1" smtClean="0">
                <a:solidFill>
                  <a:srgbClr val="111166"/>
                </a:solidFill>
              </a:rPr>
              <a:t>Use</a:t>
            </a:r>
            <a:r>
              <a:rPr lang="nl-NL" dirty="0" smtClean="0">
                <a:solidFill>
                  <a:srgbClr val="111166"/>
                </a:solidFill>
              </a:rPr>
              <a:t> per protocol data </a:t>
            </a:r>
            <a:r>
              <a:rPr lang="nl-NL" dirty="0" err="1" smtClean="0">
                <a:solidFill>
                  <a:srgbClr val="111166"/>
                </a:solidFill>
              </a:rPr>
              <a:t>for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mycological</a:t>
            </a:r>
            <a:r>
              <a:rPr lang="nl-NL" dirty="0" smtClean="0">
                <a:solidFill>
                  <a:srgbClr val="111166"/>
                </a:solidFill>
              </a:rPr>
              <a:t> cure </a:t>
            </a:r>
            <a:br>
              <a:rPr lang="nl-NL" dirty="0" smtClean="0">
                <a:solidFill>
                  <a:srgbClr val="111166"/>
                </a:solidFill>
              </a:rPr>
            </a:br>
            <a:r>
              <a:rPr lang="nl-NL" dirty="0" smtClean="0">
                <a:solidFill>
                  <a:srgbClr val="111166"/>
                </a:solidFill>
              </a:rPr>
              <a:t>	-</a:t>
            </a:r>
            <a:r>
              <a:rPr lang="nl-NL" dirty="0" err="1" smtClean="0">
                <a:solidFill>
                  <a:srgbClr val="111166"/>
                </a:solidFill>
              </a:rPr>
              <a:t>Use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intention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to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treat</a:t>
            </a:r>
            <a:r>
              <a:rPr lang="nl-NL" dirty="0" smtClean="0">
                <a:solidFill>
                  <a:srgbClr val="111166"/>
                </a:solidFill>
              </a:rPr>
              <a:t> analysis </a:t>
            </a:r>
            <a:r>
              <a:rPr lang="nl-NL" dirty="0" err="1" smtClean="0">
                <a:solidFill>
                  <a:srgbClr val="111166"/>
                </a:solidFill>
              </a:rPr>
              <a:t>for</a:t>
            </a:r>
            <a:r>
              <a:rPr lang="nl-NL" dirty="0" smtClean="0">
                <a:solidFill>
                  <a:srgbClr val="111166"/>
                </a:solidFill>
              </a:rPr>
              <a:t> adverse events</a:t>
            </a:r>
          </a:p>
          <a:p>
            <a:endParaRPr lang="nl-NL" dirty="0">
              <a:solidFill>
                <a:srgbClr val="111166"/>
              </a:solidFill>
            </a:endParaRPr>
          </a:p>
          <a:p>
            <a:r>
              <a:rPr lang="nl-NL" dirty="0" err="1" smtClean="0">
                <a:solidFill>
                  <a:srgbClr val="111166"/>
                </a:solidFill>
              </a:rPr>
              <a:t>After</a:t>
            </a:r>
            <a:r>
              <a:rPr lang="nl-NL" dirty="0" smtClean="0">
                <a:solidFill>
                  <a:srgbClr val="111166"/>
                </a:solidFill>
              </a:rPr>
              <a:t> 40 min: Discussion </a:t>
            </a:r>
            <a:r>
              <a:rPr lang="nl-NL" dirty="0" err="1" smtClean="0">
                <a:solidFill>
                  <a:srgbClr val="111166"/>
                </a:solidFill>
              </a:rPr>
              <a:t>within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the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whole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group</a:t>
            </a:r>
            <a:r>
              <a:rPr lang="nl-NL" dirty="0" smtClean="0">
                <a:solidFill>
                  <a:srgbClr val="111166"/>
                </a:solidFill>
              </a:rPr>
              <a:t>. Everybody </a:t>
            </a:r>
            <a:r>
              <a:rPr lang="nl-NL" dirty="0" err="1" smtClean="0">
                <a:solidFill>
                  <a:srgbClr val="111166"/>
                </a:solidFill>
              </a:rPr>
              <a:t>works</a:t>
            </a:r>
            <a:r>
              <a:rPr lang="nl-NL" dirty="0" smtClean="0">
                <a:solidFill>
                  <a:srgbClr val="111166"/>
                </a:solidFill>
              </a:rPr>
              <a:t> on </a:t>
            </a:r>
            <a:r>
              <a:rPr lang="nl-NL" dirty="0" err="1" smtClean="0">
                <a:solidFill>
                  <a:srgbClr val="111166"/>
                </a:solidFill>
              </a:rPr>
              <a:t>own</a:t>
            </a:r>
            <a:r>
              <a:rPr lang="nl-NL" dirty="0" smtClean="0">
                <a:solidFill>
                  <a:srgbClr val="111166"/>
                </a:solidFill>
              </a:rPr>
              <a:t> laptop </a:t>
            </a:r>
            <a:r>
              <a:rPr lang="nl-NL" dirty="0" err="1" smtClean="0">
                <a:solidFill>
                  <a:srgbClr val="111166"/>
                </a:solidFill>
              </a:rPr>
              <a:t>with</a:t>
            </a:r>
            <a:r>
              <a:rPr lang="nl-NL" dirty="0" smtClean="0">
                <a:solidFill>
                  <a:srgbClr val="111166"/>
                </a:solidFill>
              </a:rPr>
              <a:t> </a:t>
            </a:r>
            <a:r>
              <a:rPr lang="nl-NL" dirty="0" err="1" smtClean="0">
                <a:solidFill>
                  <a:srgbClr val="111166"/>
                </a:solidFill>
              </a:rPr>
              <a:t>GRADEproGDT</a:t>
            </a:r>
            <a:r>
              <a:rPr lang="nl-NL" dirty="0" smtClean="0">
                <a:solidFill>
                  <a:srgbClr val="111166"/>
                </a:solidFill>
              </a:rPr>
              <a:t> (20 </a:t>
            </a:r>
            <a:r>
              <a:rPr lang="nl-NL" dirty="0" err="1" smtClean="0">
                <a:solidFill>
                  <a:srgbClr val="111166"/>
                </a:solidFill>
              </a:rPr>
              <a:t>mins</a:t>
            </a:r>
            <a:r>
              <a:rPr lang="nl-NL" dirty="0" smtClean="0">
                <a:solidFill>
                  <a:srgbClr val="111166"/>
                </a:solidFill>
              </a:rPr>
              <a:t>)</a:t>
            </a:r>
            <a:endParaRPr lang="nl-NL" dirty="0">
              <a:solidFill>
                <a:srgbClr val="111166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6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                         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020763"/>
            <a:ext cx="8291512" cy="51133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</a:t>
            </a:r>
            <a:r>
              <a:rPr lang="en-US" dirty="0" smtClean="0">
                <a:solidFill>
                  <a:srgbClr val="111166"/>
                </a:solidFill>
              </a:rPr>
              <a:t>rading </a:t>
            </a:r>
            <a:r>
              <a:rPr lang="en-US" dirty="0">
                <a:solidFill>
                  <a:srgbClr val="111166"/>
                </a:solidFill>
              </a:rPr>
              <a:t>of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dirty="0">
                <a:solidFill>
                  <a:srgbClr val="111166"/>
                </a:solidFill>
              </a:rPr>
              <a:t>ecommendations,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>
                <a:solidFill>
                  <a:srgbClr val="111166"/>
                </a:solidFill>
              </a:rPr>
              <a:t>ssessment,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>
                <a:solidFill>
                  <a:srgbClr val="111166"/>
                </a:solidFill>
              </a:rPr>
              <a:t>evelopment and </a:t>
            </a:r>
            <a:r>
              <a:rPr lang="en-US" dirty="0" smtClean="0">
                <a:solidFill>
                  <a:srgbClr val="00B0F0"/>
                </a:solidFill>
              </a:rPr>
              <a:t>E</a:t>
            </a:r>
            <a:r>
              <a:rPr lang="en-US" dirty="0" smtClean="0">
                <a:solidFill>
                  <a:srgbClr val="111166"/>
                </a:solidFill>
              </a:rPr>
              <a:t>valuation</a:t>
            </a:r>
            <a:br>
              <a:rPr lang="en-US" dirty="0" smtClean="0">
                <a:solidFill>
                  <a:srgbClr val="111166"/>
                </a:solidFill>
              </a:rPr>
            </a:br>
            <a:r>
              <a:rPr lang="en-US" dirty="0" smtClean="0">
                <a:solidFill>
                  <a:srgbClr val="111166"/>
                </a:solidFill>
              </a:rPr>
              <a:t/>
            </a:r>
            <a:br>
              <a:rPr lang="en-US" dirty="0" smtClean="0">
                <a:solidFill>
                  <a:srgbClr val="111166"/>
                </a:solidFill>
              </a:rPr>
            </a:br>
            <a:r>
              <a:rPr lang="en-US" dirty="0" smtClean="0">
                <a:solidFill>
                  <a:srgbClr val="111166"/>
                </a:solidFill>
              </a:rPr>
              <a:t>Systematic </a:t>
            </a:r>
            <a:r>
              <a:rPr lang="en-US" dirty="0">
                <a:solidFill>
                  <a:srgbClr val="111166"/>
                </a:solidFill>
              </a:rPr>
              <a:t>and explicit approach to making judgements about </a:t>
            </a:r>
            <a:r>
              <a:rPr lang="en-US" i="1" dirty="0">
                <a:solidFill>
                  <a:srgbClr val="00B0F0"/>
                </a:solidFill>
              </a:rPr>
              <a:t>quality of evidence</a:t>
            </a:r>
            <a:r>
              <a:rPr lang="en-US" dirty="0">
                <a:solidFill>
                  <a:srgbClr val="111166"/>
                </a:solidFill>
              </a:rPr>
              <a:t> and strength of recommendations </a:t>
            </a:r>
          </a:p>
          <a:p>
            <a:r>
              <a:rPr lang="en-US" dirty="0" smtClean="0">
                <a:solidFill>
                  <a:srgbClr val="111166"/>
                </a:solidFill>
              </a:rPr>
              <a:t/>
            </a:r>
            <a:br>
              <a:rPr lang="en-US" dirty="0" smtClean="0">
                <a:solidFill>
                  <a:srgbClr val="111166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Quality </a:t>
            </a:r>
            <a:r>
              <a:rPr lang="en-US" dirty="0">
                <a:solidFill>
                  <a:srgbClr val="00B0F0"/>
                </a:solidFill>
              </a:rPr>
              <a:t>of evidence </a:t>
            </a:r>
            <a:r>
              <a:rPr lang="en-US" dirty="0">
                <a:solidFill>
                  <a:srgbClr val="111166"/>
                </a:solidFill>
              </a:rPr>
              <a:t>rating includes reporting on: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111166"/>
                </a:solidFill>
              </a:rPr>
              <a:t>Methodological flaws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111166"/>
                </a:solidFill>
              </a:rPr>
              <a:t>Consistency of results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111166"/>
                </a:solidFill>
              </a:rPr>
              <a:t>Generalizability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rgbClr val="111166"/>
                </a:solidFill>
              </a:rPr>
              <a:t>Magnitude of effect</a:t>
            </a:r>
            <a:endParaRPr lang="en-US" dirty="0">
              <a:solidFill>
                <a:srgbClr val="111166"/>
              </a:solidFill>
            </a:endParaRPr>
          </a:p>
          <a:p>
            <a:pPr lvl="1" indent="0">
              <a:buNone/>
            </a:pPr>
            <a:r>
              <a:rPr lang="en-US" dirty="0" smtClean="0">
                <a:solidFill>
                  <a:srgbClr val="585856"/>
                </a:solidFill>
              </a:rPr>
              <a:t>		</a:t>
            </a:r>
          </a:p>
          <a:p>
            <a:pPr lvl="1" indent="0">
              <a:buNone/>
            </a:pPr>
            <a:r>
              <a:rPr lang="en-US" dirty="0">
                <a:solidFill>
                  <a:srgbClr val="585856"/>
                </a:solidFill>
              </a:rPr>
              <a:t>	 </a:t>
            </a:r>
            <a:r>
              <a:rPr lang="en-US" dirty="0" smtClean="0">
                <a:solidFill>
                  <a:srgbClr val="585856"/>
                </a:solidFill>
              </a:rPr>
              <a:t>       </a:t>
            </a:r>
            <a:r>
              <a:rPr lang="en-US" dirty="0" smtClean="0">
                <a:solidFill>
                  <a:srgbClr val="111166"/>
                </a:solidFill>
              </a:rPr>
              <a:t>is </a:t>
            </a:r>
            <a:r>
              <a:rPr lang="en-US" dirty="0">
                <a:solidFill>
                  <a:srgbClr val="111166"/>
                </a:solidFill>
              </a:rPr>
              <a:t>used by WHO, Cochrane, NICE and &gt;70 other organizations </a:t>
            </a:r>
            <a:r>
              <a:rPr lang="en-US" dirty="0" smtClean="0">
                <a:solidFill>
                  <a:srgbClr val="111166"/>
                </a:solidFill>
              </a:rPr>
              <a:t>for</a:t>
            </a:r>
            <a:br>
              <a:rPr lang="en-US" dirty="0" smtClean="0">
                <a:solidFill>
                  <a:srgbClr val="111166"/>
                </a:solidFill>
              </a:rPr>
            </a:br>
            <a:r>
              <a:rPr lang="en-US" dirty="0" smtClean="0">
                <a:solidFill>
                  <a:srgbClr val="111166"/>
                </a:solidFill>
              </a:rPr>
              <a:t>                        guideline </a:t>
            </a:r>
            <a:r>
              <a:rPr lang="en-US" dirty="0">
                <a:solidFill>
                  <a:srgbClr val="111166"/>
                </a:solidFill>
              </a:rPr>
              <a:t>making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8461">
            <a:off x="1673475" y="65866"/>
            <a:ext cx="1534142" cy="6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8461">
            <a:off x="447228" y="5138853"/>
            <a:ext cx="1309785" cy="59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GRADE – </a:t>
            </a:r>
            <a:r>
              <a:rPr lang="nl-NL" dirty="0" err="1" smtClean="0"/>
              <a:t>getting</a:t>
            </a:r>
            <a:r>
              <a:rPr lang="nl-NL" dirty="0" smtClean="0"/>
              <a:t> information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57668"/>
            <a:ext cx="8291512" cy="360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95300" y="1095375"/>
            <a:ext cx="637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111166"/>
                </a:solidFill>
                <a:latin typeface="+mn-lt"/>
              </a:rPr>
              <a:t>http://www.gradeworkinggroup.org/</a:t>
            </a:r>
          </a:p>
        </p:txBody>
      </p:sp>
    </p:spTree>
    <p:extLst>
      <p:ext uri="{BB962C8B-B14F-4D97-AF65-F5344CB8AC3E}">
        <p14:creationId xmlns:p14="http://schemas.microsoft.com/office/powerpoint/2010/main" val="7049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</a:t>
            </a:r>
            <a:r>
              <a:rPr lang="nl-NL" dirty="0" err="1" smtClean="0"/>
              <a:t>tutorials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info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111166"/>
                </a:solidFill>
              </a:rPr>
              <a:t>http://cebgrade.mcmaster.ca/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" y="1668779"/>
            <a:ext cx="6253934" cy="488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2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                         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020763"/>
            <a:ext cx="8558212" cy="5113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</a:t>
            </a:r>
            <a:r>
              <a:rPr lang="en-GB" sz="3600" dirty="0" smtClean="0"/>
              <a:t>=</a:t>
            </a:r>
            <a:r>
              <a:rPr lang="en-GB" sz="3200" dirty="0" smtClean="0"/>
              <a:t>                                            </a:t>
            </a:r>
            <a:r>
              <a:rPr lang="en-GB" sz="3600" dirty="0" smtClean="0"/>
              <a:t>?</a:t>
            </a:r>
          </a:p>
          <a:p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				 =     ?			    ?					</a:t>
            </a:r>
            <a:r>
              <a:rPr lang="en-GB" dirty="0" smtClean="0"/>
              <a:t>		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8461">
            <a:off x="1673475" y="65866"/>
            <a:ext cx="1534142" cy="69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8461">
            <a:off x="85265" y="1531689"/>
            <a:ext cx="3793661" cy="17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854075"/>
            <a:ext cx="3924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853656"/>
            <a:ext cx="39385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52"/>
          <a:stretch/>
        </p:blipFill>
        <p:spPr bwMode="auto">
          <a:xfrm>
            <a:off x="4495799" y="3500907"/>
            <a:ext cx="3590925" cy="26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GRADE approach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hthoek 6"/>
          <p:cNvSpPr/>
          <p:nvPr/>
        </p:nvSpPr>
        <p:spPr bwMode="auto">
          <a:xfrm>
            <a:off x="3381373" y="904873"/>
            <a:ext cx="2838451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Health Care Question (PICO)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Systematic</a:t>
            </a:r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 review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2732087" y="1854387"/>
            <a:ext cx="561975" cy="33337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S1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3532183" y="1854386"/>
            <a:ext cx="561975" cy="33337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S2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5218107" y="1854387"/>
            <a:ext cx="561975" cy="341406"/>
          </a:xfrm>
          <a:prstGeom prst="rect">
            <a:avLst/>
          </a:prstGeom>
          <a:noFill/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S4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6069012" y="1864193"/>
            <a:ext cx="561975" cy="341406"/>
          </a:xfrm>
          <a:prstGeom prst="rect">
            <a:avLst/>
          </a:prstGeom>
          <a:noFill/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S5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2" name="Rechthoek 21"/>
          <p:cNvSpPr/>
          <p:nvPr/>
        </p:nvSpPr>
        <p:spPr bwMode="auto">
          <a:xfrm>
            <a:off x="4379910" y="1854388"/>
            <a:ext cx="561975" cy="341406"/>
          </a:xfrm>
          <a:prstGeom prst="rect">
            <a:avLst/>
          </a:prstGeom>
          <a:noFill/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S3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cxnSp>
        <p:nvCxnSpPr>
          <p:cNvPr id="15" name="Rechte verbindingslijn met pijl 14"/>
          <p:cNvCxnSpPr>
            <a:endCxn id="8" idx="0"/>
          </p:cNvCxnSpPr>
          <p:nvPr/>
        </p:nvCxnSpPr>
        <p:spPr bwMode="auto">
          <a:xfrm flipH="1">
            <a:off x="3013075" y="1581148"/>
            <a:ext cx="1081083" cy="2732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Rechte verbindingslijn met pijl 16"/>
          <p:cNvCxnSpPr/>
          <p:nvPr/>
        </p:nvCxnSpPr>
        <p:spPr bwMode="auto">
          <a:xfrm flipH="1">
            <a:off x="3930732" y="1581148"/>
            <a:ext cx="449178" cy="2732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/>
          <p:cNvCxnSpPr>
            <a:endCxn id="22" idx="0"/>
          </p:cNvCxnSpPr>
          <p:nvPr/>
        </p:nvCxnSpPr>
        <p:spPr bwMode="auto">
          <a:xfrm>
            <a:off x="4660897" y="1581148"/>
            <a:ext cx="1" cy="2732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Rechte verbindingslijn met pijl 24"/>
          <p:cNvCxnSpPr>
            <a:endCxn id="19" idx="0"/>
          </p:cNvCxnSpPr>
          <p:nvPr/>
        </p:nvCxnSpPr>
        <p:spPr bwMode="auto">
          <a:xfrm>
            <a:off x="5379522" y="1581148"/>
            <a:ext cx="119573" cy="2732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26"/>
          <p:cNvCxnSpPr>
            <a:endCxn id="20" idx="0"/>
          </p:cNvCxnSpPr>
          <p:nvPr/>
        </p:nvCxnSpPr>
        <p:spPr bwMode="auto">
          <a:xfrm>
            <a:off x="5890161" y="1581148"/>
            <a:ext cx="459839" cy="2830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kstvak 27"/>
          <p:cNvSpPr txBox="1"/>
          <p:nvPr/>
        </p:nvSpPr>
        <p:spPr>
          <a:xfrm>
            <a:off x="902525" y="1804063"/>
            <a:ext cx="12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Studies</a:t>
            </a:r>
            <a:endParaRPr lang="nl-NL" sz="2000" dirty="0">
              <a:solidFill>
                <a:srgbClr val="111166"/>
              </a:solidFill>
              <a:latin typeface="+mn-lt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83771" y="2487881"/>
            <a:ext cx="130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Outcomes</a:t>
            </a:r>
            <a:endParaRPr lang="nl-NL" sz="2000" dirty="0">
              <a:solidFill>
                <a:srgbClr val="111166"/>
              </a:solidFill>
              <a:latin typeface="+mn-lt"/>
            </a:endParaRPr>
          </a:p>
        </p:txBody>
      </p:sp>
      <p:sp>
        <p:nvSpPr>
          <p:cNvPr id="35" name="Rechthoek 34"/>
          <p:cNvSpPr/>
          <p:nvPr/>
        </p:nvSpPr>
        <p:spPr bwMode="auto">
          <a:xfrm>
            <a:off x="2728230" y="2492330"/>
            <a:ext cx="653143" cy="341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OC1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6" name="Rechthoek 35"/>
          <p:cNvSpPr/>
          <p:nvPr/>
        </p:nvSpPr>
        <p:spPr bwMode="auto">
          <a:xfrm>
            <a:off x="3726767" y="2492330"/>
            <a:ext cx="653143" cy="341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OC2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7" name="Rechthoek 36"/>
          <p:cNvSpPr/>
          <p:nvPr/>
        </p:nvSpPr>
        <p:spPr bwMode="auto">
          <a:xfrm>
            <a:off x="4726379" y="2487881"/>
            <a:ext cx="653143" cy="341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OC3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5696856" y="2487881"/>
            <a:ext cx="653143" cy="3414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1111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rgbClr val="111166"/>
                </a:solidFill>
                <a:effectLst/>
                <a:latin typeface="+mn-lt"/>
                <a:ea typeface="ＭＳ Ｐゴシック" charset="0"/>
              </a:rPr>
              <a:t>OC4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111166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732087" y="3117272"/>
            <a:ext cx="18339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Critical </a:t>
            </a:r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outcomes</a:t>
            </a:r>
            <a:endParaRPr lang="nl-NL" sz="1800" dirty="0">
              <a:solidFill>
                <a:srgbClr val="111166"/>
              </a:solidFill>
              <a:latin typeface="+mn-lt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800598" y="3117272"/>
            <a:ext cx="21678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Important </a:t>
            </a:r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outcomes</a:t>
            </a:r>
            <a:endParaRPr lang="nl-NL" sz="1800" dirty="0">
              <a:solidFill>
                <a:srgbClr val="111166"/>
              </a:solidFill>
              <a:latin typeface="+mn-lt"/>
            </a:endParaRPr>
          </a:p>
        </p:txBody>
      </p:sp>
      <p:cxnSp>
        <p:nvCxnSpPr>
          <p:cNvPr id="34" name="Rechte verbindingslijn met pijl 33"/>
          <p:cNvCxnSpPr>
            <a:endCxn id="35" idx="0"/>
          </p:cNvCxnSpPr>
          <p:nvPr/>
        </p:nvCxnSpPr>
        <p:spPr bwMode="auto">
          <a:xfrm>
            <a:off x="3013074" y="2205599"/>
            <a:ext cx="41728" cy="286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Rechte verbindingslijn met pijl 40"/>
          <p:cNvCxnSpPr>
            <a:stCxn id="8" idx="2"/>
          </p:cNvCxnSpPr>
          <p:nvPr/>
        </p:nvCxnSpPr>
        <p:spPr bwMode="auto">
          <a:xfrm>
            <a:off x="3013075" y="2187762"/>
            <a:ext cx="800095" cy="3001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Rechte verbindingslijn met pijl 42"/>
          <p:cNvCxnSpPr/>
          <p:nvPr/>
        </p:nvCxnSpPr>
        <p:spPr bwMode="auto">
          <a:xfrm flipH="1">
            <a:off x="3176500" y="2187761"/>
            <a:ext cx="636670" cy="30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Rechte verbindingslijn met pijl 44"/>
          <p:cNvCxnSpPr>
            <a:stCxn id="18" idx="2"/>
          </p:cNvCxnSpPr>
          <p:nvPr/>
        </p:nvCxnSpPr>
        <p:spPr bwMode="auto">
          <a:xfrm>
            <a:off x="3813171" y="2187761"/>
            <a:ext cx="64123" cy="3179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Rechte verbindingslijn met pijl 49"/>
          <p:cNvCxnSpPr>
            <a:stCxn id="18" idx="2"/>
          </p:cNvCxnSpPr>
          <p:nvPr/>
        </p:nvCxnSpPr>
        <p:spPr bwMode="auto">
          <a:xfrm>
            <a:off x="3813171" y="2187761"/>
            <a:ext cx="913208" cy="30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Rechte verbindingslijn met pijl 54"/>
          <p:cNvCxnSpPr/>
          <p:nvPr/>
        </p:nvCxnSpPr>
        <p:spPr bwMode="auto">
          <a:xfrm flipH="1">
            <a:off x="3381373" y="2195794"/>
            <a:ext cx="1247776" cy="3099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Rechte verbindingslijn met pijl 56"/>
          <p:cNvCxnSpPr>
            <a:stCxn id="22" idx="2"/>
          </p:cNvCxnSpPr>
          <p:nvPr/>
        </p:nvCxnSpPr>
        <p:spPr bwMode="auto">
          <a:xfrm>
            <a:off x="4660898" y="2195794"/>
            <a:ext cx="139700" cy="2920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Rechte verbindingslijn met pijl 60"/>
          <p:cNvCxnSpPr/>
          <p:nvPr/>
        </p:nvCxnSpPr>
        <p:spPr bwMode="auto">
          <a:xfrm>
            <a:off x="4800598" y="2205599"/>
            <a:ext cx="896258" cy="286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Rechte verbindingslijn met pijl 62"/>
          <p:cNvCxnSpPr/>
          <p:nvPr/>
        </p:nvCxnSpPr>
        <p:spPr bwMode="auto">
          <a:xfrm flipH="1">
            <a:off x="5290340" y="2195794"/>
            <a:ext cx="89182" cy="3099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5" name="Rechte verbindingslijn met pijl 1024"/>
          <p:cNvCxnSpPr/>
          <p:nvPr/>
        </p:nvCxnSpPr>
        <p:spPr bwMode="auto">
          <a:xfrm flipH="1">
            <a:off x="4269775" y="2187761"/>
            <a:ext cx="1109747" cy="30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2" name="Rechte verbindingslijn met pijl 1031"/>
          <p:cNvCxnSpPr>
            <a:stCxn id="20" idx="2"/>
          </p:cNvCxnSpPr>
          <p:nvPr/>
        </p:nvCxnSpPr>
        <p:spPr bwMode="auto">
          <a:xfrm flipH="1">
            <a:off x="6219824" y="2205599"/>
            <a:ext cx="130176" cy="2822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4" name="Rechte verbindingslijn met pijl 1033"/>
          <p:cNvCxnSpPr>
            <a:stCxn id="20" idx="2"/>
          </p:cNvCxnSpPr>
          <p:nvPr/>
        </p:nvCxnSpPr>
        <p:spPr bwMode="auto">
          <a:xfrm flipH="1">
            <a:off x="5334931" y="2205599"/>
            <a:ext cx="1015069" cy="30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6" name="Rechte verbindingslijn met pijl 1035"/>
          <p:cNvCxnSpPr>
            <a:stCxn id="20" idx="2"/>
            <a:endCxn id="36" idx="0"/>
          </p:cNvCxnSpPr>
          <p:nvPr/>
        </p:nvCxnSpPr>
        <p:spPr bwMode="auto">
          <a:xfrm flipH="1">
            <a:off x="4053339" y="2205599"/>
            <a:ext cx="2296661" cy="286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37" name="Tekstvak 1036"/>
          <p:cNvSpPr txBox="1"/>
          <p:nvPr/>
        </p:nvSpPr>
        <p:spPr>
          <a:xfrm>
            <a:off x="2063335" y="3592285"/>
            <a:ext cx="5474525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Generate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an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estimate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of effect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for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each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outcome</a:t>
            </a:r>
            <a:endParaRPr lang="nl-NL" sz="2000" dirty="0">
              <a:solidFill>
                <a:srgbClr val="111166"/>
              </a:solidFill>
              <a:latin typeface="+mn-lt"/>
            </a:endParaRPr>
          </a:p>
        </p:txBody>
      </p:sp>
      <p:sp>
        <p:nvSpPr>
          <p:cNvPr id="1038" name="Tekstvak 1037"/>
          <p:cNvSpPr txBox="1"/>
          <p:nvPr/>
        </p:nvSpPr>
        <p:spPr>
          <a:xfrm>
            <a:off x="1436914" y="4162301"/>
            <a:ext cx="6650181" cy="24314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Rate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the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quality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of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evidence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u="sng" dirty="0" err="1" smtClean="0">
                <a:solidFill>
                  <a:srgbClr val="111166"/>
                </a:solidFill>
                <a:latin typeface="+mn-lt"/>
              </a:rPr>
              <a:t>for</a:t>
            </a:r>
            <a:r>
              <a:rPr lang="nl-NL" sz="2000" u="sng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u="sng" dirty="0" err="1" smtClean="0">
                <a:solidFill>
                  <a:srgbClr val="111166"/>
                </a:solidFill>
                <a:latin typeface="+mn-lt"/>
              </a:rPr>
              <a:t>each</a:t>
            </a:r>
            <a:r>
              <a:rPr lang="nl-NL" sz="2000" u="sng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2000" u="sng" dirty="0" err="1" smtClean="0">
                <a:solidFill>
                  <a:srgbClr val="111166"/>
                </a:solidFill>
                <a:latin typeface="+mn-lt"/>
              </a:rPr>
              <a:t>outcome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, </a:t>
            </a:r>
            <a:r>
              <a:rPr lang="nl-NL" sz="2000" dirty="0" err="1" smtClean="0">
                <a:solidFill>
                  <a:srgbClr val="111166"/>
                </a:solidFill>
                <a:latin typeface="+mn-lt"/>
              </a:rPr>
              <a:t>across</a:t>
            </a:r>
            <a:r>
              <a:rPr lang="nl-NL" sz="2000" dirty="0" smtClean="0">
                <a:solidFill>
                  <a:srgbClr val="111166"/>
                </a:solidFill>
                <a:latin typeface="+mn-lt"/>
              </a:rPr>
              <a:t> studies</a:t>
            </a:r>
          </a:p>
          <a:p>
            <a:pPr algn="ctr"/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RCTs</a:t>
            </a:r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 start high, </a:t>
            </a:r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observational</a:t>
            </a:r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  studies low</a:t>
            </a:r>
          </a:p>
          <a:p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Rating is </a:t>
            </a:r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downgraded</a:t>
            </a:r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:		Rating is </a:t>
            </a:r>
            <a:r>
              <a:rPr lang="nl-NL" sz="1800" dirty="0" err="1" smtClean="0">
                <a:solidFill>
                  <a:srgbClr val="111166"/>
                </a:solidFill>
                <a:latin typeface="+mn-lt"/>
              </a:rPr>
              <a:t>upgraded</a:t>
            </a:r>
            <a:r>
              <a:rPr lang="nl-NL" sz="1800" dirty="0" smtClean="0">
                <a:solidFill>
                  <a:srgbClr val="111166"/>
                </a:solidFill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Study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limitations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		            	1. Large magnitude of effect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Imprecision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			2.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Dose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response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Inconsistency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of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results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		3.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Confounders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likely</a:t>
            </a:r>
            <a:endParaRPr lang="nl-NL" sz="1600" dirty="0" smtClean="0">
              <a:solidFill>
                <a:srgbClr val="111166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Indirectness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of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evidence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		          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minimize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the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effect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Publication</a:t>
            </a:r>
            <a:r>
              <a:rPr lang="nl-NL" sz="1600" dirty="0" smtClean="0">
                <a:solidFill>
                  <a:srgbClr val="111166"/>
                </a:solidFill>
                <a:latin typeface="+mn-lt"/>
              </a:rPr>
              <a:t> bias </a:t>
            </a:r>
            <a:r>
              <a:rPr lang="nl-NL" sz="1600" dirty="0" err="1" smtClean="0">
                <a:solidFill>
                  <a:srgbClr val="111166"/>
                </a:solidFill>
                <a:latin typeface="+mn-lt"/>
              </a:rPr>
              <a:t>likely</a:t>
            </a:r>
            <a:endParaRPr lang="nl-NL" sz="1600" dirty="0" smtClean="0">
              <a:solidFill>
                <a:srgbClr val="111166"/>
              </a:solidFill>
              <a:latin typeface="+mn-lt"/>
            </a:endParaRPr>
          </a:p>
          <a:p>
            <a:pPr algn="ctr"/>
            <a:r>
              <a:rPr lang="nl-NL" sz="1600" b="1" dirty="0" smtClean="0">
                <a:solidFill>
                  <a:srgbClr val="111166"/>
                </a:solidFill>
                <a:latin typeface="+mn-lt"/>
              </a:rPr>
              <a:t>Rating of </a:t>
            </a:r>
            <a:r>
              <a:rPr lang="nl-NL" sz="1600" b="1" dirty="0" err="1" smtClean="0">
                <a:solidFill>
                  <a:srgbClr val="111166"/>
                </a:solidFill>
                <a:latin typeface="+mn-lt"/>
              </a:rPr>
              <a:t>quality</a:t>
            </a:r>
            <a:r>
              <a:rPr lang="nl-NL" sz="1600" b="1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1600" b="1" dirty="0" err="1" smtClean="0">
                <a:solidFill>
                  <a:srgbClr val="111166"/>
                </a:solidFill>
                <a:latin typeface="+mn-lt"/>
              </a:rPr>
              <a:t>for</a:t>
            </a:r>
            <a:r>
              <a:rPr lang="nl-NL" sz="1600" b="1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1600" b="1" dirty="0" err="1" smtClean="0">
                <a:solidFill>
                  <a:srgbClr val="111166"/>
                </a:solidFill>
                <a:latin typeface="+mn-lt"/>
              </a:rPr>
              <a:t>each</a:t>
            </a:r>
            <a:r>
              <a:rPr lang="nl-NL" sz="1600" b="1" dirty="0" smtClean="0">
                <a:solidFill>
                  <a:srgbClr val="111166"/>
                </a:solidFill>
                <a:latin typeface="+mn-lt"/>
              </a:rPr>
              <a:t> </a:t>
            </a:r>
            <a:r>
              <a:rPr lang="nl-NL" sz="1600" b="1" dirty="0" err="1" smtClean="0">
                <a:solidFill>
                  <a:srgbClr val="111166"/>
                </a:solidFill>
                <a:latin typeface="+mn-lt"/>
              </a:rPr>
              <a:t>outcome</a:t>
            </a:r>
            <a:r>
              <a:rPr lang="nl-NL" sz="1600" b="1" dirty="0" smtClean="0">
                <a:solidFill>
                  <a:srgbClr val="111166"/>
                </a:solidFill>
                <a:latin typeface="+mn-lt"/>
              </a:rPr>
              <a:t>: high, moderate, low or </a:t>
            </a:r>
            <a:r>
              <a:rPr lang="nl-NL" sz="1600" b="1" dirty="0" err="1" smtClean="0">
                <a:solidFill>
                  <a:srgbClr val="111166"/>
                </a:solidFill>
                <a:latin typeface="+mn-lt"/>
              </a:rPr>
              <a:t>very</a:t>
            </a:r>
            <a:r>
              <a:rPr lang="nl-NL" sz="1600" b="1" dirty="0" smtClean="0">
                <a:solidFill>
                  <a:srgbClr val="111166"/>
                </a:solidFill>
                <a:latin typeface="+mn-lt"/>
              </a:rPr>
              <a:t> low</a:t>
            </a:r>
            <a:endParaRPr lang="nl-NL" sz="1600" b="1" dirty="0">
              <a:solidFill>
                <a:srgbClr val="111166"/>
              </a:solidFill>
              <a:latin typeface="+mn-lt"/>
            </a:endParaRPr>
          </a:p>
        </p:txBody>
      </p:sp>
      <p:sp>
        <p:nvSpPr>
          <p:cNvPr id="1049" name="PIJL-OMLAAG 1048"/>
          <p:cNvSpPr/>
          <p:nvPr/>
        </p:nvSpPr>
        <p:spPr bwMode="auto">
          <a:xfrm>
            <a:off x="4664645" y="4006837"/>
            <a:ext cx="97359" cy="155464"/>
          </a:xfrm>
          <a:prstGeom prst="downArrow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Rating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020763"/>
            <a:ext cx="8291512" cy="5113338"/>
          </a:xfrm>
        </p:spPr>
        <p:txBody>
          <a:bodyPr/>
          <a:lstStyle/>
          <a:p>
            <a:r>
              <a:rPr lang="nl-NL" dirty="0">
                <a:solidFill>
                  <a:srgbClr val="000066"/>
                </a:solidFill>
              </a:rPr>
              <a:t>The </a:t>
            </a:r>
            <a:r>
              <a:rPr lang="nl-NL" dirty="0" err="1">
                <a:solidFill>
                  <a:srgbClr val="000066"/>
                </a:solidFill>
              </a:rPr>
              <a:t>quality</a:t>
            </a:r>
            <a:r>
              <a:rPr lang="nl-NL" dirty="0">
                <a:solidFill>
                  <a:srgbClr val="000066"/>
                </a:solidFill>
              </a:rPr>
              <a:t> of </a:t>
            </a:r>
            <a:r>
              <a:rPr lang="nl-NL" dirty="0" err="1">
                <a:solidFill>
                  <a:srgbClr val="000066"/>
                </a:solidFill>
              </a:rPr>
              <a:t>the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evidence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reflects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the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extent</a:t>
            </a:r>
            <a:r>
              <a:rPr lang="nl-NL" dirty="0">
                <a:solidFill>
                  <a:srgbClr val="000066"/>
                </a:solidFill>
              </a:rPr>
              <a:t> of </a:t>
            </a:r>
            <a:r>
              <a:rPr lang="nl-NL" dirty="0" err="1">
                <a:solidFill>
                  <a:srgbClr val="000066"/>
                </a:solidFill>
              </a:rPr>
              <a:t>our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confidence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that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the</a:t>
            </a:r>
            <a:r>
              <a:rPr lang="nl-NL" dirty="0">
                <a:solidFill>
                  <a:srgbClr val="000066"/>
                </a:solidFill>
              </a:rPr>
              <a:t> </a:t>
            </a:r>
            <a:r>
              <a:rPr lang="nl-NL" dirty="0" err="1">
                <a:solidFill>
                  <a:srgbClr val="000066"/>
                </a:solidFill>
              </a:rPr>
              <a:t>estimates</a:t>
            </a:r>
            <a:r>
              <a:rPr lang="nl-NL" dirty="0">
                <a:solidFill>
                  <a:srgbClr val="000066"/>
                </a:solidFill>
              </a:rPr>
              <a:t> of </a:t>
            </a:r>
            <a:r>
              <a:rPr lang="nl-NL" dirty="0" err="1">
                <a:solidFill>
                  <a:srgbClr val="000066"/>
                </a:solidFill>
              </a:rPr>
              <a:t>the</a:t>
            </a:r>
            <a:r>
              <a:rPr lang="nl-NL" dirty="0">
                <a:solidFill>
                  <a:srgbClr val="000066"/>
                </a:solidFill>
              </a:rPr>
              <a:t> effect are </a:t>
            </a:r>
            <a:r>
              <a:rPr lang="nl-NL" dirty="0" smtClean="0">
                <a:solidFill>
                  <a:srgbClr val="000066"/>
                </a:solidFill>
              </a:rPr>
              <a:t>correct</a:t>
            </a:r>
          </a:p>
          <a:p>
            <a:endParaRPr lang="nl-NL" dirty="0">
              <a:solidFill>
                <a:srgbClr val="000066"/>
              </a:solidFill>
            </a:endParaRPr>
          </a:p>
          <a:p>
            <a:r>
              <a:rPr lang="nl-NL" altLang="nl-NL" b="1" dirty="0">
                <a:solidFill>
                  <a:srgbClr val="000066"/>
                </a:solidFill>
              </a:rPr>
              <a:t>High</a:t>
            </a:r>
            <a:r>
              <a:rPr lang="nl-NL" altLang="nl-NL" dirty="0">
                <a:solidFill>
                  <a:srgbClr val="000066"/>
                </a:solidFill>
              </a:rPr>
              <a:t>		</a:t>
            </a:r>
            <a:br>
              <a:rPr lang="nl-NL" altLang="nl-NL" dirty="0">
                <a:solidFill>
                  <a:srgbClr val="000066"/>
                </a:solidFill>
              </a:rPr>
            </a:br>
            <a:r>
              <a:rPr lang="en-GB" altLang="nl-NL" dirty="0">
                <a:solidFill>
                  <a:srgbClr val="000066"/>
                </a:solidFill>
                <a:latin typeface="Symbol" pitchFamily="18" charset="2"/>
              </a:rPr>
              <a:t>ÅÅÅÅ</a:t>
            </a:r>
            <a:r>
              <a:rPr lang="en-GB" altLang="nl-NL" dirty="0">
                <a:latin typeface="Symbol" pitchFamily="18" charset="2"/>
              </a:rPr>
              <a:t>: </a:t>
            </a:r>
            <a:r>
              <a:rPr lang="en-GB" altLang="nl-NL" dirty="0">
                <a:solidFill>
                  <a:srgbClr val="000066"/>
                </a:solidFill>
              </a:rPr>
              <a:t>true effect lies close to </a:t>
            </a:r>
            <a:r>
              <a:rPr lang="en-GB" altLang="nl-NL" dirty="0" smtClean="0">
                <a:solidFill>
                  <a:srgbClr val="000066"/>
                </a:solidFill>
              </a:rPr>
              <a:t>the estimate </a:t>
            </a:r>
            <a:r>
              <a:rPr lang="en-GB" altLang="nl-NL" dirty="0">
                <a:solidFill>
                  <a:srgbClr val="000066"/>
                </a:solidFill>
              </a:rPr>
              <a:t>of the effect</a:t>
            </a:r>
          </a:p>
          <a:p>
            <a:r>
              <a:rPr lang="nl-NL" altLang="nl-NL" b="1" dirty="0">
                <a:solidFill>
                  <a:srgbClr val="000066"/>
                </a:solidFill>
              </a:rPr>
              <a:t>Moderate</a:t>
            </a:r>
            <a:r>
              <a:rPr lang="nl-NL" altLang="nl-NL" dirty="0">
                <a:solidFill>
                  <a:srgbClr val="000066"/>
                </a:solidFill>
              </a:rPr>
              <a:t/>
            </a:r>
            <a:br>
              <a:rPr lang="nl-NL" altLang="nl-NL" dirty="0">
                <a:solidFill>
                  <a:srgbClr val="000066"/>
                </a:solidFill>
              </a:rPr>
            </a:br>
            <a:r>
              <a:rPr lang="en-GB" altLang="nl-NL" dirty="0">
                <a:solidFill>
                  <a:srgbClr val="000066"/>
                </a:solidFill>
                <a:latin typeface="Symbol" pitchFamily="18" charset="2"/>
              </a:rPr>
              <a:t>ÅÅÅ</a:t>
            </a:r>
            <a:r>
              <a:rPr lang="en-GB" altLang="nl-NL" dirty="0">
                <a:solidFill>
                  <a:srgbClr val="000066"/>
                </a:solidFill>
                <a:cs typeface="Tahoma" pitchFamily="34" charset="0"/>
              </a:rPr>
              <a:t>O: </a:t>
            </a:r>
            <a:r>
              <a:rPr lang="en-GB" altLang="nl-NL" dirty="0">
                <a:solidFill>
                  <a:srgbClr val="000066"/>
                </a:solidFill>
              </a:rPr>
              <a:t>true effect is likely to be close to the estimate of the effect, but there is a possibility that it is substantially different</a:t>
            </a:r>
          </a:p>
          <a:p>
            <a:r>
              <a:rPr lang="nl-NL" altLang="nl-NL" b="1" dirty="0">
                <a:solidFill>
                  <a:srgbClr val="000066"/>
                </a:solidFill>
                <a:cs typeface="Tahoma" pitchFamily="34" charset="0"/>
              </a:rPr>
              <a:t>Low</a:t>
            </a:r>
          </a:p>
          <a:p>
            <a:r>
              <a:rPr lang="en-GB" altLang="nl-NL" dirty="0">
                <a:solidFill>
                  <a:srgbClr val="000066"/>
                </a:solidFill>
                <a:latin typeface="Symbol" pitchFamily="18" charset="2"/>
              </a:rPr>
              <a:t>ÅÅ</a:t>
            </a:r>
            <a:r>
              <a:rPr lang="en-GB" altLang="nl-NL" dirty="0">
                <a:solidFill>
                  <a:srgbClr val="000066"/>
                </a:solidFill>
                <a:cs typeface="Tahoma" pitchFamily="34" charset="0"/>
              </a:rPr>
              <a:t>OO: </a:t>
            </a:r>
            <a:r>
              <a:rPr lang="en-GB" altLang="nl-NL" dirty="0">
                <a:solidFill>
                  <a:srgbClr val="000066"/>
                </a:solidFill>
              </a:rPr>
              <a:t>true effect may be substantially different from the estimate of effect</a:t>
            </a:r>
          </a:p>
          <a:p>
            <a:r>
              <a:rPr lang="nl-NL" altLang="nl-NL" b="1" dirty="0" err="1">
                <a:solidFill>
                  <a:srgbClr val="000066"/>
                </a:solidFill>
                <a:cs typeface="Tahoma" pitchFamily="34" charset="0"/>
              </a:rPr>
              <a:t>Very</a:t>
            </a:r>
            <a:r>
              <a:rPr lang="nl-NL" altLang="nl-NL" b="1" dirty="0">
                <a:solidFill>
                  <a:srgbClr val="000066"/>
                </a:solidFill>
                <a:cs typeface="Tahoma" pitchFamily="34" charset="0"/>
              </a:rPr>
              <a:t> low</a:t>
            </a:r>
            <a:r>
              <a:rPr lang="nl-NL" altLang="nl-NL" dirty="0">
                <a:solidFill>
                  <a:srgbClr val="000066"/>
                </a:solidFill>
                <a:cs typeface="Tahoma" pitchFamily="34" charset="0"/>
              </a:rPr>
              <a:t/>
            </a:r>
            <a:br>
              <a:rPr lang="nl-NL" altLang="nl-NL" dirty="0">
                <a:solidFill>
                  <a:srgbClr val="000066"/>
                </a:solidFill>
                <a:cs typeface="Tahoma" pitchFamily="34" charset="0"/>
              </a:rPr>
            </a:br>
            <a:r>
              <a:rPr lang="en-GB" altLang="nl-NL" dirty="0">
                <a:solidFill>
                  <a:srgbClr val="000066"/>
                </a:solidFill>
                <a:latin typeface="Symbol" pitchFamily="18" charset="2"/>
              </a:rPr>
              <a:t>Å</a:t>
            </a:r>
            <a:r>
              <a:rPr lang="en-GB" altLang="nl-NL" dirty="0">
                <a:solidFill>
                  <a:srgbClr val="000066"/>
                </a:solidFill>
                <a:cs typeface="Tahoma" pitchFamily="34" charset="0"/>
              </a:rPr>
              <a:t>OOO: </a:t>
            </a:r>
            <a:r>
              <a:rPr lang="en-GB" altLang="nl-NL" dirty="0">
                <a:solidFill>
                  <a:srgbClr val="002060"/>
                </a:solidFill>
              </a:rPr>
              <a:t>true effect is likely to be substantially different from the estimate of effect</a:t>
            </a:r>
            <a:endParaRPr lang="en-GB" altLang="nl-NL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Factors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lower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33499"/>
            <a:ext cx="8291512" cy="4800601"/>
          </a:xfrm>
        </p:spPr>
        <p:txBody>
          <a:bodyPr/>
          <a:lstStyle/>
          <a:p>
            <a:r>
              <a:rPr lang="en-GB" altLang="nl-NL" dirty="0">
                <a:solidFill>
                  <a:srgbClr val="000066"/>
                </a:solidFill>
              </a:rPr>
              <a:t>1. Study limitations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2. Inconsistency of results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3. Indirectness of evidence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4. Imprecision</a:t>
            </a:r>
          </a:p>
          <a:p>
            <a:r>
              <a:rPr lang="en-GB" altLang="nl-NL" dirty="0">
                <a:solidFill>
                  <a:srgbClr val="000066"/>
                </a:solidFill>
              </a:rPr>
              <a:t>5. Publication bias</a:t>
            </a:r>
          </a:p>
          <a:p>
            <a:endParaRPr lang="en-GB" altLang="nl-NL" dirty="0">
              <a:solidFill>
                <a:srgbClr val="000066"/>
              </a:solidFill>
            </a:endParaRPr>
          </a:p>
          <a:p>
            <a:r>
              <a:rPr lang="en-GB" altLang="nl-NL" dirty="0">
                <a:solidFill>
                  <a:srgbClr val="000066"/>
                </a:solidFill>
              </a:rPr>
              <a:t>If factor is present: downgrade level of evidence </a:t>
            </a:r>
            <a:r>
              <a:rPr lang="en-GB" altLang="nl-NL" dirty="0" smtClean="0">
                <a:solidFill>
                  <a:srgbClr val="000066"/>
                </a:solidFill>
              </a:rPr>
              <a:t>by 1 </a:t>
            </a:r>
            <a:r>
              <a:rPr lang="en-GB" altLang="nl-NL" dirty="0">
                <a:solidFill>
                  <a:srgbClr val="000066"/>
                </a:solidFill>
              </a:rPr>
              <a:t>(‘serious’) or 2 levels (‘very serious’)</a:t>
            </a:r>
            <a:endParaRPr lang="nl-NL" altLang="nl-NL" dirty="0">
              <a:solidFill>
                <a:srgbClr val="000066"/>
              </a:solidFill>
            </a:endParaRPr>
          </a:p>
          <a:p>
            <a:endParaRPr lang="en-GB" altLang="nl-NL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A58FD-4EE6-4D25-BF07-4AE1095133EB}" type="datetime5">
              <a:rPr lang="nl-NL" smtClean="0"/>
              <a:t>19-feb-16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Afgeronde rechthoek 6"/>
          <p:cNvSpPr/>
          <p:nvPr/>
        </p:nvSpPr>
        <p:spPr bwMode="auto">
          <a:xfrm>
            <a:off x="271463" y="3305176"/>
            <a:ext cx="8291512" cy="1257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_LUMC Presentatie voorbeeld">
  <a:themeElements>
    <a:clrScheme name="Aangepast 25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04_LUMC Presentatie voorbeeld</Template>
  <TotalTime>11919</TotalTime>
  <Words>895</Words>
  <Application>Microsoft Office PowerPoint</Application>
  <PresentationFormat>Diavoorstelling (4:3)</PresentationFormat>
  <Paragraphs>256</Paragraphs>
  <Slides>21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04_LUMC Presentatie voorbeeld</vt:lpstr>
      <vt:lpstr>Summary of Findings tables in Cochrane reviews</vt:lpstr>
      <vt:lpstr>Agenda</vt:lpstr>
      <vt:lpstr>What is                           ?</vt:lpstr>
      <vt:lpstr>GRADE – getting information</vt:lpstr>
      <vt:lpstr>More tutorials and info</vt:lpstr>
      <vt:lpstr>What is                           ?</vt:lpstr>
      <vt:lpstr>GRADE approach</vt:lpstr>
      <vt:lpstr>Rating the quality of evidence</vt:lpstr>
      <vt:lpstr>Factors that lower the quality of evidence</vt:lpstr>
      <vt:lpstr>Study limitations</vt:lpstr>
      <vt:lpstr>How does that look like?</vt:lpstr>
      <vt:lpstr>Inconsistency in results</vt:lpstr>
      <vt:lpstr>Inconsistency</vt:lpstr>
      <vt:lpstr>Indirectness</vt:lpstr>
      <vt:lpstr>Imprecision</vt:lpstr>
      <vt:lpstr>Examples of imprecision</vt:lpstr>
      <vt:lpstr>Publication bias</vt:lpstr>
      <vt:lpstr>Rating up the quality of evidence</vt:lpstr>
      <vt:lpstr>Rating up the quality of evidence</vt:lpstr>
      <vt:lpstr>SoF tables in Cochrane reviews</vt:lpstr>
      <vt:lpstr>Workshop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 voorbeeld Titel: Calibri bold 24 pt.</dc:title>
  <dc:creator>Esther van Zuuren</dc:creator>
  <cp:lastModifiedBy>Esther</cp:lastModifiedBy>
  <cp:revision>78</cp:revision>
  <dcterms:created xsi:type="dcterms:W3CDTF">2015-08-06T10:24:25Z</dcterms:created>
  <dcterms:modified xsi:type="dcterms:W3CDTF">2016-02-19T12:26:20Z</dcterms:modified>
</cp:coreProperties>
</file>