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6" r:id="rId3"/>
    <p:sldId id="262" r:id="rId4"/>
    <p:sldId id="263" r:id="rId5"/>
    <p:sldId id="257" r:id="rId6"/>
    <p:sldId id="259" r:id="rId7"/>
    <p:sldId id="260" r:id="rId8"/>
    <p:sldId id="261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6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73C8E-0185-4BA0-8256-F7E154B7158A}" type="datetimeFigureOut">
              <a:rPr lang="fr-FR" smtClean="0"/>
              <a:pPr/>
              <a:t>22/02/2016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F754D-2786-4B6B-8CD6-0697AC6887D1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Interface between Cochrane Skin Group reviews and guidelines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290" y="4286256"/>
            <a:ext cx="6400800" cy="1328750"/>
          </a:xfrm>
        </p:spPr>
        <p:txBody>
          <a:bodyPr/>
          <a:lstStyle/>
          <a:p>
            <a:r>
              <a:rPr lang="fr-FR" dirty="0" err="1" smtClean="0"/>
              <a:t>Annual</a:t>
            </a:r>
            <a:r>
              <a:rPr lang="fr-FR" dirty="0" smtClean="0"/>
              <a:t> Cochrane Skin Group Meeting, London, 2016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Context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French Satellite of Cochrane Skin Group</a:t>
            </a:r>
          </a:p>
          <a:p>
            <a:r>
              <a:rPr lang="en-GB" dirty="0" smtClean="0"/>
              <a:t>French Centre of Evidence Based Dermatology  : </a:t>
            </a:r>
          </a:p>
          <a:p>
            <a:pPr lvl="1"/>
            <a:r>
              <a:rPr lang="en-GB" dirty="0" smtClean="0"/>
              <a:t>Literature update</a:t>
            </a:r>
          </a:p>
          <a:p>
            <a:pPr lvl="1"/>
            <a:r>
              <a:rPr lang="en-GB" dirty="0" smtClean="0"/>
              <a:t>Guidelines in collaboration with Haute </a:t>
            </a:r>
            <a:r>
              <a:rPr lang="en-GB" dirty="0" err="1" smtClean="0"/>
              <a:t>Autorité</a:t>
            </a:r>
            <a:r>
              <a:rPr lang="en-GB" dirty="0" smtClean="0"/>
              <a:t> de Santé (HAS) (French NICE)</a:t>
            </a:r>
          </a:p>
          <a:p>
            <a:pPr lvl="2"/>
            <a:r>
              <a:rPr lang="en-GB" dirty="0" smtClean="0"/>
              <a:t>First guidelines:  </a:t>
            </a:r>
          </a:p>
          <a:p>
            <a:pPr lvl="3"/>
            <a:r>
              <a:rPr lang="en-GB" dirty="0" smtClean="0"/>
              <a:t>Acne </a:t>
            </a:r>
            <a:r>
              <a:rPr lang="en-GB" dirty="0" err="1" smtClean="0"/>
              <a:t>vulgaris</a:t>
            </a:r>
            <a:endParaRPr lang="en-GB" dirty="0" smtClean="0"/>
          </a:p>
          <a:p>
            <a:pPr lvl="2"/>
            <a:r>
              <a:rPr lang="en-GB" dirty="0" smtClean="0"/>
              <a:t>Ongoing or planned : </a:t>
            </a:r>
          </a:p>
          <a:p>
            <a:pPr lvl="3"/>
            <a:r>
              <a:rPr lang="en-GB" dirty="0" err="1" smtClean="0"/>
              <a:t>Hydradenitis</a:t>
            </a:r>
            <a:r>
              <a:rPr lang="en-GB" dirty="0" smtClean="0"/>
              <a:t> </a:t>
            </a:r>
            <a:r>
              <a:rPr lang="en-GB" dirty="0" err="1" smtClean="0"/>
              <a:t>suppurativa</a:t>
            </a:r>
            <a:r>
              <a:rPr lang="en-GB" dirty="0" smtClean="0"/>
              <a:t> </a:t>
            </a:r>
          </a:p>
          <a:p>
            <a:pPr lvl="3"/>
            <a:r>
              <a:rPr lang="en-GB" dirty="0" smtClean="0"/>
              <a:t>Chronic </a:t>
            </a:r>
            <a:r>
              <a:rPr lang="en-GB" dirty="0" err="1" smtClean="0"/>
              <a:t>urticaria</a:t>
            </a:r>
            <a:r>
              <a:rPr lang="en-GB" dirty="0" smtClean="0"/>
              <a:t> </a:t>
            </a:r>
          </a:p>
          <a:p>
            <a:pPr lvl="3"/>
            <a:r>
              <a:rPr lang="en-GB" dirty="0" smtClean="0"/>
              <a:t>Metastatic melanoma</a:t>
            </a:r>
          </a:p>
          <a:p>
            <a:pPr lvl="3"/>
            <a:r>
              <a:rPr lang="en-GB" dirty="0" smtClean="0"/>
              <a:t>Bacterial skin infections</a:t>
            </a:r>
          </a:p>
          <a:p>
            <a:pPr lvl="1"/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Guidelines : acne </a:t>
            </a:r>
            <a:r>
              <a:rPr lang="en-GB" dirty="0" err="1" smtClean="0"/>
              <a:t>vulgaris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Methods 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Multidisciplinary group with no conflict of interest</a:t>
            </a:r>
          </a:p>
          <a:p>
            <a:pPr lvl="2"/>
            <a:r>
              <a:rPr lang="en-GB" dirty="0" smtClean="0"/>
              <a:t>declaration examined and stated by HAS commission </a:t>
            </a:r>
          </a:p>
          <a:p>
            <a:pPr lvl="2"/>
            <a:r>
              <a:rPr lang="en-GB" dirty="0" smtClean="0"/>
              <a:t>dermatologists, GPs, gynaecologists, endocrinologist, </a:t>
            </a:r>
            <a:r>
              <a:rPr lang="en-GB" dirty="0" err="1" smtClean="0"/>
              <a:t>infectiologist</a:t>
            </a:r>
            <a:r>
              <a:rPr lang="en-GB" dirty="0" smtClean="0"/>
              <a:t>, microbiologist, psychiatrist, paediatrician, consumers  </a:t>
            </a:r>
          </a:p>
          <a:p>
            <a:r>
              <a:rPr lang="en-GB" dirty="0" smtClean="0"/>
              <a:t>HAS librarian</a:t>
            </a:r>
          </a:p>
          <a:p>
            <a:r>
              <a:rPr lang="en-GB" dirty="0" smtClean="0"/>
              <a:t>Literature analysis : 4 physicians with methodology  Master 2 or PhD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Guidelines : </a:t>
            </a:r>
            <a:r>
              <a:rPr lang="fr-FR" dirty="0" err="1" smtClean="0"/>
              <a:t>acne</a:t>
            </a:r>
            <a:r>
              <a:rPr lang="fr-FR" dirty="0" smtClean="0"/>
              <a:t> </a:t>
            </a:r>
            <a:r>
              <a:rPr lang="fr-FR" dirty="0" err="1" smtClean="0"/>
              <a:t>vulgaris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en-GB" dirty="0" smtClean="0"/>
              <a:t>Literature synthesis and appraisal 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/>
          <a:lstStyle/>
          <a:p>
            <a:r>
              <a:rPr lang="en-GB" dirty="0" smtClean="0"/>
              <a:t>References (Update 2007)</a:t>
            </a:r>
          </a:p>
          <a:p>
            <a:pPr lvl="1"/>
            <a:r>
              <a:rPr lang="en-GB" dirty="0" smtClean="0"/>
              <a:t>Guidelines: 79</a:t>
            </a:r>
          </a:p>
          <a:p>
            <a:pPr lvl="1"/>
            <a:r>
              <a:rPr lang="en-GB" dirty="0" smtClean="0"/>
              <a:t>Systematic reviews : 53</a:t>
            </a:r>
          </a:p>
          <a:p>
            <a:pPr lvl="1"/>
            <a:r>
              <a:rPr lang="en-GB" dirty="0" smtClean="0"/>
              <a:t>RCT and observational studies : 520</a:t>
            </a:r>
          </a:p>
          <a:p>
            <a:r>
              <a:rPr lang="en-GB" dirty="0" smtClean="0"/>
              <a:t>Selection</a:t>
            </a:r>
          </a:p>
          <a:p>
            <a:r>
              <a:rPr lang="en-GB" dirty="0" smtClean="0"/>
              <a:t>133 selected  and appraised :</a:t>
            </a:r>
          </a:p>
          <a:p>
            <a:pPr lvl="1"/>
            <a:r>
              <a:rPr lang="en-GB" dirty="0" smtClean="0"/>
              <a:t>Guidelines : AGREE</a:t>
            </a:r>
          </a:p>
          <a:p>
            <a:pPr lvl="1"/>
            <a:r>
              <a:rPr lang="en-GB" dirty="0" smtClean="0"/>
              <a:t>Systematic reviews: AMSTAR</a:t>
            </a:r>
          </a:p>
          <a:p>
            <a:pPr lvl="1"/>
            <a:r>
              <a:rPr lang="en-GB" dirty="0" smtClean="0"/>
              <a:t>RCTs: ROB tool</a:t>
            </a:r>
          </a:p>
          <a:p>
            <a:endParaRPr lang="en-GB" dirty="0" smtClean="0"/>
          </a:p>
          <a:p>
            <a:pPr lvl="1"/>
            <a:endParaRPr lang="en-GB" dirty="0" smtClean="0"/>
          </a:p>
          <a:p>
            <a:pPr>
              <a:buNone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0" y="214290"/>
          <a:ext cx="9144000" cy="6916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58082"/>
                <a:gridCol w="1785918"/>
              </a:tblGrid>
              <a:tr h="500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noProof="0" smtClean="0">
                          <a:solidFill>
                            <a:schemeClr val="tx1"/>
                          </a:solidFill>
                        </a:rPr>
                        <a:t>Complementary therapies for acne vulgaris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1" noProof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000" b="1" noProof="0" smtClean="0">
                          <a:solidFill>
                            <a:schemeClr val="tx1"/>
                          </a:solidFill>
                        </a:rPr>
                        <a:t>2015</a:t>
                      </a:r>
                      <a:endParaRPr lang="en-GB" sz="2000" b="1" noProof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7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noProof="0" smtClean="0"/>
                        <a:t>Minocycline for acne vulgaris: efficacy and safety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b="1" noProof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noProof="0" smtClean="0"/>
                        <a:t>2012</a:t>
                      </a:r>
                      <a:endParaRPr lang="en-GB" sz="2000" b="1" noProof="0"/>
                    </a:p>
                  </a:txBody>
                  <a:tcPr/>
                </a:tc>
              </a:tr>
              <a:tr h="6488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noProof="0" smtClean="0"/>
                        <a:t>Spironolactone versus placebo or in combination with steroids for hirsutism and/or acne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noProof="0" smtClean="0"/>
                        <a:t>2009</a:t>
                      </a:r>
                    </a:p>
                    <a:p>
                      <a:endParaRPr lang="en-GB" sz="2000" b="1" noProof="0"/>
                    </a:p>
                  </a:txBody>
                  <a:tcPr/>
                </a:tc>
              </a:tr>
              <a:tr h="648874">
                <a:tc>
                  <a:txBody>
                    <a:bodyPr/>
                    <a:lstStyle/>
                    <a:p>
                      <a:r>
                        <a:rPr lang="en-GB" sz="2000" b="1" i="0" kern="1200" noProof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Combined oral contraceptive pills for treatment of acne</a:t>
                      </a:r>
                      <a:endParaRPr lang="en-GB" sz="2000" b="1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b="1" noProof="0" smtClean="0"/>
                        <a:t>2012</a:t>
                      </a:r>
                      <a:endParaRPr lang="en-GB" sz="2000" b="1" noProof="0"/>
                    </a:p>
                  </a:txBody>
                  <a:tcPr/>
                </a:tc>
              </a:tr>
              <a:tr h="6488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dirty="0" smtClean="0"/>
                        <a:t>Topical </a:t>
                      </a:r>
                      <a:r>
                        <a:rPr lang="en-GB" sz="2000" noProof="0" dirty="0" err="1" smtClean="0"/>
                        <a:t>benzoyl</a:t>
                      </a:r>
                      <a:r>
                        <a:rPr lang="en-GB" sz="2000" noProof="0" dirty="0" smtClean="0"/>
                        <a:t> peroxide for acne </a:t>
                      </a:r>
                    </a:p>
                    <a:p>
                      <a:endParaRPr lang="en-GB" sz="20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Protocol  2014</a:t>
                      </a:r>
                      <a:endParaRPr lang="en-GB" sz="2000" noProof="0"/>
                    </a:p>
                  </a:txBody>
                  <a:tcPr/>
                </a:tc>
              </a:tr>
              <a:tr h="6488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Topical azelaic acid, salicylic acid, nicotinamide, and sulphur for acne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noProof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Protocol  2014</a:t>
                      </a:r>
                      <a:endParaRPr lang="en-GB" sz="2000" noProof="0"/>
                    </a:p>
                  </a:txBody>
                  <a:tcPr/>
                </a:tc>
              </a:tr>
              <a:tr h="4379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Oral isotretinoin for acne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Protocol  2011</a:t>
                      </a:r>
                    </a:p>
                    <a:p>
                      <a:endParaRPr lang="en-GB" sz="2000" noProof="0"/>
                    </a:p>
                  </a:txBody>
                  <a:tcPr/>
                </a:tc>
              </a:tr>
              <a:tr h="431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Light therapies for acne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Protocol</a:t>
                      </a:r>
                      <a:r>
                        <a:rPr lang="en-GB" sz="2000" baseline="0" noProof="0" smtClean="0"/>
                        <a:t>  2009</a:t>
                      </a:r>
                      <a:endParaRPr lang="en-GB" sz="2000" noProof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Topical antibiotics for acne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Title 2012</a:t>
                      </a:r>
                    </a:p>
                  </a:txBody>
                  <a:tcPr/>
                </a:tc>
              </a:tr>
              <a:tr h="5000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Topical retinoids for the treatment of acne vulgaris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smtClean="0"/>
                        <a:t>Withdrawn</a:t>
                      </a:r>
                      <a:endParaRPr lang="en-GB" sz="2000" noProof="0"/>
                    </a:p>
                  </a:txBody>
                  <a:tcPr/>
                </a:tc>
              </a:tr>
              <a:tr h="6488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noProof="0" smtClean="0"/>
                        <a:t>Tobacco smoking cessation for treating acne </a:t>
                      </a:r>
                    </a:p>
                    <a:p>
                      <a:endParaRPr lang="en-GB" sz="2000" noProof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noProof="0" dirty="0" smtClean="0"/>
                        <a:t>Withdrawn</a:t>
                      </a:r>
                      <a:endParaRPr lang="en-GB" sz="2000" noProof="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Guidelines : acne </a:t>
            </a:r>
            <a:r>
              <a:rPr lang="en-GB" dirty="0" err="1" smtClean="0"/>
              <a:t>vulgaris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sz="1800" dirty="0" smtClean="0"/>
              <a:t>http://reco.dermato-sfd.org/acne </a:t>
            </a:r>
            <a:endParaRPr lang="en-GB" sz="1800" dirty="0"/>
          </a:p>
        </p:txBody>
      </p:sp>
      <p:pic>
        <p:nvPicPr>
          <p:cNvPr id="4" name="Espace réservé du contenu 3" descr="Capture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636805"/>
            <a:ext cx="8229600" cy="445275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285860"/>
            <a:ext cx="8229600" cy="430987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Capture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828" y="1600200"/>
            <a:ext cx="7174343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French Centre of Evidence Based Dermatology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How to collaborate to avoid duplication of efforts ?</a:t>
            </a:r>
          </a:p>
          <a:p>
            <a:r>
              <a:rPr lang="en-GB" dirty="0" smtClean="0"/>
              <a:t>Theme choice oriented by available Cochrane reviews ?</a:t>
            </a:r>
          </a:p>
          <a:p>
            <a:pPr lvl="1"/>
            <a:r>
              <a:rPr lang="en-GB" dirty="0" err="1" smtClean="0"/>
              <a:t>Hydradenitis</a:t>
            </a:r>
            <a:r>
              <a:rPr lang="en-GB" dirty="0" smtClean="0"/>
              <a:t> </a:t>
            </a:r>
            <a:r>
              <a:rPr lang="en-GB" dirty="0" err="1" smtClean="0"/>
              <a:t>suppurativa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Chronic </a:t>
            </a:r>
            <a:r>
              <a:rPr lang="en-GB" dirty="0" err="1" smtClean="0"/>
              <a:t>urticaria</a:t>
            </a:r>
            <a:r>
              <a:rPr lang="en-GB" dirty="0" smtClean="0"/>
              <a:t> </a:t>
            </a:r>
          </a:p>
          <a:p>
            <a:r>
              <a:rPr lang="en-GB" dirty="0" smtClean="0"/>
              <a:t>Timing choice for actualisation oriented by expected  date of Cochrane review publication? </a:t>
            </a:r>
          </a:p>
          <a:p>
            <a:pPr lvl="1"/>
            <a:r>
              <a:rPr lang="en-GB" dirty="0" smtClean="0"/>
              <a:t>Acne </a:t>
            </a:r>
            <a:r>
              <a:rPr lang="en-GB" dirty="0" err="1" smtClean="0"/>
              <a:t>vulgaris</a:t>
            </a:r>
            <a:endParaRPr lang="en-GB" dirty="0" smtClean="0"/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292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Thème Office</vt:lpstr>
      <vt:lpstr>Interface between Cochrane Skin Group reviews and guidelines</vt:lpstr>
      <vt:lpstr>Context</vt:lpstr>
      <vt:lpstr>Guidelines : acne vulgaris Methods </vt:lpstr>
      <vt:lpstr>Guidelines : acne vulgaris Literature synthesis and appraisal </vt:lpstr>
      <vt:lpstr>PowerPoint Presentation</vt:lpstr>
      <vt:lpstr>Guidelines : acne vulgaris http://reco.dermato-sfd.org/acne </vt:lpstr>
      <vt:lpstr>PowerPoint Presentation</vt:lpstr>
      <vt:lpstr>PowerPoint Presentation</vt:lpstr>
      <vt:lpstr>French Centre of Evidence Based Dermatology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Biostat78</dc:creator>
  <cp:lastModifiedBy>Lecture</cp:lastModifiedBy>
  <cp:revision>30</cp:revision>
  <dcterms:created xsi:type="dcterms:W3CDTF">2016-02-22T07:45:29Z</dcterms:created>
  <dcterms:modified xsi:type="dcterms:W3CDTF">2016-02-22T12:57:50Z</dcterms:modified>
</cp:coreProperties>
</file>