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3" r:id="rId3"/>
    <p:sldId id="292" r:id="rId4"/>
    <p:sldId id="266" r:id="rId5"/>
    <p:sldId id="275" r:id="rId6"/>
    <p:sldId id="276" r:id="rId7"/>
    <p:sldId id="278" r:id="rId8"/>
    <p:sldId id="265" r:id="rId9"/>
    <p:sldId id="294" r:id="rId10"/>
    <p:sldId id="286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ad Emma" initials="ME" lastIdx="2" clrIdx="0">
    <p:extLst>
      <p:ext uri="{19B8F6BF-5375-455C-9EA6-DF929625EA0E}">
        <p15:presenceInfo xmlns:p15="http://schemas.microsoft.com/office/powerpoint/2012/main" userId="S-1-5-21-1664130791-3153540899-3044996548-5304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41" autoAdjust="0"/>
    <p:restoredTop sz="99819" autoAdjust="0"/>
  </p:normalViewPr>
  <p:slideViewPr>
    <p:cSldViewPr snapToGrid="0" showGuides="1">
      <p:cViewPr varScale="1">
        <p:scale>
          <a:sx n="106" d="100"/>
          <a:sy n="106" d="100"/>
        </p:scale>
        <p:origin x="108" y="168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880"/>
        <p:guide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24744" y="4343400"/>
            <a:ext cx="4608512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1168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60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053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 preferRelativeResize="0"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8" y="212773"/>
            <a:ext cx="916968" cy="872598"/>
          </a:xfrm>
          <a:prstGeom prst="rect">
            <a:avLst/>
          </a:prstGeom>
        </p:spPr>
      </p:pic>
      <p:pic>
        <p:nvPicPr>
          <p:cNvPr id="6" name="Picture 5"/>
          <p:cNvPicPr preferRelativeResize="0"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33963"/>
            <a:ext cx="1260000" cy="43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Cochrane_UK_Logo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0" name="Rectangle 9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0" name="Rectangle 9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2" name="Rectangle 11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10" name="Picture 9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1" name="Rectangle 10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1" name="Rectangle 10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1" name="Picture 10" descr="Cochrane_UK_Logo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pic>
        <p:nvPicPr>
          <p:cNvPr id="11" name="Picture 10" descr="Cochrane_UK_Logo_RGB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12" name="Rectangle 11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1" name="Picture 10" descr="Cochrane_UK_Logo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89" y="426339"/>
            <a:ext cx="1138169" cy="387162"/>
          </a:xfrm>
          <a:prstGeom prst="rect">
            <a:avLst/>
          </a:prstGeom>
          <a:ln>
            <a:noFill/>
          </a:ln>
        </p:spPr>
      </p:pic>
      <p:sp>
        <p:nvSpPr>
          <p:cNvPr id="9" name="Rectangle 8"/>
          <p:cNvSpPr/>
          <p:nvPr userDrawn="1"/>
        </p:nvSpPr>
        <p:spPr>
          <a:xfrm>
            <a:off x="1928806" y="427882"/>
            <a:ext cx="1140983" cy="393924"/>
          </a:xfrm>
          <a:prstGeom prst="rect">
            <a:avLst/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Other logo</a:t>
            </a:r>
          </a:p>
        </p:txBody>
      </p:sp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26" y="426339"/>
            <a:ext cx="1262062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463" y="207264"/>
            <a:ext cx="914400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12" y="3573888"/>
            <a:ext cx="5594026" cy="1080775"/>
          </a:xfrm>
        </p:spPr>
        <p:txBody>
          <a:bodyPr/>
          <a:lstStyle/>
          <a:p>
            <a:r>
              <a:rPr lang="en-GB" sz="3000" dirty="0"/>
              <a:t/>
            </a:r>
            <a:br>
              <a:rPr lang="en-GB" sz="3000" dirty="0"/>
            </a:br>
            <a:r>
              <a:rPr lang="en-GB" sz="3200" dirty="0"/>
              <a:t/>
            </a:r>
            <a:br>
              <a:rPr lang="en-GB" sz="3200" dirty="0"/>
            </a:br>
            <a:endParaRPr lang="en-GB" sz="3200" dirty="0">
              <a:solidFill>
                <a:srgbClr val="008CD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155" y="4114275"/>
            <a:ext cx="5073556" cy="822600"/>
          </a:xfrm>
        </p:spPr>
        <p:txBody>
          <a:bodyPr/>
          <a:lstStyle/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Dr Emma Mead </a:t>
            </a:r>
          </a:p>
          <a:p>
            <a:pPr lvl="1"/>
            <a:r>
              <a:rPr lang="en-GB" i="1" dirty="0"/>
              <a:t>Cochrane Skin systematic review methodologist</a:t>
            </a:r>
          </a:p>
          <a:p>
            <a:pPr lvl="1"/>
            <a:r>
              <a:rPr lang="en-GB" dirty="0"/>
              <a:t>16</a:t>
            </a:r>
            <a:r>
              <a:rPr lang="en-GB" baseline="30000" dirty="0"/>
              <a:t>th</a:t>
            </a:r>
            <a:r>
              <a:rPr lang="en-GB" dirty="0"/>
              <a:t> January 2018, CSG-COUSIN meeting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3046" y="1535723"/>
            <a:ext cx="44547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spc="-40" dirty="0">
                <a:solidFill>
                  <a:srgbClr val="008CD2"/>
                </a:solidFill>
                <a:latin typeface="Source Sans Pro"/>
                <a:ea typeface="+mj-ea"/>
                <a:cs typeface="+mj-cs"/>
              </a:rPr>
              <a:t>Common problems with Cochrane skin reviews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256" y="2375436"/>
            <a:ext cx="6065838" cy="1111276"/>
          </a:xfrm>
        </p:spPr>
        <p:txBody>
          <a:bodyPr/>
          <a:lstStyle/>
          <a:p>
            <a:r>
              <a:rPr lang="en-GB" dirty="0"/>
              <a:t>Outcomes measured using different instruments/scales</a:t>
            </a:r>
            <a:endParaRPr lang="en-GB" dirty="0">
              <a:solidFill>
                <a:srgbClr val="008C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921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Protocol stage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80486"/>
            <a:ext cx="6213725" cy="446722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Really important to carefully think about the outcomes you select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For each outcome, consider how you will handle multiple timepoints, and outcome measures</a:t>
            </a:r>
          </a:p>
          <a:p>
            <a:pPr lvl="2"/>
            <a:r>
              <a:rPr lang="en-GB" sz="2000" dirty="0"/>
              <a:t>Will you restrict to certain timepoints?</a:t>
            </a:r>
          </a:p>
          <a:p>
            <a:pPr lvl="2"/>
            <a:r>
              <a:rPr lang="en-GB" sz="2000" dirty="0"/>
              <a:t>Will you only consider certain measures of an outcome? Will there be a hierarchy? 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003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491237"/>
            <a:ext cx="7099565" cy="632838"/>
          </a:xfrm>
        </p:spPr>
        <p:txBody>
          <a:bodyPr/>
          <a:lstStyle/>
          <a:p>
            <a:r>
              <a:rPr lang="en-GB" dirty="0"/>
              <a:t>How to handle multiple measures of the same outcome?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332305"/>
            <a:ext cx="6827336" cy="3000375"/>
          </a:xfrm>
        </p:spPr>
        <p:txBody>
          <a:bodyPr/>
          <a:lstStyle/>
          <a:p>
            <a:r>
              <a:rPr lang="en-GB" dirty="0"/>
              <a:t>E.g. quality of life – measured using different scales</a:t>
            </a:r>
          </a:p>
          <a:p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Option 1: include all scales (or a large number) and present the results for each scale separately and not pool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Difficult to summarise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Option 2: restrict to only one or two scales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May lose a lot of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Option 3: for continuous data, use the standardised mean difference (SMD)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Can be quite difficult to interpret 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209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166" y="1580151"/>
            <a:ext cx="5768172" cy="632838"/>
          </a:xfrm>
        </p:spPr>
        <p:txBody>
          <a:bodyPr/>
          <a:lstStyle/>
          <a:p>
            <a:r>
              <a:rPr lang="en-GB" dirty="0"/>
              <a:t>Standardised mean difference (SMD)</a:t>
            </a:r>
            <a:endParaRPr lang="en-GB" dirty="0">
              <a:solidFill>
                <a:srgbClr val="008CD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338" y="118967"/>
            <a:ext cx="1223121" cy="1777603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5F6E1D03-EF6B-4DE2-B9B5-E612E315BB4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39738" y="2275200"/>
            <a:ext cx="7000968" cy="3839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For continuous data:</a:t>
            </a:r>
          </a:p>
          <a:p>
            <a:endParaRPr lang="en-GB" sz="1000" i="1" dirty="0"/>
          </a:p>
          <a:p>
            <a:r>
              <a:rPr lang="en-GB" i="1" dirty="0"/>
              <a:t>“The </a:t>
            </a:r>
            <a:r>
              <a:rPr lang="en-GB" b="1" i="1" dirty="0"/>
              <a:t>standardized mean difference</a:t>
            </a:r>
            <a:r>
              <a:rPr lang="en-GB" i="1" dirty="0"/>
              <a:t> is used as a summary statistic in meta-analysis when the studies all assess the same outcome but measure it in a variety of ways (for example, all studies measure depression but they use different psychometric scales). In this circumstance it is necessary to standardize the results of the studies to a uniform scale before they can be combined. The standardized mean difference expresses the size of the intervention effect in each study relative to the variability observed in that study” </a:t>
            </a:r>
          </a:p>
          <a:p>
            <a:r>
              <a:rPr lang="en-GB" sz="1200" i="1" dirty="0"/>
              <a:t>(Cochrane handbook, version 5.1, Chapter 9.2.3.2)</a:t>
            </a:r>
          </a:p>
        </p:txBody>
      </p:sp>
    </p:spTree>
    <p:extLst>
      <p:ext uri="{BB962C8B-B14F-4D97-AF65-F5344CB8AC3E}">
        <p14:creationId xmlns:p14="http://schemas.microsoft.com/office/powerpoint/2010/main" val="197719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SMD</a:t>
            </a:r>
            <a:endParaRPr lang="en-GB" dirty="0">
              <a:solidFill>
                <a:srgbClr val="008CD2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3129A0EF-3E28-43E9-BC1A-FC4A26DD8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658" y="588848"/>
            <a:ext cx="5584657" cy="973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3735" y="1959487"/>
            <a:ext cx="7579580" cy="3685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53" y="3272476"/>
            <a:ext cx="1227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Pain scores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32A640C-B46A-405D-987E-97F5C2AABEA1}"/>
              </a:ext>
            </a:extLst>
          </p:cNvPr>
          <p:cNvSpPr txBox="1"/>
          <p:nvPr/>
        </p:nvSpPr>
        <p:spPr>
          <a:xfrm>
            <a:off x="320821" y="5892020"/>
            <a:ext cx="86524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Remember, if the direction of scales is different you need to multiply the mean values from one set of studies by -1 to ensure the scales all point in the same direction.  </a:t>
            </a:r>
          </a:p>
        </p:txBody>
      </p:sp>
      <p:sp>
        <p:nvSpPr>
          <p:cNvPr id="9" name="Rectangle 8"/>
          <p:cNvSpPr/>
          <p:nvPr/>
        </p:nvSpPr>
        <p:spPr>
          <a:xfrm>
            <a:off x="3188404" y="6642556"/>
            <a:ext cx="598516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</a:rPr>
              <a:t>Sedgwick, P. and Marston, L., 2013. Meta-analyses: </a:t>
            </a:r>
            <a:r>
              <a:rPr lang="en-US" sz="800" dirty="0" err="1">
                <a:latin typeface="Arial" panose="020B0604020202020204" pitchFamily="34" charset="0"/>
              </a:rPr>
              <a:t>standardised</a:t>
            </a:r>
            <a:r>
              <a:rPr lang="en-US" sz="800" dirty="0">
                <a:latin typeface="Arial" panose="020B0604020202020204" pitchFamily="34" charset="0"/>
              </a:rPr>
              <a:t> mean differences. </a:t>
            </a:r>
            <a:r>
              <a:rPr lang="en-US" sz="800" i="1" dirty="0">
                <a:latin typeface="Arial" panose="020B0604020202020204" pitchFamily="34" charset="0"/>
              </a:rPr>
              <a:t>BMJ: British Medical Journal (Online)</a:t>
            </a:r>
            <a:r>
              <a:rPr lang="en-US" sz="800" dirty="0">
                <a:latin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</a:rPr>
              <a:t>347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125558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interpret SMDs (1)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124075"/>
            <a:ext cx="6570663" cy="4019550"/>
          </a:xfrm>
        </p:spPr>
        <p:txBody>
          <a:bodyPr/>
          <a:lstStyle/>
          <a:p>
            <a:r>
              <a:rPr lang="en-GB" dirty="0"/>
              <a:t>E.g. SMD -1.28 (95% CI -2.22 to -0.35)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Report as SD units</a:t>
            </a:r>
          </a:p>
          <a:p>
            <a:pPr lvl="2"/>
            <a:r>
              <a:rPr lang="en-GB" sz="2000" dirty="0"/>
              <a:t>Mean score in the intervention group is 1.28 standard deviations lower (2.22 to 0.35 lower) than in the control 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Cohen’s interpretation of SMD effect sizes:</a:t>
            </a:r>
          </a:p>
          <a:p>
            <a:pPr lvl="2"/>
            <a:r>
              <a:rPr lang="en-GB" sz="2000" dirty="0"/>
              <a:t>0.2 = small effect</a:t>
            </a:r>
          </a:p>
          <a:p>
            <a:pPr lvl="2"/>
            <a:r>
              <a:rPr lang="en-GB" sz="2000" dirty="0"/>
              <a:t>0.5 = moderate effect</a:t>
            </a:r>
          </a:p>
          <a:p>
            <a:pPr lvl="2"/>
            <a:r>
              <a:rPr lang="en-GB" sz="2000" dirty="0"/>
              <a:t>0.8 = large effect</a:t>
            </a:r>
          </a:p>
          <a:p>
            <a:pPr lvl="3"/>
            <a:r>
              <a:rPr lang="en-GB" sz="2000" dirty="0"/>
              <a:t>But these interpretations are limited as do not account for the context of the findings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98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317600"/>
            <a:ext cx="7342188" cy="632838"/>
          </a:xfrm>
        </p:spPr>
        <p:txBody>
          <a:bodyPr/>
          <a:lstStyle/>
          <a:p>
            <a:r>
              <a:rPr lang="en-GB" dirty="0"/>
              <a:t>How to interpret SMDs (2)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327" y="2112044"/>
            <a:ext cx="6935621" cy="26193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SMD can be converted to show the difference on a </a:t>
            </a:r>
            <a:r>
              <a:rPr lang="en-GB" b="1" i="1" dirty="0"/>
              <a:t>familiar scale</a:t>
            </a:r>
          </a:p>
          <a:p>
            <a:pPr marL="674688" lvl="2" indent="-285750"/>
            <a:r>
              <a:rPr lang="en-GB" dirty="0"/>
              <a:t>Select one study from your SMD meta-analysis using your preferred scale (should be low risk of bias and representative of population and intervention)</a:t>
            </a:r>
          </a:p>
          <a:p>
            <a:pPr marL="731838" lvl="2" indent="-342900"/>
            <a:r>
              <a:rPr lang="en-GB" dirty="0"/>
              <a:t>Multiply SMD (and 95% CI limits) by SD from the control group</a:t>
            </a:r>
          </a:p>
          <a:p>
            <a:pPr marL="731838" lvl="2" indent="-342900"/>
            <a:r>
              <a:rPr lang="en-GB" dirty="0"/>
              <a:t>This will give the mean difference (95% CI) for the chosen scale</a:t>
            </a:r>
          </a:p>
          <a:p>
            <a:pPr lvl="2" indent="0">
              <a:buNone/>
            </a:pPr>
            <a:endParaRPr lang="en-GB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This method can be challenging as it may be difficult to decide which study to use</a:t>
            </a:r>
          </a:p>
          <a:p>
            <a:pPr lvl="2"/>
            <a:r>
              <a:rPr lang="en-GB" dirty="0"/>
              <a:t>Could use a SD from an observational study</a:t>
            </a:r>
          </a:p>
          <a:p>
            <a:pPr lvl="2"/>
            <a:r>
              <a:rPr lang="en-GB" dirty="0"/>
              <a:t>Could use a range of SDs as a sensitivity analysis if concerned about the chosen SD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924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317600"/>
            <a:ext cx="7342188" cy="632838"/>
          </a:xfrm>
        </p:spPr>
        <p:txBody>
          <a:bodyPr/>
          <a:lstStyle/>
          <a:p>
            <a:r>
              <a:rPr lang="en-GB" dirty="0"/>
              <a:t>To summarise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63" y="2112043"/>
            <a:ext cx="6899526" cy="26193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For very broad reviews, important to prioritise the main comparisons and outcomes of interest (at protocol stage)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Also prioritise timepoints and instruments/scales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For continuous outcome measures expressed using different instruments/scales, consider using SMD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Writing the abstract/PLS should be much easier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Other options include doing a network meta-analysis, or do a more targeted review</a:t>
            </a:r>
          </a:p>
        </p:txBody>
      </p:sp>
    </p:spTree>
    <p:extLst>
      <p:ext uri="{BB962C8B-B14F-4D97-AF65-F5344CB8AC3E}">
        <p14:creationId xmlns:p14="http://schemas.microsoft.com/office/powerpoint/2010/main" val="381266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6" r="32023"/>
          <a:stretch/>
        </p:blipFill>
        <p:spPr>
          <a:xfrm>
            <a:off x="4800600" y="1455819"/>
            <a:ext cx="2298032" cy="31221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2106" y="2917800"/>
            <a:ext cx="6120000" cy="632838"/>
          </a:xfrm>
        </p:spPr>
        <p:txBody>
          <a:bodyPr/>
          <a:lstStyle/>
          <a:p>
            <a:r>
              <a:rPr lang="en-GB" dirty="0"/>
              <a:t>Any questions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46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104144"/>
            <a:ext cx="7016140" cy="632838"/>
          </a:xfrm>
        </p:spPr>
        <p:txBody>
          <a:bodyPr/>
          <a:lstStyle/>
          <a:p>
            <a:r>
              <a:rPr lang="en-GB" dirty="0"/>
              <a:t>“Interventions for…” reviews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1952471"/>
            <a:ext cx="6570663" cy="3909600"/>
          </a:xfrm>
        </p:spPr>
        <p:txBody>
          <a:bodyPr/>
          <a:lstStyle/>
          <a:p>
            <a:pPr lvl="1"/>
            <a:r>
              <a:rPr lang="en-GB" dirty="0"/>
              <a:t>Scope is wide – will likely include a large number of interventions </a:t>
            </a:r>
          </a:p>
          <a:p>
            <a:pPr lvl="1"/>
            <a:r>
              <a:rPr lang="en-GB" dirty="0"/>
              <a:t>Multiple outcome measures, multiple timepoints</a:t>
            </a:r>
          </a:p>
          <a:p>
            <a:pPr lvl="1"/>
            <a:r>
              <a:rPr lang="en-GB" dirty="0"/>
              <a:t>Pooling may be challenging</a:t>
            </a:r>
          </a:p>
          <a:p>
            <a:pPr lvl="1"/>
            <a:r>
              <a:rPr lang="en-GB" dirty="0"/>
              <a:t>Summary sections (e.g. abstract) difficult to write </a:t>
            </a:r>
          </a:p>
          <a:p>
            <a:pPr lvl="2"/>
            <a:r>
              <a:rPr lang="en-GB" dirty="0"/>
              <a:t>Important at protocol stage to choose the main comparisons, and to think carefully about your outcomes</a:t>
            </a:r>
          </a:p>
          <a:p>
            <a:pPr lvl="1"/>
            <a:r>
              <a:rPr lang="en-GB" dirty="0"/>
              <a:t>Takes a lot of time and resource – likely needs an update search! </a:t>
            </a:r>
          </a:p>
          <a:p>
            <a:pPr lvl="1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69" y="224170"/>
            <a:ext cx="2260431" cy="129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13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988" y="5115876"/>
            <a:ext cx="6120000" cy="632838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</a:rPr>
              <a:t>1) Large reviews with multiple comparisons and outcomes</a:t>
            </a:r>
            <a:br>
              <a:rPr lang="en-GB" sz="3200" dirty="0">
                <a:solidFill>
                  <a:schemeClr val="tx1"/>
                </a:solidFill>
              </a:rPr>
            </a:br>
            <a:r>
              <a:rPr lang="en-GB" sz="3200" dirty="0">
                <a:solidFill>
                  <a:schemeClr val="tx1"/>
                </a:solidFill>
              </a:rPr>
              <a:t/>
            </a:r>
            <a:br>
              <a:rPr lang="en-GB" sz="3200" dirty="0">
                <a:solidFill>
                  <a:schemeClr val="tx1"/>
                </a:solidFill>
              </a:rPr>
            </a:br>
            <a:r>
              <a:rPr lang="en-GB" sz="3200" dirty="0">
                <a:solidFill>
                  <a:schemeClr val="tx1"/>
                </a:solidFill>
              </a:rPr>
              <a:t>2) Outcomes measured using different instruments/scales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90249" y="1172308"/>
            <a:ext cx="4232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spc="-40" dirty="0">
                <a:solidFill>
                  <a:srgbClr val="008CD2"/>
                </a:solidFill>
                <a:latin typeface="Source Sans Pro"/>
                <a:ea typeface="+mj-ea"/>
                <a:cs typeface="+mj-cs"/>
              </a:rPr>
              <a:t>How to deal with: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3121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256" y="2375436"/>
            <a:ext cx="6065838" cy="1111276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Large reviews with multiple comparisons and outcomes</a:t>
            </a:r>
            <a:endParaRPr lang="en-GB" dirty="0">
              <a:solidFill>
                <a:srgbClr val="008C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09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518362"/>
            <a:ext cx="6120000" cy="632838"/>
          </a:xfrm>
        </p:spPr>
        <p:txBody>
          <a:bodyPr/>
          <a:lstStyle/>
          <a:p>
            <a:r>
              <a:rPr lang="en-GB" dirty="0"/>
              <a:t>Summary sections of the review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60652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Summary of findings (SOF) tables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Abstract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Plain language summary (PLS)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Discussion&gt;summary of main results</a:t>
            </a:r>
          </a:p>
          <a:p>
            <a:endParaRPr lang="en-GB" dirty="0"/>
          </a:p>
          <a:p>
            <a:r>
              <a:rPr lang="en-GB" dirty="0"/>
              <a:t>In large reviews with multiple comparisons and outcomes, need to prioritise</a:t>
            </a:r>
          </a:p>
          <a:p>
            <a:endParaRPr lang="en-GB" dirty="0"/>
          </a:p>
          <a:p>
            <a:r>
              <a:rPr lang="en-GB" dirty="0"/>
              <a:t>Word limit on abstract and PLS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52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7" y="1425884"/>
            <a:ext cx="6120000" cy="632838"/>
          </a:xfrm>
        </p:spPr>
        <p:txBody>
          <a:bodyPr/>
          <a:lstStyle/>
          <a:p>
            <a:r>
              <a:rPr lang="en-GB" dirty="0"/>
              <a:t>Summary of findings (SOF) tables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333816"/>
            <a:ext cx="6599238" cy="4297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Protocol stage, decide on main comparisons you will create SOF tables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Choose up to 7 outcomes (all primary and key secondary)</a:t>
            </a:r>
          </a:p>
          <a:p>
            <a:pPr lvl="2"/>
            <a:r>
              <a:rPr lang="en-GB" dirty="0"/>
              <a:t>Include measure of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Other considerations include timepoints and instruments/scales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If these change during the review stage, justify in “Differences between protocol and review” section</a:t>
            </a:r>
          </a:p>
        </p:txBody>
      </p:sp>
    </p:spTree>
    <p:extLst>
      <p:ext uri="{BB962C8B-B14F-4D97-AF65-F5344CB8AC3E}">
        <p14:creationId xmlns:p14="http://schemas.microsoft.com/office/powerpoint/2010/main" val="3818911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Abstract</a:t>
            </a:r>
            <a:endParaRPr lang="en-GB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890" y="2248307"/>
            <a:ext cx="5989638" cy="31731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Word limit so need to prioritise what is reported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Results in your SOF tables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May need to prioritise comparisons further if large number of SOF tables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Don’t have to report all outcomes in the SOF tables – but should report primary outcomes (plus a measure of safety)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Each comparison included in this section needs to report the same outcomes</a:t>
            </a:r>
          </a:p>
        </p:txBody>
      </p:sp>
    </p:spTree>
    <p:extLst>
      <p:ext uri="{BB962C8B-B14F-4D97-AF65-F5344CB8AC3E}">
        <p14:creationId xmlns:p14="http://schemas.microsoft.com/office/powerpoint/2010/main" val="354557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66" y="2339787"/>
            <a:ext cx="6120000" cy="587803"/>
          </a:xfrm>
        </p:spPr>
        <p:txBody>
          <a:bodyPr/>
          <a:lstStyle/>
          <a:p>
            <a:r>
              <a:rPr lang="en-GB" sz="3000" dirty="0"/>
              <a:t>Plain Language Summary (PLS) and Discussion&gt;Summary of main results</a:t>
            </a:r>
            <a:endParaRPr lang="en-GB" sz="3000" dirty="0">
              <a:solidFill>
                <a:srgbClr val="008CD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066" y="3173506"/>
            <a:ext cx="6503987" cy="296059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Should reflect what is reported in your abstract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PLS – results reported in plain language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Discussion&gt;summary of main results – narrative description of the results</a:t>
            </a: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ABED319-35BE-4691-B1F2-3113DFE9A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371" y="1180730"/>
            <a:ext cx="7093258" cy="17439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8B69615-968D-4451-8819-FDEB29FA573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57505" y="3075466"/>
            <a:ext cx="6582622" cy="312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753636"/>
      </p:ext>
    </p:extLst>
  </p:cSld>
  <p:clrMapOvr>
    <a:masterClrMapping/>
  </p:clrMapOvr>
</p:sld>
</file>

<file path=ppt/theme/theme1.xml><?xml version="1.0" encoding="utf-8"?>
<a:theme xmlns:a="http://schemas.openxmlformats.org/drawingml/2006/main" name="Community_2logo_PPT_template_cyan">
  <a:themeElements>
    <a:clrScheme name="Cochrane blue colour palette">
      <a:dk1>
        <a:srgbClr val="000000"/>
      </a:dk1>
      <a:lt1>
        <a:srgbClr val="FFFFFF"/>
      </a:lt1>
      <a:dk2>
        <a:srgbClr val="002D64"/>
      </a:dk2>
      <a:lt2>
        <a:srgbClr val="008CD2"/>
      </a:lt2>
      <a:accent1>
        <a:srgbClr val="002D64"/>
      </a:accent1>
      <a:accent2>
        <a:srgbClr val="008CD2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Community_2logo_PPT_template_cyan</Template>
  <TotalTime>323</TotalTime>
  <Words>887</Words>
  <Application>Microsoft Office PowerPoint</Application>
  <PresentationFormat>On-screen Show (4:3)</PresentationFormat>
  <Paragraphs>108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Source Sans Pro</vt:lpstr>
      <vt:lpstr>Source Sans Pro Semibold</vt:lpstr>
      <vt:lpstr>Community_2logo_PPT_template_cyan</vt:lpstr>
      <vt:lpstr>  </vt:lpstr>
      <vt:lpstr>“Interventions for…” reviews </vt:lpstr>
      <vt:lpstr>1) Large reviews with multiple comparisons and outcomes  2) Outcomes measured using different instruments/scales </vt:lpstr>
      <vt:lpstr> Large reviews with multiple comparisons and outcomes</vt:lpstr>
      <vt:lpstr>Summary sections of the review</vt:lpstr>
      <vt:lpstr>Summary of findings (SOF) tables</vt:lpstr>
      <vt:lpstr>Abstract</vt:lpstr>
      <vt:lpstr>Plain Language Summary (PLS) and Discussion&gt;Summary of main results</vt:lpstr>
      <vt:lpstr>PowerPoint Presentation</vt:lpstr>
      <vt:lpstr>Outcomes measured using different instruments/scales</vt:lpstr>
      <vt:lpstr>Protocol stage</vt:lpstr>
      <vt:lpstr>How to handle multiple measures of the same outcome?</vt:lpstr>
      <vt:lpstr>Standardised mean difference (SMD)</vt:lpstr>
      <vt:lpstr>SMD</vt:lpstr>
      <vt:lpstr>How to interpret SMDs (1)</vt:lpstr>
      <vt:lpstr>How to interpret SMDs (2)</vt:lpstr>
      <vt:lpstr>To summarise</vt:lpstr>
      <vt:lpstr>Any questions  </vt:lpstr>
    </vt:vector>
  </TitlesOfParts>
  <Company>University of Nottingham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Helen Scott</dc:creator>
  <cp:lastModifiedBy>Mead Emma</cp:lastModifiedBy>
  <cp:revision>29</cp:revision>
  <dcterms:created xsi:type="dcterms:W3CDTF">2016-07-18T11:04:50Z</dcterms:created>
  <dcterms:modified xsi:type="dcterms:W3CDTF">2018-01-17T10:26:13Z</dcterms:modified>
</cp:coreProperties>
</file>