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18" r:id="rId2"/>
    <p:sldId id="319" r:id="rId3"/>
    <p:sldId id="292" r:id="rId4"/>
    <p:sldId id="289" r:id="rId5"/>
    <p:sldId id="320" r:id="rId6"/>
    <p:sldId id="321" r:id="rId7"/>
    <p:sldId id="324" r:id="rId8"/>
    <p:sldId id="322" r:id="rId9"/>
    <p:sldId id="323" r:id="rId10"/>
    <p:sldId id="293" r:id="rId11"/>
    <p:sldId id="325" r:id="rId12"/>
    <p:sldId id="326" r:id="rId13"/>
    <p:sldId id="327" r:id="rId14"/>
    <p:sldId id="328" r:id="rId15"/>
    <p:sldId id="329" r:id="rId16"/>
    <p:sldId id="309" r:id="rId17"/>
    <p:sldId id="330" r:id="rId18"/>
    <p:sldId id="333" r:id="rId19"/>
    <p:sldId id="346" r:id="rId20"/>
    <p:sldId id="335" r:id="rId21"/>
    <p:sldId id="334" r:id="rId22"/>
    <p:sldId id="336" r:id="rId23"/>
    <p:sldId id="349" r:id="rId24"/>
    <p:sldId id="350" r:id="rId25"/>
    <p:sldId id="337" r:id="rId26"/>
    <p:sldId id="339" r:id="rId27"/>
    <p:sldId id="340" r:id="rId28"/>
    <p:sldId id="341" r:id="rId29"/>
    <p:sldId id="348" r:id="rId30"/>
    <p:sldId id="347" r:id="rId31"/>
    <p:sldId id="342" r:id="rId32"/>
    <p:sldId id="351" r:id="rId33"/>
    <p:sldId id="345" r:id="rId34"/>
    <p:sldId id="352" r:id="rId35"/>
    <p:sldId id="343" r:id="rId36"/>
    <p:sldId id="344" r:id="rId37"/>
    <p:sldId id="33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880">
          <p15:clr>
            <a:srgbClr val="A4A3A4"/>
          </p15:clr>
        </p15:guide>
        <p15:guide id="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Mead" initials="EM" lastIdx="1" clrIdx="0">
    <p:extLst>
      <p:ext uri="{19B8F6BF-5375-455C-9EA6-DF929625EA0E}">
        <p15:presenceInfo xmlns:p15="http://schemas.microsoft.com/office/powerpoint/2012/main" userId="210838230a533b8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2674" autoAdjust="0"/>
  </p:normalViewPr>
  <p:slideViewPr>
    <p:cSldViewPr snapToGrid="0" showGuides="1">
      <p:cViewPr varScale="1">
        <p:scale>
          <a:sx n="107" d="100"/>
          <a:sy n="107" d="100"/>
        </p:scale>
        <p:origin x="114" y="144"/>
      </p:cViewPr>
      <p:guideLst>
        <p:guide orient="horz"/>
        <p:guide/>
      </p:guideLst>
    </p:cSldViewPr>
  </p:slideViewPr>
  <p:notesTextViewPr>
    <p:cViewPr>
      <p:scale>
        <a:sx n="1" d="1"/>
        <a:sy n="1" d="1"/>
      </p:scale>
      <p:origin x="0" y="0"/>
    </p:cViewPr>
  </p:notesTextViewPr>
  <p:notesViewPr>
    <p:cSldViewPr snapToGrid="0" showGuides="1">
      <p:cViewPr varScale="1">
        <p:scale>
          <a:sx n="54" d="100"/>
          <a:sy n="54" d="100"/>
        </p:scale>
        <p:origin x="2898" y="84"/>
      </p:cViewPr>
      <p:guideLst>
        <p:guide orient="horz" pos="2880"/>
        <p:guide/>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124744" y="4343400"/>
            <a:ext cx="4608512"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5"/>
          </p:nvPr>
        </p:nvSpPr>
        <p:spPr>
          <a:xfrm>
            <a:off x="6022876" y="8686800"/>
            <a:ext cx="835124" cy="457200"/>
          </a:xfrm>
          <a:prstGeom prst="rect">
            <a:avLst/>
          </a:prstGeom>
        </p:spPr>
        <p:txBody>
          <a:bodyPr vert="horz" lIns="91440" tIns="45720" rIns="91440" bIns="45720" rtlCol="0" anchor="b"/>
          <a:lstStyle>
            <a:lvl1pPr algn="r">
              <a:defRPr sz="1200">
                <a:latin typeface="Source Sans Pro" pitchFamily="34" charset="0"/>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Pro"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Source Sans Pro"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Source Sans Pro"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Source Sans Pro"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Source Sans Pro"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I’m going to talk about</a:t>
            </a:r>
            <a:r>
              <a:rPr lang="en-GB" baseline="0" dirty="0" smtClean="0"/>
              <a:t> heterogeneity in meta-analysis So what is heterogeneity. Well statistical heterogeneity is any kind of variability among studies in a </a:t>
            </a:r>
            <a:r>
              <a:rPr lang="en-GB" baseline="0" dirty="0" err="1" smtClean="0"/>
              <a:t>systemaric</a:t>
            </a:r>
            <a:r>
              <a:rPr lang="en-GB" baseline="0" dirty="0" smtClean="0"/>
              <a:t> review. It can arise from clinical heterogeneity (e.g. different drug doses, different populations), or methodological heterogeneity (e.g. different study designs, risk of bias)</a:t>
            </a:r>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18</a:t>
            </a:fld>
            <a:endParaRPr lang="en-GB" dirty="0"/>
          </a:p>
        </p:txBody>
      </p:sp>
    </p:spTree>
    <p:extLst>
      <p:ext uri="{BB962C8B-B14F-4D97-AF65-F5344CB8AC3E}">
        <p14:creationId xmlns:p14="http://schemas.microsoft.com/office/powerpoint/2010/main" val="4141932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Tau</a:t>
            </a:r>
            <a:r>
              <a:rPr lang="en-GB" baseline="0" dirty="0" smtClean="0"/>
              <a:t>2 is another statistics – this shows the variance between the studies and is used in the random-effects model to calculate the weights. It is more difficult to </a:t>
            </a:r>
            <a:r>
              <a:rPr lang="en-GB" baseline="0" dirty="0" err="1" smtClean="0"/>
              <a:t>intreprate</a:t>
            </a:r>
            <a:r>
              <a:rPr lang="en-GB" baseline="0" dirty="0" smtClean="0"/>
              <a:t> than I2 as there are any thresholds, however, generally if it’s greater than 1 then it may suggest substantial statistical heterogeneity. </a:t>
            </a:r>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33</a:t>
            </a:fld>
            <a:endParaRPr lang="en-GB" dirty="0"/>
          </a:p>
        </p:txBody>
      </p:sp>
    </p:spTree>
    <p:extLst>
      <p:ext uri="{BB962C8B-B14F-4D97-AF65-F5344CB8AC3E}">
        <p14:creationId xmlns:p14="http://schemas.microsoft.com/office/powerpoint/2010/main" val="2736091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if</a:t>
            </a:r>
            <a:r>
              <a:rPr lang="en-GB" baseline="0" dirty="0" smtClean="0"/>
              <a:t> do suspect there is statistical heterogeneity from forest plot inspection and statistical tests, you should think about your studies. Consider doing subgroup or sensitivity analyses to explore heterogeneity. You should have planned some subgroup analyses in your protocol, therefore undertake these. But also explore other factors which you may not have though about at protocol stage. Sometime you are limited by the number of studies in your meta-analysis, so subgroup isn’t always possible. But you should always narratively discuss potential reasons for heterogeneity in your review. If subgrouping does not explain why there is statistical heterogeneity, then you can always downgrade your effect size for inconsistency. Furthermore, you may decide </a:t>
            </a:r>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35</a:t>
            </a:fld>
            <a:endParaRPr lang="en-GB" dirty="0"/>
          </a:p>
        </p:txBody>
      </p:sp>
    </p:spTree>
    <p:extLst>
      <p:ext uri="{BB962C8B-B14F-4D97-AF65-F5344CB8AC3E}">
        <p14:creationId xmlns:p14="http://schemas.microsoft.com/office/powerpoint/2010/main" val="515320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I’m going to talk about these three questions – which model should you</a:t>
            </a:r>
            <a:r>
              <a:rPr lang="en-GB" baseline="0" dirty="0" smtClean="0"/>
              <a:t> be using for your meta-analysis, how do you </a:t>
            </a:r>
            <a:r>
              <a:rPr lang="en-GB" baseline="0" dirty="0" err="1" smtClean="0"/>
              <a:t>identifiy</a:t>
            </a:r>
            <a:r>
              <a:rPr lang="en-GB" baseline="0" dirty="0" smtClean="0"/>
              <a:t> statistical </a:t>
            </a:r>
            <a:r>
              <a:rPr lang="en-GB" baseline="0" dirty="0" err="1" smtClean="0"/>
              <a:t>heterogeneitiy</a:t>
            </a:r>
            <a:r>
              <a:rPr lang="en-GB" baseline="0" dirty="0" smtClean="0"/>
              <a:t>, and what do you do if you find it? </a:t>
            </a:r>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20</a:t>
            </a:fld>
            <a:endParaRPr lang="en-GB" dirty="0"/>
          </a:p>
        </p:txBody>
      </p:sp>
    </p:spTree>
    <p:extLst>
      <p:ext uri="{BB962C8B-B14F-4D97-AF65-F5344CB8AC3E}">
        <p14:creationId xmlns:p14="http://schemas.microsoft.com/office/powerpoint/2010/main" val="3827909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which model – random</a:t>
            </a:r>
            <a:r>
              <a:rPr lang="en-GB" baseline="0" dirty="0" smtClean="0"/>
              <a:t> or fixed. I commonly see this section in some skin review – if I2 is &lt;50% we will use fixed, if its &gt;50% we will use random. In the handbook it actually says the choice between models should never be made on the basis of a statistical test for heterogeneity. </a:t>
            </a:r>
            <a:r>
              <a:rPr lang="en-GB" dirty="0" smtClean="0"/>
              <a:t>Therefore, what should you be</a:t>
            </a:r>
            <a:r>
              <a:rPr lang="en-GB" baseline="0" dirty="0" smtClean="0"/>
              <a:t> basing it on? </a:t>
            </a:r>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21</a:t>
            </a:fld>
            <a:endParaRPr lang="en-GB" dirty="0"/>
          </a:p>
        </p:txBody>
      </p:sp>
    </p:spTree>
    <p:extLst>
      <p:ext uri="{BB962C8B-B14F-4D97-AF65-F5344CB8AC3E}">
        <p14:creationId xmlns:p14="http://schemas.microsoft.com/office/powerpoint/2010/main" val="763215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Well firstly I’ll talk about the differences between the two models. So fixed estimate is assuming there is no clinical or methodological heterogeneity between studies – hence, populations, study designs, settings </a:t>
            </a:r>
            <a:r>
              <a:rPr lang="en-GB" baseline="0" dirty="0" err="1" smtClean="0"/>
              <a:t>etc</a:t>
            </a:r>
            <a:r>
              <a:rPr lang="en-GB" baseline="0" dirty="0" smtClean="0"/>
              <a:t> are very similar. It therefore asks the question – what is the best estimate of intervention effect” and assumes a common </a:t>
            </a:r>
            <a:r>
              <a:rPr lang="en-GB" baseline="0" dirty="0" err="1" smtClean="0"/>
              <a:t>distrubition</a:t>
            </a:r>
            <a:r>
              <a:rPr lang="en-GB" baseline="0" dirty="0" smtClean="0"/>
              <a:t> of studies. Random effects takes into the account the heterogeneity through a statistic called Tau-squared, which therefore results in wider confidence intervals but asks the question –what is the average intervention effect? </a:t>
            </a:r>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22</a:t>
            </a:fld>
            <a:endParaRPr lang="en-GB" dirty="0"/>
          </a:p>
        </p:txBody>
      </p:sp>
    </p:spTree>
    <p:extLst>
      <p:ext uri="{BB962C8B-B14F-4D97-AF65-F5344CB8AC3E}">
        <p14:creationId xmlns:p14="http://schemas.microsoft.com/office/powerpoint/2010/main" val="508775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you should be making the decision</a:t>
            </a:r>
            <a:r>
              <a:rPr lang="en-GB" baseline="0" dirty="0" smtClean="0"/>
              <a:t> about the model you plan to use at protocol stage. You need to think </a:t>
            </a:r>
            <a:r>
              <a:rPr lang="en-GB" baseline="0" dirty="0" err="1" smtClean="0"/>
              <a:t>abour</a:t>
            </a:r>
            <a:r>
              <a:rPr lang="en-GB" baseline="0" dirty="0" smtClean="0"/>
              <a:t> your studies you expect to identify. Since you are doing a Cochrane review you should know your area pretty well and should know what kind of studies you will identify. Are the populations the same? Settings etc. In most cases I would say NO. If studies are carried out by different teams there is likely to be some heterogeneity, clinically or methodologically. Therefore, I would also recommend using random-effects model. </a:t>
            </a:r>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25</a:t>
            </a:fld>
            <a:endParaRPr lang="en-GB" dirty="0"/>
          </a:p>
        </p:txBody>
      </p:sp>
    </p:spTree>
    <p:extLst>
      <p:ext uri="{BB962C8B-B14F-4D97-AF65-F5344CB8AC3E}">
        <p14:creationId xmlns:p14="http://schemas.microsoft.com/office/powerpoint/2010/main" val="1264870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you have performed</a:t>
            </a:r>
            <a:r>
              <a:rPr lang="en-GB" baseline="0" dirty="0" smtClean="0"/>
              <a:t> a meta-analysis using a random-effects model, and you want to look for statistical heterogeneity. There are three ways to do this: </a:t>
            </a:r>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26</a:t>
            </a:fld>
            <a:endParaRPr lang="en-GB" dirty="0"/>
          </a:p>
        </p:txBody>
      </p:sp>
    </p:spTree>
    <p:extLst>
      <p:ext uri="{BB962C8B-B14F-4D97-AF65-F5344CB8AC3E}">
        <p14:creationId xmlns:p14="http://schemas.microsoft.com/office/powerpoint/2010/main" val="1564255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easier thing to do is</a:t>
            </a:r>
            <a:r>
              <a:rPr lang="en-GB" baseline="0" dirty="0" smtClean="0"/>
              <a:t> to look at your forest plots. Are the effects sizes similar? Do the confidence intervals </a:t>
            </a:r>
            <a:r>
              <a:rPr lang="en-GB" baseline="0" dirty="0" err="1" smtClean="0"/>
              <a:t>overalap</a:t>
            </a:r>
            <a:r>
              <a:rPr lang="en-GB" baseline="0" dirty="0" smtClean="0"/>
              <a:t>? Is your direction of effect the same? Think about your studies – are there obvious differences in study designs, patient characteristics, drug types/doses, and also comparators. Think about how clinically important it is to pool these studies. </a:t>
            </a:r>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27</a:t>
            </a:fld>
            <a:endParaRPr lang="en-GB" dirty="0"/>
          </a:p>
        </p:txBody>
      </p:sp>
    </p:spTree>
    <p:extLst>
      <p:ext uri="{BB962C8B-B14F-4D97-AF65-F5344CB8AC3E}">
        <p14:creationId xmlns:p14="http://schemas.microsoft.com/office/powerpoint/2010/main" val="2380493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can also look at I2 – this</a:t>
            </a:r>
            <a:r>
              <a:rPr lang="en-GB" baseline="0" dirty="0" smtClean="0"/>
              <a:t> is a statistical calculated from a chi-squared test which looks at the observed differences in results compared to chance alone. I2 is the percentage not explained by chance. These are the thresholds recommend in the handbook – however, these do depend on p value from your chi-squared test and also the confidence intervals for i2. </a:t>
            </a:r>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28</a:t>
            </a:fld>
            <a:endParaRPr lang="en-GB" dirty="0"/>
          </a:p>
        </p:txBody>
      </p:sp>
    </p:spTree>
    <p:extLst>
      <p:ext uri="{BB962C8B-B14F-4D97-AF65-F5344CB8AC3E}">
        <p14:creationId xmlns:p14="http://schemas.microsoft.com/office/powerpoint/2010/main" val="3117587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flaws</a:t>
            </a:r>
            <a:r>
              <a:rPr lang="en-GB" baseline="0" dirty="0" smtClean="0"/>
              <a:t> with I2 – it is an estimate of variability that can be attributed to heterogeneity. It is a useful statistic to consider however it is a descriptive statistic and should be interpreted with caution. It may be better at describing inconsistency in your grade assessment</a:t>
            </a:r>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31</a:t>
            </a:fld>
            <a:endParaRPr lang="en-GB" dirty="0"/>
          </a:p>
        </p:txBody>
      </p:sp>
    </p:spTree>
    <p:extLst>
      <p:ext uri="{BB962C8B-B14F-4D97-AF65-F5344CB8AC3E}">
        <p14:creationId xmlns:p14="http://schemas.microsoft.com/office/powerpoint/2010/main" val="33505233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en-US" smtClean="0"/>
              <a:t>Click to edit Master title style</a:t>
            </a:r>
            <a:endParaRPr lang="en-GB" dirty="0"/>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TextBox 7"/>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smtClean="0">
                <a:solidFill>
                  <a:schemeClr val="tx2"/>
                </a:solidFill>
                <a:latin typeface="+mn-lt"/>
              </a:rPr>
              <a:t>Trusted evidence.</a:t>
            </a:r>
          </a:p>
          <a:p>
            <a:pPr>
              <a:lnSpc>
                <a:spcPts val="2000"/>
              </a:lnSpc>
            </a:pPr>
            <a:r>
              <a:rPr lang="en-GB" spc="-30" baseline="0" dirty="0" smtClean="0">
                <a:solidFill>
                  <a:schemeClr val="tx2"/>
                </a:solidFill>
                <a:latin typeface="+mn-lt"/>
              </a:rPr>
              <a:t>Informed decisions.</a:t>
            </a:r>
          </a:p>
          <a:p>
            <a:pPr>
              <a:lnSpc>
                <a:spcPts val="2000"/>
              </a:lnSpc>
            </a:pPr>
            <a:r>
              <a:rPr lang="en-GB" spc="-30" baseline="0" dirty="0" smtClean="0">
                <a:solidFill>
                  <a:schemeClr val="bg2"/>
                </a:solidFill>
                <a:latin typeface="+mn-lt"/>
              </a:rPr>
              <a:t>Better health.</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
        <p:nvSpPr>
          <p:cNvPr id="9" name="Rectangle 8"/>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63558" y="212773"/>
            <a:ext cx="916968" cy="872598"/>
          </a:xfrm>
          <a:prstGeom prst="rect">
            <a:avLst/>
          </a:prstGeom>
        </p:spPr>
      </p:pic>
      <p:pic>
        <p:nvPicPr>
          <p:cNvPr id="6" name="Picture 5"/>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9738" y="433963"/>
            <a:ext cx="1260000" cy="430218"/>
          </a:xfrm>
          <a:prstGeom prst="rect">
            <a:avLst/>
          </a:prstGeom>
        </p:spPr>
      </p:pic>
    </p:spTree>
    <p:extLst>
      <p:ext uri="{BB962C8B-B14F-4D97-AF65-F5344CB8AC3E}">
        <p14:creationId xmlns:p14="http://schemas.microsoft.com/office/powerpoint/2010/main" val="353327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6"/>
          <p:cNvSpPr>
            <a:spLocks noGrp="1"/>
          </p:cNvSpPr>
          <p:nvPr>
            <p:ph type="pic" sz="quarter" idx="10" hasCustomPrompt="1"/>
          </p:nvPr>
        </p:nvSpPr>
        <p:spPr>
          <a:xfrm>
            <a:off x="439738" y="2232000"/>
            <a:ext cx="6156000" cy="3816000"/>
          </a:xfrm>
          <a:solidFill>
            <a:schemeClr val="accent5"/>
          </a:solidFill>
        </p:spPr>
        <p:txBody>
          <a:bodyPr lIns="216000" tIns="108000"/>
          <a:lstStyle>
            <a:lvl1pPr marL="0" indent="0">
              <a:defRPr>
                <a:solidFill>
                  <a:schemeClr val="bg1"/>
                </a:solidFill>
                <a:latin typeface="+mn-lt"/>
              </a:defRPr>
            </a:lvl1pPr>
          </a:lstStyle>
          <a:p>
            <a:r>
              <a:rPr lang="en-GB" dirty="0" smtClean="0"/>
              <a:t>Insert image here</a:t>
            </a:r>
            <a:endParaRPr lang="en-GB" dirty="0"/>
          </a:p>
        </p:txBody>
      </p:sp>
      <p:sp>
        <p:nvSpPr>
          <p:cNvPr id="6"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en-US" smtClean="0"/>
              <a:t>Click to edit Master text styles</a:t>
            </a:r>
          </a:p>
        </p:txBody>
      </p:sp>
    </p:spTree>
    <p:extLst>
      <p:ext uri="{BB962C8B-B14F-4D97-AF65-F5344CB8AC3E}">
        <p14:creationId xmlns:p14="http://schemas.microsoft.com/office/powerpoint/2010/main" val="400545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able Title">
    <p:spTree>
      <p:nvGrpSpPr>
        <p:cNvPr id="1" name=""/>
        <p:cNvGrpSpPr/>
        <p:nvPr/>
      </p:nvGrpSpPr>
      <p:grpSpPr>
        <a:xfrm>
          <a:off x="0" y="0"/>
          <a:ext cx="0" cy="0"/>
          <a:chOff x="0" y="0"/>
          <a:chExt cx="0" cy="0"/>
        </a:xfrm>
      </p:grpSpPr>
      <p:sp>
        <p:nvSpPr>
          <p:cNvPr id="2" name="Title 1"/>
          <p:cNvSpPr>
            <a:spLocks noGrp="1"/>
          </p:cNvSpPr>
          <p:nvPr>
            <p:ph type="title"/>
          </p:nvPr>
        </p:nvSpPr>
        <p:spPr>
          <a:xfrm>
            <a:off x="439738" y="1202400"/>
            <a:ext cx="6120000" cy="460800"/>
          </a:xfrm>
        </p:spPr>
        <p:txBody>
          <a:bodyPr anchor="t" anchorCtr="0"/>
          <a:lstStyle>
            <a:lvl1pPr>
              <a:defRPr sz="2000"/>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en-US" smtClean="0"/>
              <a:t>Click to edit Master text styles</a:t>
            </a:r>
          </a:p>
        </p:txBody>
      </p:sp>
      <p:pic>
        <p:nvPicPr>
          <p:cNvPr id="10" name="Picture 9" descr="Cochrane_UK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7" name="Rectangle 6"/>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Other logo</a:t>
            </a:r>
            <a:endParaRPr lang="en-US" sz="1200" dirty="0"/>
          </a:p>
        </p:txBody>
      </p:sp>
    </p:spTree>
    <p:extLst>
      <p:ext uri="{BB962C8B-B14F-4D97-AF65-F5344CB8AC3E}">
        <p14:creationId xmlns:p14="http://schemas.microsoft.com/office/powerpoint/2010/main" val="2977200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757743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6858000"/>
          </a:xfrm>
          <a:solidFill>
            <a:schemeClr val="accent5"/>
          </a:solidFill>
        </p:spPr>
        <p:txBody>
          <a:bodyPr lIns="432000" tIns="324000"/>
          <a:lstStyle>
            <a:lvl1pPr marL="0" indent="0">
              <a:defRPr>
                <a:solidFill>
                  <a:schemeClr val="bg1"/>
                </a:solidFill>
                <a:latin typeface="+mn-lt"/>
              </a:defRPr>
            </a:lvl1pPr>
          </a:lstStyle>
          <a:p>
            <a:r>
              <a:rPr lang="en-GB" dirty="0" smtClean="0"/>
              <a:t>Insert image here</a:t>
            </a:r>
            <a:endParaRPr lang="en-GB" dirty="0"/>
          </a:p>
        </p:txBody>
      </p:sp>
    </p:spTree>
    <p:extLst>
      <p:ext uri="{BB962C8B-B14F-4D97-AF65-F5344CB8AC3E}">
        <p14:creationId xmlns:p14="http://schemas.microsoft.com/office/powerpoint/2010/main" val="1671985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vider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en-US" smtClean="0"/>
              <a:t>Click to edit Master title style</a:t>
            </a:r>
            <a:endParaRPr lang="en-GB" dirty="0"/>
          </a:p>
        </p:txBody>
      </p:sp>
      <p:sp>
        <p:nvSpPr>
          <p:cNvPr id="3" name="Subtitle 2"/>
          <p:cNvSpPr>
            <a:spLocks noGrp="1"/>
          </p:cNvSpPr>
          <p:nvPr>
            <p:ph type="subTitle" idx="1"/>
          </p:nvPr>
        </p:nvSpPr>
        <p:spPr>
          <a:xfrm>
            <a:off x="439738" y="2849400"/>
            <a:ext cx="4192587" cy="20826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
        <p:nvSpPr>
          <p:cNvPr id="8" name="Rectangle 7"/>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ochrane_U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10" name="Rectangle 9"/>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Other logo</a:t>
            </a:r>
            <a:endParaRPr lang="en-US" sz="1200" dirty="0"/>
          </a:p>
        </p:txBody>
      </p:sp>
    </p:spTree>
    <p:extLst>
      <p:ext uri="{BB962C8B-B14F-4D97-AF65-F5344CB8AC3E}">
        <p14:creationId xmlns:p14="http://schemas.microsoft.com/office/powerpoint/2010/main" val="2473465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vider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en-US" smtClean="0"/>
              <a:t>Click to edit Master title style</a:t>
            </a:r>
            <a:endParaRPr lang="en-GB" dirty="0"/>
          </a:p>
        </p:txBody>
      </p:sp>
      <p:sp>
        <p:nvSpPr>
          <p:cNvPr id="3" name="Subtitle 2"/>
          <p:cNvSpPr>
            <a:spLocks noGrp="1"/>
          </p:cNvSpPr>
          <p:nvPr>
            <p:ph type="subTitle" idx="1"/>
          </p:nvPr>
        </p:nvSpPr>
        <p:spPr>
          <a:xfrm>
            <a:off x="439738" y="2849400"/>
            <a:ext cx="4192587" cy="21978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
        <p:nvSpPr>
          <p:cNvPr id="8" name="Rectangle 7"/>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ochrane_U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10" name="Rectangle 9"/>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Other logo</a:t>
            </a:r>
            <a:endParaRPr lang="en-US" sz="1200" dirty="0"/>
          </a:p>
        </p:txBody>
      </p:sp>
    </p:spTree>
    <p:extLst>
      <p:ext uri="{BB962C8B-B14F-4D97-AF65-F5344CB8AC3E}">
        <p14:creationId xmlns:p14="http://schemas.microsoft.com/office/powerpoint/2010/main" val="2118971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44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en-US" smtClean="0"/>
              <a:t>Click to edit Master title style</a:t>
            </a:r>
            <a:endParaRPr lang="en-GB" dirty="0"/>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TextBox 7"/>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smtClean="0">
                <a:solidFill>
                  <a:schemeClr val="tx2"/>
                </a:solidFill>
                <a:latin typeface="+mn-lt"/>
              </a:rPr>
              <a:t>Trusted evidence.</a:t>
            </a:r>
          </a:p>
          <a:p>
            <a:pPr>
              <a:lnSpc>
                <a:spcPts val="2000"/>
              </a:lnSpc>
            </a:pPr>
            <a:r>
              <a:rPr lang="en-GB" spc="-30" baseline="0" dirty="0" smtClean="0">
                <a:solidFill>
                  <a:schemeClr val="tx2"/>
                </a:solidFill>
                <a:latin typeface="+mn-lt"/>
              </a:rPr>
              <a:t>Informed decisions.</a:t>
            </a:r>
          </a:p>
          <a:p>
            <a:pPr>
              <a:lnSpc>
                <a:spcPts val="2000"/>
              </a:lnSpc>
            </a:pPr>
            <a:r>
              <a:rPr lang="en-GB" spc="-30" baseline="0" dirty="0" smtClean="0">
                <a:solidFill>
                  <a:schemeClr val="bg2"/>
                </a:solidFill>
                <a:latin typeface="+mn-lt"/>
              </a:rPr>
              <a:t>Better health.</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
        <p:nvSpPr>
          <p:cNvPr id="9" name="Rectangle 8"/>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Cochrane_U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12" name="Rectangle 11"/>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Other logo</a:t>
            </a:r>
            <a:endParaRPr lang="en-US" sz="1200" dirty="0"/>
          </a:p>
        </p:txBody>
      </p:sp>
    </p:spTree>
    <p:extLst>
      <p:ext uri="{BB962C8B-B14F-4D97-AF65-F5344CB8AC3E}">
        <p14:creationId xmlns:p14="http://schemas.microsoft.com/office/powerpoint/2010/main" val="244723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v3">
    <p:spTree>
      <p:nvGrpSpPr>
        <p:cNvPr id="1" name=""/>
        <p:cNvGrpSpPr/>
        <p:nvPr/>
      </p:nvGrpSpPr>
      <p:grpSpPr>
        <a:xfrm>
          <a:off x="0" y="0"/>
          <a:ext cx="0" cy="0"/>
          <a:chOff x="0" y="0"/>
          <a:chExt cx="0" cy="0"/>
        </a:xfrm>
      </p:grpSpPr>
      <p:sp>
        <p:nvSpPr>
          <p:cNvPr id="8" name="TextBox 7"/>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smtClean="0">
                <a:solidFill>
                  <a:schemeClr val="tx2"/>
                </a:solidFill>
                <a:latin typeface="+mn-lt"/>
              </a:rPr>
              <a:t>Trusted evidence.</a:t>
            </a:r>
          </a:p>
          <a:p>
            <a:pPr>
              <a:lnSpc>
                <a:spcPts val="2000"/>
              </a:lnSpc>
            </a:pPr>
            <a:r>
              <a:rPr lang="en-GB" spc="-30" baseline="0" dirty="0" smtClean="0">
                <a:solidFill>
                  <a:schemeClr val="tx2"/>
                </a:solidFill>
                <a:latin typeface="+mn-lt"/>
              </a:rPr>
              <a:t>Informed decisions.</a:t>
            </a:r>
          </a:p>
          <a:p>
            <a:pPr>
              <a:lnSpc>
                <a:spcPts val="2000"/>
              </a:lnSpc>
            </a:pPr>
            <a:r>
              <a:rPr lang="en-GB" spc="-30" baseline="0" dirty="0" smtClean="0">
                <a:solidFill>
                  <a:schemeClr val="bg2"/>
                </a:solidFill>
                <a:latin typeface="+mn-lt"/>
              </a:rPr>
              <a:t>Better health.</a:t>
            </a:r>
          </a:p>
        </p:txBody>
      </p:sp>
      <p:sp>
        <p:nvSpPr>
          <p:cNvPr id="6" name="Rectangle 5"/>
          <p:cNvSpPr/>
          <p:nvPr userDrawn="1"/>
        </p:nvSpPr>
        <p:spPr>
          <a:xfrm>
            <a:off x="3924000" y="0"/>
            <a:ext cx="5220000" cy="6858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4608000" y="1964825"/>
            <a:ext cx="4356000" cy="1080775"/>
          </a:xfrm>
        </p:spPr>
        <p:txBody>
          <a:bodyPr/>
          <a:lstStyle>
            <a:lvl1pPr algn="l">
              <a:lnSpc>
                <a:spcPts val="3800"/>
              </a:lnSpc>
              <a:defRPr/>
            </a:lvl1pPr>
          </a:lstStyle>
          <a:p>
            <a:r>
              <a:rPr lang="en-US" smtClean="0"/>
              <a:t>Click to edit Master title style</a:t>
            </a:r>
            <a:endParaRPr lang="en-GB" dirty="0"/>
          </a:p>
        </p:txBody>
      </p:sp>
      <p:sp>
        <p:nvSpPr>
          <p:cNvPr id="3" name="Subtitle 2"/>
          <p:cNvSpPr>
            <a:spLocks noGrp="1"/>
          </p:cNvSpPr>
          <p:nvPr>
            <p:ph type="subTitle" idx="1"/>
          </p:nvPr>
        </p:nvSpPr>
        <p:spPr>
          <a:xfrm>
            <a:off x="4608000" y="3835800"/>
            <a:ext cx="4046400" cy="822600"/>
          </a:xfrm>
        </p:spPr>
        <p:txBody>
          <a:bodyPr/>
          <a:lstStyle>
            <a:lvl1pPr marL="0" indent="0" algn="l">
              <a:lnSpc>
                <a:spcPts val="1900"/>
              </a:lnSpc>
              <a:spcBef>
                <a:spcPts val="0"/>
              </a:spcBef>
              <a:buNone/>
              <a:defRPr sz="1800" b="1">
                <a:solidFill>
                  <a:schemeClr val="bg1"/>
                </a:solidFill>
                <a:latin typeface="+mj-lt"/>
              </a:defRPr>
            </a:lvl1pPr>
            <a:lvl2pPr marL="3175" indent="0" algn="l">
              <a:lnSpc>
                <a:spcPts val="1900"/>
              </a:lnSpc>
              <a:spcBef>
                <a:spcPts val="0"/>
              </a:spcBef>
              <a:buNone/>
              <a:defRPr sz="1800">
                <a:solidFill>
                  <a:schemeClr val="bg1"/>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1808" b="16524"/>
          <a:stretch/>
        </p:blipFill>
        <p:spPr>
          <a:xfrm>
            <a:off x="2073686" y="0"/>
            <a:ext cx="2777113" cy="6858000"/>
          </a:xfrm>
          <a:prstGeom prst="rect">
            <a:avLst/>
          </a:prstGeom>
        </p:spPr>
      </p:pic>
      <p:pic>
        <p:nvPicPr>
          <p:cNvPr id="10" name="Picture 9" descr="Cochrane_U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11" name="Rectangle 10"/>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Other logo</a:t>
            </a:r>
            <a:endParaRPr lang="en-US" sz="1200" dirty="0"/>
          </a:p>
        </p:txBody>
      </p:sp>
    </p:spTree>
    <p:extLst>
      <p:ext uri="{BB962C8B-B14F-4D97-AF65-F5344CB8AC3E}">
        <p14:creationId xmlns:p14="http://schemas.microsoft.com/office/powerpoint/2010/main" val="1304355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v4">
    <p:spTree>
      <p:nvGrpSpPr>
        <p:cNvPr id="1" name=""/>
        <p:cNvGrpSpPr/>
        <p:nvPr/>
      </p:nvGrpSpPr>
      <p:grpSpPr>
        <a:xfrm>
          <a:off x="0" y="0"/>
          <a:ext cx="0" cy="0"/>
          <a:chOff x="0" y="0"/>
          <a:chExt cx="0" cy="0"/>
        </a:xfrm>
      </p:grpSpPr>
      <p:sp>
        <p:nvSpPr>
          <p:cNvPr id="2" name="Title 1"/>
          <p:cNvSpPr>
            <a:spLocks noGrp="1"/>
          </p:cNvSpPr>
          <p:nvPr>
            <p:ph type="ctrTitle"/>
          </p:nvPr>
        </p:nvSpPr>
        <p:spPr>
          <a:xfrm>
            <a:off x="439738" y="3563225"/>
            <a:ext cx="4464000" cy="1080775"/>
          </a:xfrm>
        </p:spPr>
        <p:txBody>
          <a:bodyPr/>
          <a:lstStyle>
            <a:lvl1pPr algn="l">
              <a:lnSpc>
                <a:spcPts val="3800"/>
              </a:lnSpc>
              <a:defRPr/>
            </a:lvl1pPr>
          </a:lstStyle>
          <a:p>
            <a:r>
              <a:rPr lang="en-US" smtClean="0"/>
              <a:t>Click to edit Master title style</a:t>
            </a:r>
            <a:endParaRPr lang="en-GB" dirty="0"/>
          </a:p>
        </p:txBody>
      </p:sp>
      <p:sp>
        <p:nvSpPr>
          <p:cNvPr id="3" name="Subtitle 2"/>
          <p:cNvSpPr>
            <a:spLocks noGrp="1"/>
          </p:cNvSpPr>
          <p:nvPr>
            <p:ph type="subTitle" idx="1"/>
          </p:nvPr>
        </p:nvSpPr>
        <p:spPr>
          <a:xfrm>
            <a:off x="439738" y="47286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TextBox 7"/>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smtClean="0">
                <a:solidFill>
                  <a:schemeClr val="tx2"/>
                </a:solidFill>
                <a:latin typeface="+mn-lt"/>
              </a:rPr>
              <a:t>Trusted evidence.</a:t>
            </a:r>
          </a:p>
          <a:p>
            <a:pPr>
              <a:lnSpc>
                <a:spcPts val="2000"/>
              </a:lnSpc>
            </a:pPr>
            <a:r>
              <a:rPr lang="en-GB" spc="-30" baseline="0" dirty="0" smtClean="0">
                <a:solidFill>
                  <a:schemeClr val="tx2"/>
                </a:solidFill>
                <a:latin typeface="+mn-lt"/>
              </a:rPr>
              <a:t>Informed decisions.</a:t>
            </a:r>
          </a:p>
          <a:p>
            <a:pPr>
              <a:lnSpc>
                <a:spcPts val="2000"/>
              </a:lnSpc>
            </a:pPr>
            <a:r>
              <a:rPr lang="en-GB" spc="-30" baseline="0" dirty="0" smtClean="0">
                <a:solidFill>
                  <a:schemeClr val="bg2"/>
                </a:solidFill>
                <a:latin typeface="+mn-lt"/>
              </a:rPr>
              <a:t>Better health.</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6585" y="0"/>
            <a:ext cx="4282440" cy="6858000"/>
          </a:xfrm>
          <a:prstGeom prst="rect">
            <a:avLst/>
          </a:prstGeom>
        </p:spPr>
      </p:pic>
      <p:sp>
        <p:nvSpPr>
          <p:cNvPr id="9" name="Rectangle 8"/>
          <p:cNvSpPr/>
          <p:nvPr userDrawn="1"/>
        </p:nvSpPr>
        <p:spPr>
          <a:xfrm rot="18931217">
            <a:off x="6263551" y="5488794"/>
            <a:ext cx="838473" cy="838473"/>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ochrane_U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11" name="Rectangle 10"/>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Other logo</a:t>
            </a:r>
            <a:endParaRPr lang="en-US" sz="1200" dirty="0"/>
          </a:p>
        </p:txBody>
      </p:sp>
    </p:spTree>
    <p:extLst>
      <p:ext uri="{BB962C8B-B14F-4D97-AF65-F5344CB8AC3E}">
        <p14:creationId xmlns:p14="http://schemas.microsoft.com/office/powerpoint/2010/main" val="162071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Large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smtClean="0"/>
              <a:t>Insert image here</a:t>
            </a:r>
            <a:endParaRPr lang="en-GB" dirty="0"/>
          </a:p>
        </p:txBody>
      </p:sp>
      <p:sp>
        <p:nvSpPr>
          <p:cNvPr id="2" name="Title 1"/>
          <p:cNvSpPr>
            <a:spLocks noGrp="1"/>
          </p:cNvSpPr>
          <p:nvPr>
            <p:ph type="ctrTitle"/>
          </p:nvPr>
        </p:nvSpPr>
        <p:spPr>
          <a:xfrm>
            <a:off x="439738" y="1295225"/>
            <a:ext cx="4464000" cy="1080775"/>
          </a:xfrm>
        </p:spPr>
        <p:txBody>
          <a:bodyPr/>
          <a:lstStyle>
            <a:lvl1pPr algn="l">
              <a:lnSpc>
                <a:spcPts val="3800"/>
              </a:lnSpc>
              <a:defRPr/>
            </a:lvl1pPr>
          </a:lstStyle>
          <a:p>
            <a:r>
              <a:rPr lang="en-US" smtClean="0"/>
              <a:t>Click to edit Master title style</a:t>
            </a:r>
            <a:endParaRPr lang="en-GB" dirty="0"/>
          </a:p>
        </p:txBody>
      </p:sp>
      <p:sp>
        <p:nvSpPr>
          <p:cNvPr id="3" name="Subtitle 2"/>
          <p:cNvSpPr>
            <a:spLocks noGrp="1"/>
          </p:cNvSpPr>
          <p:nvPr>
            <p:ph type="subTitle" idx="1"/>
          </p:nvPr>
        </p:nvSpPr>
        <p:spPr>
          <a:xfrm>
            <a:off x="5428800" y="14094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11" name="Picture 10" descr="Cochrane_UK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9" name="Rectangle 8"/>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Other logo</a:t>
            </a:r>
            <a:endParaRPr lang="en-US" sz="1200" dirty="0"/>
          </a:p>
        </p:txBody>
      </p:sp>
    </p:spTree>
    <p:extLst>
      <p:ext uri="{BB962C8B-B14F-4D97-AF65-F5344CB8AC3E}">
        <p14:creationId xmlns:p14="http://schemas.microsoft.com/office/powerpoint/2010/main" val="108304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Image">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699225"/>
            <a:ext cx="4117862" cy="1080775"/>
          </a:xfrm>
        </p:spPr>
        <p:txBody>
          <a:bodyPr/>
          <a:lstStyle>
            <a:lvl1pPr algn="l">
              <a:lnSpc>
                <a:spcPts val="3800"/>
              </a:lnSpc>
              <a:defRPr/>
            </a:lvl1pPr>
          </a:lstStyle>
          <a:p>
            <a:r>
              <a:rPr lang="en-US" smtClean="0"/>
              <a:t>Click to edit Master title style</a:t>
            </a:r>
            <a:endParaRPr lang="en-GB" dirty="0"/>
          </a:p>
        </p:txBody>
      </p:sp>
      <p:sp>
        <p:nvSpPr>
          <p:cNvPr id="3" name="Subtitle 2"/>
          <p:cNvSpPr>
            <a:spLocks noGrp="1"/>
          </p:cNvSpPr>
          <p:nvPr>
            <p:ph type="subTitle" idx="1"/>
          </p:nvPr>
        </p:nvSpPr>
        <p:spPr>
          <a:xfrm>
            <a:off x="439738" y="3958200"/>
            <a:ext cx="4117862"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TextBox 7"/>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smtClean="0">
                <a:solidFill>
                  <a:schemeClr val="tx2"/>
                </a:solidFill>
                <a:latin typeface="+mn-lt"/>
              </a:rPr>
              <a:t>Trusted evidence.</a:t>
            </a:r>
          </a:p>
          <a:p>
            <a:pPr>
              <a:lnSpc>
                <a:spcPts val="2000"/>
              </a:lnSpc>
            </a:pPr>
            <a:r>
              <a:rPr lang="en-GB" spc="-30" baseline="0" dirty="0" smtClean="0">
                <a:solidFill>
                  <a:schemeClr val="tx2"/>
                </a:solidFill>
                <a:latin typeface="+mn-lt"/>
              </a:rPr>
              <a:t>Informed decisions.</a:t>
            </a:r>
          </a:p>
          <a:p>
            <a:pPr>
              <a:lnSpc>
                <a:spcPts val="2000"/>
              </a:lnSpc>
            </a:pPr>
            <a:r>
              <a:rPr lang="en-GB" spc="-30" baseline="0" dirty="0" smtClean="0">
                <a:solidFill>
                  <a:schemeClr val="bg2"/>
                </a:solidFill>
                <a:latin typeface="+mn-lt"/>
              </a:rPr>
              <a:t>Better health.</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7863"/>
          <a:stretch/>
        </p:blipFill>
        <p:spPr>
          <a:xfrm>
            <a:off x="5534025" y="0"/>
            <a:ext cx="3120980" cy="6858000"/>
          </a:xfrm>
          <a:prstGeom prst="rect">
            <a:avLst/>
          </a:prstGeom>
        </p:spPr>
      </p:pic>
      <p:sp>
        <p:nvSpPr>
          <p:cNvPr id="7" name="Picture Placeholder 6"/>
          <p:cNvSpPr>
            <a:spLocks noGrp="1"/>
          </p:cNvSpPr>
          <p:nvPr>
            <p:ph type="pic" sz="quarter" idx="10" hasCustomPrompt="1"/>
          </p:nvPr>
        </p:nvSpPr>
        <p:spPr>
          <a:xfrm>
            <a:off x="4644000" y="1324800"/>
            <a:ext cx="4500000" cy="3384000"/>
          </a:xfrm>
          <a:solidFill>
            <a:schemeClr val="accent5"/>
          </a:solidFill>
        </p:spPr>
        <p:txBody>
          <a:bodyPr lIns="432000" tIns="108000"/>
          <a:lstStyle>
            <a:lvl1pPr marL="0" indent="0">
              <a:defRPr>
                <a:solidFill>
                  <a:schemeClr val="bg1"/>
                </a:solidFill>
                <a:latin typeface="+mn-lt"/>
              </a:defRPr>
            </a:lvl1pPr>
          </a:lstStyle>
          <a:p>
            <a:r>
              <a:rPr lang="en-GB" dirty="0" smtClean="0"/>
              <a:t>Insert image here</a:t>
            </a:r>
            <a:endParaRPr lang="en-GB" dirty="0"/>
          </a:p>
        </p:txBody>
      </p:sp>
      <p:pic>
        <p:nvPicPr>
          <p:cNvPr id="11" name="Picture 10" descr="Cochrane_U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12" name="Rectangle 11"/>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Other logo</a:t>
            </a:r>
            <a:endParaRPr lang="en-US" sz="1200" dirty="0"/>
          </a:p>
        </p:txBody>
      </p:sp>
    </p:spTree>
    <p:extLst>
      <p:ext uri="{BB962C8B-B14F-4D97-AF65-F5344CB8AC3E}">
        <p14:creationId xmlns:p14="http://schemas.microsoft.com/office/powerpoint/2010/main" val="308952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with Large Image v2">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smtClean="0"/>
              <a:t>Insert image here</a:t>
            </a:r>
            <a:endParaRPr lang="en-GB" dirty="0"/>
          </a:p>
        </p:txBody>
      </p:sp>
      <p:sp>
        <p:nvSpPr>
          <p:cNvPr id="2" name="Title 1"/>
          <p:cNvSpPr>
            <a:spLocks noGrp="1"/>
          </p:cNvSpPr>
          <p:nvPr>
            <p:ph type="ctrTitle"/>
          </p:nvPr>
        </p:nvSpPr>
        <p:spPr>
          <a:xfrm>
            <a:off x="439738" y="3419225"/>
            <a:ext cx="4464000" cy="1080775"/>
          </a:xfrm>
        </p:spPr>
        <p:txBody>
          <a:bodyPr/>
          <a:lstStyle>
            <a:lvl1pPr algn="l">
              <a:lnSpc>
                <a:spcPts val="3800"/>
              </a:lnSpc>
              <a:defRPr/>
            </a:lvl1pPr>
          </a:lstStyle>
          <a:p>
            <a:r>
              <a:rPr lang="en-US" smtClean="0"/>
              <a:t>Click to edit Master title style</a:t>
            </a:r>
            <a:endParaRPr lang="en-GB" dirty="0"/>
          </a:p>
        </p:txBody>
      </p:sp>
      <p:sp>
        <p:nvSpPr>
          <p:cNvPr id="3" name="Subtitle 2"/>
          <p:cNvSpPr>
            <a:spLocks noGrp="1"/>
          </p:cNvSpPr>
          <p:nvPr>
            <p:ph type="subTitle" idx="1"/>
          </p:nvPr>
        </p:nvSpPr>
        <p:spPr>
          <a:xfrm>
            <a:off x="439738" y="46278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11" name="Picture 10" descr="Cochrane_UK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9" name="Rectangle 8"/>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Other logo</a:t>
            </a:r>
            <a:endParaRPr lang="en-US" sz="1200" dirty="0"/>
          </a:p>
        </p:txBody>
      </p:sp>
    </p:spTree>
    <p:extLst>
      <p:ext uri="{BB962C8B-B14F-4D97-AF65-F5344CB8AC3E}">
        <p14:creationId xmlns:p14="http://schemas.microsoft.com/office/powerpoint/2010/main" val="264830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412108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610511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9738" y="1317600"/>
            <a:ext cx="6120000" cy="632838"/>
          </a:xfrm>
          <a:prstGeom prst="rect">
            <a:avLst/>
          </a:prstGeom>
        </p:spPr>
        <p:txBody>
          <a:bodyPr vert="horz" lIns="0" tIns="0" rIns="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39738" y="2275200"/>
            <a:ext cx="6120000" cy="390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7" name="Picture 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pic>
        <p:nvPicPr>
          <p:cNvPr id="1026" name="Picture 2"/>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50526" y="426339"/>
            <a:ext cx="1262062"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2049463" y="207264"/>
            <a:ext cx="914400"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61" r:id="rId5"/>
    <p:sldLayoutId id="2147483662" r:id="rId6"/>
    <p:sldLayoutId id="2147483663" r:id="rId7"/>
    <p:sldLayoutId id="2147483650" r:id="rId8"/>
    <p:sldLayoutId id="2147483656" r:id="rId9"/>
    <p:sldLayoutId id="2147483664" r:id="rId10"/>
    <p:sldLayoutId id="2147483657" r:id="rId11"/>
    <p:sldLayoutId id="2147483654" r:id="rId12"/>
    <p:sldLayoutId id="2147483665" r:id="rId13"/>
    <p:sldLayoutId id="2147483666" r:id="rId14"/>
    <p:sldLayoutId id="2147483667" r:id="rId15"/>
    <p:sldLayoutId id="2147483655" r:id="rId16"/>
  </p:sldLayoutIdLst>
  <p:txStyles>
    <p:titleStyle>
      <a:lvl1pPr algn="l" defTabSz="914400" rtl="0" eaLnBrk="1" latinLnBrk="0" hangingPunct="1">
        <a:spcBef>
          <a:spcPct val="0"/>
        </a:spcBef>
        <a:buNone/>
        <a:defRPr sz="3600" b="1" kern="1200" spc="-40" baseline="0">
          <a:solidFill>
            <a:schemeClr val="bg2"/>
          </a:solidFill>
          <a:latin typeface="+mj-lt"/>
          <a:ea typeface="+mj-ea"/>
          <a:cs typeface="+mj-cs"/>
        </a:defRPr>
      </a:lvl1pPr>
    </p:titleStyle>
    <p:body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en.carter@kcl.ac.uk" TargetMode="Externa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7" y="1317600"/>
            <a:ext cx="7579655" cy="632838"/>
          </a:xfrm>
        </p:spPr>
        <p:txBody>
          <a:bodyPr/>
          <a:lstStyle/>
          <a:p>
            <a:r>
              <a:rPr lang="en-GB" dirty="0" smtClean="0"/>
              <a:t>Multiplicity and Heterogeneity</a:t>
            </a:r>
            <a:endParaRPr lang="en-GB" dirty="0"/>
          </a:p>
        </p:txBody>
      </p:sp>
      <p:sp>
        <p:nvSpPr>
          <p:cNvPr id="3" name="Content Placeholder 2"/>
          <p:cNvSpPr>
            <a:spLocks noGrp="1"/>
          </p:cNvSpPr>
          <p:nvPr>
            <p:ph idx="1"/>
          </p:nvPr>
        </p:nvSpPr>
        <p:spPr>
          <a:xfrm>
            <a:off x="439737" y="2279478"/>
            <a:ext cx="6120000" cy="3909600"/>
          </a:xfrm>
        </p:spPr>
        <p:txBody>
          <a:bodyPr/>
          <a:lstStyle/>
          <a:p>
            <a:pPr>
              <a:spcBef>
                <a:spcPts val="0"/>
              </a:spcBef>
            </a:pPr>
            <a:r>
              <a:rPr lang="en-GB" sz="1600" b="1" dirty="0" smtClean="0">
                <a:latin typeface="Arial" panose="020B0604020202020204" pitchFamily="34" charset="0"/>
                <a:cs typeface="Arial" panose="020B0604020202020204" pitchFamily="34" charset="0"/>
              </a:rPr>
              <a:t>Emma Mead</a:t>
            </a:r>
          </a:p>
          <a:p>
            <a:pPr>
              <a:spcBef>
                <a:spcPts val="0"/>
              </a:spcBef>
            </a:pPr>
            <a:endParaRPr lang="en-GB" sz="1600" b="1" dirty="0" smtClean="0">
              <a:latin typeface="Arial" panose="020B0604020202020204" pitchFamily="34" charset="0"/>
              <a:cs typeface="Arial" panose="020B0604020202020204" pitchFamily="34" charset="0"/>
            </a:endParaRPr>
          </a:p>
          <a:p>
            <a:pPr>
              <a:spcBef>
                <a:spcPts val="0"/>
              </a:spcBef>
            </a:pPr>
            <a:r>
              <a:rPr lang="en-GB" sz="1400" dirty="0" smtClean="0">
                <a:latin typeface="Arial" panose="020B0604020202020204" pitchFamily="34" charset="0"/>
                <a:cs typeface="Arial" panose="020B0604020202020204" pitchFamily="34" charset="0"/>
              </a:rPr>
              <a:t>Methodologist at the </a:t>
            </a:r>
            <a:r>
              <a:rPr lang="en-GB" sz="1400" dirty="0">
                <a:latin typeface="Arial" panose="020B0604020202020204" pitchFamily="34" charset="0"/>
                <a:cs typeface="Arial" panose="020B0604020202020204" pitchFamily="34" charset="0"/>
              </a:rPr>
              <a:t>Cochrane Skin </a:t>
            </a:r>
            <a:r>
              <a:rPr lang="en-GB" sz="1400" dirty="0" smtClean="0">
                <a:latin typeface="Arial" panose="020B0604020202020204" pitchFamily="34" charset="0"/>
                <a:cs typeface="Arial" panose="020B0604020202020204" pitchFamily="34" charset="0"/>
              </a:rPr>
              <a:t>Group, University of Nottingham</a:t>
            </a:r>
          </a:p>
          <a:p>
            <a:pPr>
              <a:spcBef>
                <a:spcPts val="0"/>
              </a:spcBef>
            </a:pPr>
            <a:r>
              <a:rPr lang="en-GB" sz="1400" dirty="0" smtClean="0">
                <a:latin typeface="Arial" panose="020B0604020202020204" pitchFamily="34" charset="0"/>
                <a:cs typeface="Arial" panose="020B0604020202020204" pitchFamily="34" charset="0"/>
              </a:rPr>
              <a:t>Research associate and PhD student, Teesside University</a:t>
            </a:r>
          </a:p>
          <a:p>
            <a:pPr>
              <a:spcBef>
                <a:spcPts val="0"/>
              </a:spcBef>
            </a:pPr>
            <a:endParaRPr lang="en-GB" sz="1400" dirty="0">
              <a:latin typeface="Arial" panose="020B0604020202020204" pitchFamily="34" charset="0"/>
              <a:cs typeface="Arial" panose="020B0604020202020204" pitchFamily="34" charset="0"/>
            </a:endParaRPr>
          </a:p>
          <a:p>
            <a:pPr>
              <a:spcBef>
                <a:spcPts val="0"/>
              </a:spcBef>
            </a:pPr>
            <a:r>
              <a:rPr lang="en-GB" sz="1400" i="1" dirty="0" smtClean="0">
                <a:latin typeface="Arial" panose="020B0604020202020204" pitchFamily="34" charset="0"/>
                <a:cs typeface="Arial" panose="020B0604020202020204" pitchFamily="34" charset="0"/>
              </a:rPr>
              <a:t>Email: </a:t>
            </a:r>
            <a:r>
              <a:rPr lang="en-GB" sz="1400" i="1" u="sng" dirty="0" smtClean="0">
                <a:latin typeface="Arial" panose="020B0604020202020204" pitchFamily="34" charset="0"/>
                <a:cs typeface="Arial" panose="020B0604020202020204" pitchFamily="34" charset="0"/>
              </a:rPr>
              <a:t>Emma.Mead@nottingham.ac.uk</a:t>
            </a:r>
          </a:p>
          <a:p>
            <a:pPr>
              <a:spcBef>
                <a:spcPts val="0"/>
              </a:spcBef>
            </a:pPr>
            <a:endParaRPr lang="en-GB" sz="1400" b="1" dirty="0" smtClean="0">
              <a:latin typeface="Arial" panose="020B0604020202020204" pitchFamily="34" charset="0"/>
              <a:cs typeface="Arial" panose="020B0604020202020204" pitchFamily="34" charset="0"/>
            </a:endParaRPr>
          </a:p>
          <a:p>
            <a:pPr>
              <a:spcBef>
                <a:spcPts val="0"/>
              </a:spcBef>
            </a:pPr>
            <a:endParaRPr lang="en-GB" sz="1400" b="1" dirty="0">
              <a:latin typeface="Arial" panose="020B0604020202020204" pitchFamily="34" charset="0"/>
              <a:cs typeface="Arial" panose="020B0604020202020204" pitchFamily="34" charset="0"/>
            </a:endParaRPr>
          </a:p>
          <a:p>
            <a:pPr>
              <a:spcBef>
                <a:spcPts val="0"/>
              </a:spcBef>
            </a:pPr>
            <a:r>
              <a:rPr lang="en-GB" sz="1600" b="1" dirty="0" smtClean="0">
                <a:latin typeface="Arial" panose="020B0604020202020204" pitchFamily="34" charset="0"/>
                <a:cs typeface="Arial" panose="020B0604020202020204" pitchFamily="34" charset="0"/>
              </a:rPr>
              <a:t>Dr </a:t>
            </a:r>
            <a:r>
              <a:rPr lang="en-GB" sz="1600" b="1" dirty="0">
                <a:latin typeface="Arial" panose="020B0604020202020204" pitchFamily="34" charset="0"/>
                <a:cs typeface="Arial" panose="020B0604020202020204" pitchFamily="34" charset="0"/>
              </a:rPr>
              <a:t>Ben </a:t>
            </a:r>
            <a:r>
              <a:rPr lang="en-GB" sz="1600" b="1" dirty="0" smtClean="0">
                <a:latin typeface="Arial" panose="020B0604020202020204" pitchFamily="34" charset="0"/>
                <a:cs typeface="Arial" panose="020B0604020202020204" pitchFamily="34" charset="0"/>
              </a:rPr>
              <a:t>Carter</a:t>
            </a:r>
          </a:p>
          <a:p>
            <a:pPr>
              <a:spcBef>
                <a:spcPts val="0"/>
              </a:spcBef>
            </a:pPr>
            <a:endParaRPr lang="en-GB" sz="1400" dirty="0">
              <a:latin typeface="Arial" panose="020B0604020202020204" pitchFamily="34" charset="0"/>
              <a:cs typeface="Arial" panose="020B0604020202020204" pitchFamily="34" charset="0"/>
            </a:endParaRPr>
          </a:p>
          <a:p>
            <a:pPr>
              <a:spcBef>
                <a:spcPts val="0"/>
              </a:spcBef>
            </a:pPr>
            <a:r>
              <a:rPr lang="en-GB" sz="1400" dirty="0">
                <a:latin typeface="Arial" panose="020B0604020202020204" pitchFamily="34" charset="0"/>
                <a:cs typeface="Arial" panose="020B0604020202020204" pitchFamily="34" charset="0"/>
              </a:rPr>
              <a:t>Statistics Editor for the Cochrane Skin Group, </a:t>
            </a:r>
            <a:endParaRPr lang="en-GB" sz="1400" dirty="0" smtClean="0">
              <a:latin typeface="Arial" panose="020B0604020202020204" pitchFamily="34" charset="0"/>
              <a:cs typeface="Arial" panose="020B0604020202020204" pitchFamily="34" charset="0"/>
            </a:endParaRPr>
          </a:p>
          <a:p>
            <a:pPr>
              <a:spcBef>
                <a:spcPts val="0"/>
              </a:spcBef>
            </a:pPr>
            <a:r>
              <a:rPr lang="en-GB" sz="1400" dirty="0" smtClean="0">
                <a:latin typeface="Arial" panose="020B0604020202020204" pitchFamily="34" charset="0"/>
                <a:cs typeface="Arial" panose="020B0604020202020204" pitchFamily="34" charset="0"/>
              </a:rPr>
              <a:t>Hon </a:t>
            </a:r>
            <a:r>
              <a:rPr lang="en-GB" sz="1400" dirty="0">
                <a:latin typeface="Arial" panose="020B0604020202020204" pitchFamily="34" charset="0"/>
                <a:cs typeface="Arial" panose="020B0604020202020204" pitchFamily="34" charset="0"/>
              </a:rPr>
              <a:t>Associate Prof, University of Nottingham</a:t>
            </a:r>
          </a:p>
          <a:p>
            <a:pPr>
              <a:spcBef>
                <a:spcPts val="0"/>
              </a:spcBef>
            </a:pPr>
            <a:r>
              <a:rPr lang="en-GB" sz="1400" dirty="0" smtClean="0">
                <a:latin typeface="Arial" panose="020B0604020202020204" pitchFamily="34" charset="0"/>
                <a:cs typeface="Arial" panose="020B0604020202020204" pitchFamily="34" charset="0"/>
              </a:rPr>
              <a:t>Senior </a:t>
            </a:r>
            <a:r>
              <a:rPr lang="en-GB" sz="1400" dirty="0">
                <a:latin typeface="Arial" panose="020B0604020202020204" pitchFamily="34" charset="0"/>
                <a:cs typeface="Arial" panose="020B0604020202020204" pitchFamily="34" charset="0"/>
              </a:rPr>
              <a:t>Lecturer in Biostatistics, </a:t>
            </a:r>
            <a:r>
              <a:rPr lang="en-GB" sz="1400" dirty="0" smtClean="0">
                <a:latin typeface="Arial" panose="020B0604020202020204" pitchFamily="34" charset="0"/>
                <a:cs typeface="Arial" panose="020B0604020202020204" pitchFamily="34" charset="0"/>
              </a:rPr>
              <a:t>King’s </a:t>
            </a:r>
            <a:r>
              <a:rPr lang="en-GB" sz="1400" dirty="0">
                <a:latin typeface="Arial" panose="020B0604020202020204" pitchFamily="34" charset="0"/>
                <a:cs typeface="Arial" panose="020B0604020202020204" pitchFamily="34" charset="0"/>
              </a:rPr>
              <a:t>College London</a:t>
            </a:r>
          </a:p>
          <a:p>
            <a:pPr>
              <a:spcBef>
                <a:spcPts val="0"/>
              </a:spcBef>
            </a:pPr>
            <a:endParaRPr lang="en-GB" sz="1400" dirty="0" smtClean="0">
              <a:latin typeface="Arial" panose="020B0604020202020204" pitchFamily="34" charset="0"/>
              <a:cs typeface="Arial" panose="020B0604020202020204" pitchFamily="34" charset="0"/>
            </a:endParaRPr>
          </a:p>
          <a:p>
            <a:pPr>
              <a:spcBef>
                <a:spcPts val="0"/>
              </a:spcBef>
            </a:pPr>
            <a:r>
              <a:rPr lang="en-GB" sz="1400" i="1" dirty="0" smtClean="0">
                <a:latin typeface="Arial" panose="020B0604020202020204" pitchFamily="34" charset="0"/>
                <a:cs typeface="Arial" panose="020B0604020202020204" pitchFamily="34" charset="0"/>
              </a:rPr>
              <a:t>Email: </a:t>
            </a:r>
            <a:r>
              <a:rPr lang="en-GB" sz="1400" i="1" dirty="0" smtClean="0">
                <a:latin typeface="Arial" panose="020B0604020202020204" pitchFamily="34" charset="0"/>
                <a:cs typeface="Arial" panose="020B0604020202020204" pitchFamily="34" charset="0"/>
                <a:hlinkClick r:id="rId2"/>
              </a:rPr>
              <a:t>ben.carter@kcl.ac.uk</a:t>
            </a:r>
            <a:endParaRPr lang="en-GB" sz="1400" i="1" dirty="0" smtClean="0">
              <a:latin typeface="Arial" panose="020B0604020202020204" pitchFamily="34" charset="0"/>
              <a:cs typeface="Arial" panose="020B0604020202020204" pitchFamily="34" charset="0"/>
            </a:endParaRPr>
          </a:p>
          <a:p>
            <a:pPr>
              <a:spcBef>
                <a:spcPts val="0"/>
              </a:spcBef>
            </a:pPr>
            <a:endParaRPr lang="en-GB" sz="1600" i="1" dirty="0"/>
          </a:p>
          <a:p>
            <a:endParaRPr lang="en-GB" sz="1600" dirty="0"/>
          </a:p>
        </p:txBody>
      </p:sp>
    </p:spTree>
    <p:extLst>
      <p:ext uri="{BB962C8B-B14F-4D97-AF65-F5344CB8AC3E}">
        <p14:creationId xmlns:p14="http://schemas.microsoft.com/office/powerpoint/2010/main" val="3671819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348" y="1285534"/>
            <a:ext cx="6120000" cy="632838"/>
          </a:xfrm>
        </p:spPr>
        <p:txBody>
          <a:bodyPr/>
          <a:lstStyle/>
          <a:p>
            <a:r>
              <a:rPr lang="en-GB" dirty="0" smtClean="0"/>
              <a:t>Causes of multiplicity in SR</a:t>
            </a:r>
            <a:endParaRPr lang="en-GB" dirty="0"/>
          </a:p>
        </p:txBody>
      </p:sp>
      <p:sp>
        <p:nvSpPr>
          <p:cNvPr id="3" name="Content Placeholder 2"/>
          <p:cNvSpPr>
            <a:spLocks noGrp="1"/>
          </p:cNvSpPr>
          <p:nvPr>
            <p:ph idx="1"/>
          </p:nvPr>
        </p:nvSpPr>
        <p:spPr>
          <a:xfrm>
            <a:off x="2289803" y="2168874"/>
            <a:ext cx="6120000" cy="3909600"/>
          </a:xfrm>
        </p:spPr>
        <p:txBody>
          <a:bodyPr/>
          <a:lstStyle/>
          <a:p>
            <a:r>
              <a:rPr lang="en-GB" dirty="0" smtClean="0"/>
              <a:t>Multiple outcomes</a:t>
            </a:r>
          </a:p>
          <a:p>
            <a:r>
              <a:rPr lang="en-GB" dirty="0" smtClean="0"/>
              <a:t>Multiple groups (</a:t>
            </a:r>
            <a:r>
              <a:rPr lang="en-GB" dirty="0" err="1" smtClean="0"/>
              <a:t>eg</a:t>
            </a:r>
            <a:r>
              <a:rPr lang="en-GB" dirty="0" smtClean="0"/>
              <a:t> 3 arm trial)</a:t>
            </a:r>
          </a:p>
          <a:p>
            <a:r>
              <a:rPr lang="en-GB" dirty="0" smtClean="0"/>
              <a:t>Multiple time-points</a:t>
            </a:r>
          </a:p>
          <a:p>
            <a:r>
              <a:rPr lang="en-GB" dirty="0" smtClean="0"/>
              <a:t>Multiple effect measures</a:t>
            </a:r>
          </a:p>
          <a:p>
            <a:r>
              <a:rPr lang="en-GB" dirty="0" smtClean="0"/>
              <a:t>Subgroup analyses </a:t>
            </a:r>
          </a:p>
          <a:p>
            <a:r>
              <a:rPr lang="en-GB" dirty="0" smtClean="0"/>
              <a:t>Accumulating data</a:t>
            </a:r>
            <a:endParaRPr lang="en-GB" dirty="0"/>
          </a:p>
        </p:txBody>
      </p:sp>
    </p:spTree>
    <p:extLst>
      <p:ext uri="{BB962C8B-B14F-4D97-AF65-F5344CB8AC3E}">
        <p14:creationId xmlns:p14="http://schemas.microsoft.com/office/powerpoint/2010/main" val="3819944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8" y="1477088"/>
            <a:ext cx="6120000" cy="632838"/>
          </a:xfrm>
        </p:spPr>
        <p:txBody>
          <a:bodyPr/>
          <a:lstStyle/>
          <a:p>
            <a:r>
              <a:rPr lang="en-GB" dirty="0" smtClean="0"/>
              <a:t>How common are these problems in CSG reviews</a:t>
            </a:r>
            <a:endParaRPr lang="en-GB" dirty="0"/>
          </a:p>
        </p:txBody>
      </p:sp>
      <p:sp>
        <p:nvSpPr>
          <p:cNvPr id="3" name="Content Placeholder 2"/>
          <p:cNvSpPr>
            <a:spLocks noGrp="1"/>
          </p:cNvSpPr>
          <p:nvPr>
            <p:ph idx="1"/>
          </p:nvPr>
        </p:nvSpPr>
        <p:spPr>
          <a:xfrm>
            <a:off x="439737" y="2275200"/>
            <a:ext cx="7148732" cy="3909600"/>
          </a:xfrm>
        </p:spPr>
        <p:txBody>
          <a:bodyPr>
            <a:normAutofit/>
          </a:bodyPr>
          <a:lstStyle/>
          <a:p>
            <a:r>
              <a:rPr lang="en-GB" sz="1600" dirty="0">
                <a:latin typeface="Arial" panose="020B0604020202020204" pitchFamily="34" charset="0"/>
                <a:cs typeface="Arial" panose="020B0604020202020204" pitchFamily="34" charset="0"/>
              </a:rPr>
              <a:t>I reviewed eight CSG reviews from 2016 (where I was not an author). </a:t>
            </a:r>
            <a:endParaRPr lang="en-GB" sz="1600" dirty="0" smtClean="0">
              <a:latin typeface="Arial" panose="020B0604020202020204" pitchFamily="34" charset="0"/>
              <a:cs typeface="Arial" panose="020B0604020202020204" pitchFamily="34" charset="0"/>
            </a:endParaRPr>
          </a:p>
          <a:p>
            <a:endParaRPr lang="en-GB" sz="16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The </a:t>
            </a:r>
            <a:r>
              <a:rPr lang="en-GB" sz="1600" dirty="0">
                <a:latin typeface="Arial" panose="020B0604020202020204" pitchFamily="34" charset="0"/>
                <a:cs typeface="Arial" panose="020B0604020202020204" pitchFamily="34" charset="0"/>
              </a:rPr>
              <a:t>number of </a:t>
            </a:r>
            <a:r>
              <a:rPr lang="en-GB" sz="1600" dirty="0" smtClean="0">
                <a:latin typeface="Arial" panose="020B0604020202020204" pitchFamily="34" charset="0"/>
                <a:cs typeface="Arial" panose="020B0604020202020204" pitchFamily="34" charset="0"/>
              </a:rPr>
              <a:t>hypothesis tests were: </a:t>
            </a:r>
            <a:r>
              <a:rPr lang="en-GB" sz="1600" dirty="0">
                <a:latin typeface="Arial" panose="020B0604020202020204" pitchFamily="34" charset="0"/>
                <a:cs typeface="Arial" panose="020B0604020202020204" pitchFamily="34" charset="0"/>
              </a:rPr>
              <a:t>3, 3+, 4, 5, 6, 7, 12, 24. The median number of outcomes analysed was 5.5 (3-24)</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Compared to the last 8 from the Cochrane library, the median was 4.5 (2-12)</a:t>
            </a:r>
          </a:p>
          <a:p>
            <a:endParaRPr lang="en-GB" sz="1600" dirty="0">
              <a:latin typeface="Arial" panose="020B0604020202020204" pitchFamily="34" charset="0"/>
              <a:cs typeface="Arial" panose="020B0604020202020204" pitchFamily="34" charset="0"/>
            </a:endParaRPr>
          </a:p>
          <a:p>
            <a:endParaRPr lang="en-GB" sz="1800" dirty="0"/>
          </a:p>
        </p:txBody>
      </p:sp>
    </p:spTree>
    <p:extLst>
      <p:ext uri="{BB962C8B-B14F-4D97-AF65-F5344CB8AC3E}">
        <p14:creationId xmlns:p14="http://schemas.microsoft.com/office/powerpoint/2010/main" val="306494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23130"/>
            <a:ext cx="7886700" cy="994172"/>
          </a:xfrm>
        </p:spPr>
        <p:txBody>
          <a:bodyPr/>
          <a:lstStyle/>
          <a:p>
            <a:r>
              <a:rPr lang="en-GB" dirty="0" smtClean="0"/>
              <a:t>An example of a CSG review</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4005087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23" y="1190013"/>
            <a:ext cx="8544774" cy="632838"/>
          </a:xfrm>
        </p:spPr>
        <p:txBody>
          <a:bodyPr/>
          <a:lstStyle/>
          <a:p>
            <a:r>
              <a:rPr lang="en-GB" dirty="0" smtClean="0"/>
              <a:t>How many primary hypothesis tests ?</a:t>
            </a:r>
            <a:endParaRPr lang="en-GB" dirty="0"/>
          </a:p>
        </p:txBody>
      </p:sp>
      <p:pic>
        <p:nvPicPr>
          <p:cNvPr id="4" name="Content Placeholder 3"/>
          <p:cNvPicPr>
            <a:picLocks noGrp="1" noChangeAspect="1"/>
          </p:cNvPicPr>
          <p:nvPr>
            <p:ph idx="1"/>
          </p:nvPr>
        </p:nvPicPr>
        <p:blipFill rotWithShape="1">
          <a:blip r:embed="rId2"/>
          <a:srcRect l="17133" t="24021" r="60167" b="24101"/>
          <a:stretch/>
        </p:blipFill>
        <p:spPr>
          <a:xfrm>
            <a:off x="214423" y="2137144"/>
            <a:ext cx="6358073" cy="4541115"/>
          </a:xfrm>
          <a:prstGeom prst="rect">
            <a:avLst/>
          </a:prstGeom>
        </p:spPr>
      </p:pic>
    </p:spTree>
    <p:extLst>
      <p:ext uri="{BB962C8B-B14F-4D97-AF65-F5344CB8AC3E}">
        <p14:creationId xmlns:p14="http://schemas.microsoft.com/office/powerpoint/2010/main" val="2045200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59379" t="19666" r="21255" b="20065"/>
          <a:stretch/>
        </p:blipFill>
        <p:spPr>
          <a:xfrm>
            <a:off x="234022" y="1171205"/>
            <a:ext cx="5635150" cy="5480474"/>
          </a:xfrm>
          <a:prstGeom prst="rect">
            <a:avLst/>
          </a:prstGeom>
        </p:spPr>
      </p:pic>
      <p:sp>
        <p:nvSpPr>
          <p:cNvPr id="5" name="Title 1"/>
          <p:cNvSpPr txBox="1">
            <a:spLocks/>
          </p:cNvSpPr>
          <p:nvPr/>
        </p:nvSpPr>
        <p:spPr>
          <a:xfrm>
            <a:off x="3499738" y="148751"/>
            <a:ext cx="4697819" cy="632838"/>
          </a:xfrm>
          <a:prstGeom prst="rect">
            <a:avLst/>
          </a:prstGeom>
        </p:spPr>
        <p:txBody>
          <a:bodyPr vert="horz" lIns="0" tIns="0" rIns="0" bIns="0" rtlCol="0" anchor="b" anchorCtr="0">
            <a:noAutofit/>
          </a:bodyPr>
          <a:lstStyle>
            <a:lvl1pPr algn="l" defTabSz="914400" rtl="0" eaLnBrk="1" latinLnBrk="0" hangingPunct="1">
              <a:spcBef>
                <a:spcPct val="0"/>
              </a:spcBef>
              <a:buNone/>
              <a:defRPr sz="3600" b="1" kern="1200" spc="-40" baseline="0">
                <a:solidFill>
                  <a:schemeClr val="bg2"/>
                </a:solidFill>
                <a:latin typeface="+mj-lt"/>
                <a:ea typeface="+mj-ea"/>
                <a:cs typeface="+mj-cs"/>
              </a:defRPr>
            </a:lvl1pPr>
          </a:lstStyle>
          <a:p>
            <a:r>
              <a:rPr lang="en-GB" dirty="0" smtClean="0"/>
              <a:t>The Results Section</a:t>
            </a:r>
            <a:endParaRPr lang="en-GB" dirty="0"/>
          </a:p>
        </p:txBody>
      </p:sp>
    </p:spTree>
    <p:extLst>
      <p:ext uri="{BB962C8B-B14F-4D97-AF65-F5344CB8AC3E}">
        <p14:creationId xmlns:p14="http://schemas.microsoft.com/office/powerpoint/2010/main" val="3604204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3 outcomes measured 6 ways, at two time-points </a:t>
            </a:r>
          </a:p>
          <a:p>
            <a:endParaRPr lang="en-GB" dirty="0"/>
          </a:p>
          <a:p>
            <a:r>
              <a:rPr lang="en-GB" dirty="0" smtClean="0"/>
              <a:t>= 12 hypothesis tests</a:t>
            </a:r>
            <a:endParaRPr lang="en-GB" dirty="0"/>
          </a:p>
        </p:txBody>
      </p:sp>
    </p:spTree>
    <p:extLst>
      <p:ext uri="{BB962C8B-B14F-4D97-AF65-F5344CB8AC3E}">
        <p14:creationId xmlns:p14="http://schemas.microsoft.com/office/powerpoint/2010/main" val="1900279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7" y="1538318"/>
            <a:ext cx="6120000" cy="632838"/>
          </a:xfrm>
        </p:spPr>
        <p:txBody>
          <a:bodyPr/>
          <a:lstStyle/>
          <a:p>
            <a:r>
              <a:rPr lang="en-GB" dirty="0" smtClean="0"/>
              <a:t>Guidance for dealing with multiplicity in SR</a:t>
            </a:r>
            <a:endParaRPr lang="en-GB" dirty="0"/>
          </a:p>
        </p:txBody>
      </p:sp>
      <p:sp>
        <p:nvSpPr>
          <p:cNvPr id="3" name="Content Placeholder 2"/>
          <p:cNvSpPr>
            <a:spLocks noGrp="1"/>
          </p:cNvSpPr>
          <p:nvPr>
            <p:ph idx="1"/>
          </p:nvPr>
        </p:nvSpPr>
        <p:spPr>
          <a:xfrm>
            <a:off x="439737" y="2275200"/>
            <a:ext cx="6620281" cy="3909600"/>
          </a:xfrm>
        </p:spPr>
        <p:txBody>
          <a:bodyPr/>
          <a:lstStyle/>
          <a:p>
            <a:r>
              <a:rPr lang="en-GB" dirty="0" smtClean="0"/>
              <a:t>General issues</a:t>
            </a:r>
          </a:p>
          <a:p>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Interpret A priori outcomes in an inferential manner,	and 	downgrade any additional outcomes when they were not 	explicitly stated at the protocol stage</a:t>
            </a:r>
          </a:p>
          <a:p>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Associate one p-value with one outcome</a:t>
            </a:r>
          </a:p>
          <a:p>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Reviewer teams need to raise the issue of multiple 	testing as a 	weakness</a:t>
            </a:r>
          </a:p>
          <a:p>
            <a:endParaRPr lang="en-GB" dirty="0"/>
          </a:p>
        </p:txBody>
      </p:sp>
      <p:sp>
        <p:nvSpPr>
          <p:cNvPr id="4" name="Rectangle 3"/>
          <p:cNvSpPr/>
          <p:nvPr/>
        </p:nvSpPr>
        <p:spPr>
          <a:xfrm>
            <a:off x="439737" y="5069232"/>
            <a:ext cx="6728318" cy="646331"/>
          </a:xfrm>
          <a:prstGeom prst="rect">
            <a:avLst/>
          </a:prstGeom>
        </p:spPr>
        <p:txBody>
          <a:bodyPr wrap="square">
            <a:spAutoFit/>
          </a:bodyPr>
          <a:lstStyle/>
          <a:p>
            <a:r>
              <a:rPr lang="en-GB" b="1" dirty="0" smtClean="0"/>
              <a:t>Cochrane Handbook for interventions. </a:t>
            </a:r>
          </a:p>
          <a:p>
            <a:r>
              <a:rPr lang="en-GB" b="1" dirty="0" smtClean="0"/>
              <a:t>16.7.2 </a:t>
            </a:r>
            <a:r>
              <a:rPr lang="en-GB" b="1" dirty="0"/>
              <a:t> Multiplicity in systematic reviews</a:t>
            </a:r>
            <a:endParaRPr lang="en-GB" b="1" dirty="0">
              <a:effectLst/>
            </a:endParaRPr>
          </a:p>
        </p:txBody>
      </p:sp>
    </p:spTree>
    <p:extLst>
      <p:ext uri="{BB962C8B-B14F-4D97-AF65-F5344CB8AC3E}">
        <p14:creationId xmlns:p14="http://schemas.microsoft.com/office/powerpoint/2010/main" val="425324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Summary </a:t>
            </a:r>
            <a:endParaRPr lang="en-GB" dirty="0"/>
          </a:p>
        </p:txBody>
      </p:sp>
      <p:sp>
        <p:nvSpPr>
          <p:cNvPr id="3" name="Content Placeholder 2"/>
          <p:cNvSpPr>
            <a:spLocks noGrp="1"/>
          </p:cNvSpPr>
          <p:nvPr>
            <p:ph idx="1"/>
          </p:nvPr>
        </p:nvSpPr>
        <p:spPr/>
        <p:txBody>
          <a:bodyPr/>
          <a:lstStyle/>
          <a:p>
            <a:r>
              <a:rPr lang="en-GB" dirty="0" smtClean="0"/>
              <a:t>Define the primary outcomes clearly, state how they are measured, and state the timing of follow up</a:t>
            </a:r>
          </a:p>
          <a:p>
            <a:endParaRPr lang="en-GB" dirty="0" smtClean="0"/>
          </a:p>
        </p:txBody>
      </p:sp>
    </p:spTree>
    <p:extLst>
      <p:ext uri="{BB962C8B-B14F-4D97-AF65-F5344CB8AC3E}">
        <p14:creationId xmlns:p14="http://schemas.microsoft.com/office/powerpoint/2010/main" val="3427040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Heterogeneity </a:t>
            </a:r>
            <a:endParaRPr lang="en-GB" dirty="0"/>
          </a:p>
        </p:txBody>
      </p:sp>
      <p:sp>
        <p:nvSpPr>
          <p:cNvPr id="3" name="Content Placeholder 2"/>
          <p:cNvSpPr>
            <a:spLocks noGrp="1"/>
          </p:cNvSpPr>
          <p:nvPr>
            <p:ph idx="1"/>
          </p:nvPr>
        </p:nvSpPr>
        <p:spPr>
          <a:xfrm>
            <a:off x="251479" y="2276139"/>
            <a:ext cx="7023380" cy="3909600"/>
          </a:xfrm>
        </p:spPr>
        <p:txBody>
          <a:bodyPr/>
          <a:lstStyle/>
          <a:p>
            <a:r>
              <a:rPr lang="en-GB" sz="2400" dirty="0" smtClean="0"/>
              <a:t>“Any </a:t>
            </a:r>
            <a:r>
              <a:rPr lang="en-GB" sz="2400" dirty="0"/>
              <a:t>kind of variability among studies in a systematic review may be termed heterogeneity</a:t>
            </a:r>
            <a:r>
              <a:rPr lang="en-GB" sz="2400" dirty="0" smtClean="0"/>
              <a:t>.”</a:t>
            </a:r>
          </a:p>
          <a:p>
            <a:endParaRPr lang="en-GB" sz="2400" dirty="0"/>
          </a:p>
          <a:p>
            <a:r>
              <a:rPr lang="en-GB" sz="2400" dirty="0" smtClean="0"/>
              <a:t>Clinical diversity (heterogeneity) – patients, drugs, settings</a:t>
            </a:r>
          </a:p>
          <a:p>
            <a:endParaRPr lang="en-GB" sz="2400" dirty="0"/>
          </a:p>
          <a:p>
            <a:r>
              <a:rPr lang="en-GB" sz="2400" dirty="0" smtClean="0"/>
              <a:t>Methodological diversity (heterogeneity) – study design, risk of bias</a:t>
            </a:r>
            <a:endParaRPr lang="en-GB" sz="2400" dirty="0"/>
          </a:p>
        </p:txBody>
      </p:sp>
      <p:sp>
        <p:nvSpPr>
          <p:cNvPr id="6" name="TextBox 5"/>
          <p:cNvSpPr txBox="1"/>
          <p:nvPr/>
        </p:nvSpPr>
        <p:spPr>
          <a:xfrm>
            <a:off x="251479" y="5995239"/>
            <a:ext cx="9206907" cy="707886"/>
          </a:xfrm>
          <a:prstGeom prst="rect">
            <a:avLst/>
          </a:prstGeom>
          <a:noFill/>
        </p:spPr>
        <p:txBody>
          <a:bodyPr wrap="square" rtlCol="0">
            <a:spAutoFit/>
          </a:bodyPr>
          <a:lstStyle/>
          <a:p>
            <a:r>
              <a:rPr lang="en-GB" sz="2000" i="1" dirty="0" smtClean="0"/>
              <a:t>Cochrane handbook: Higgins JPT, Green S (editors). Available from www.Cochrane-handbook.org</a:t>
            </a:r>
            <a:r>
              <a:rPr lang="en-GB" sz="1000" i="1" dirty="0" smtClean="0"/>
              <a:t>.</a:t>
            </a:r>
            <a:endParaRPr lang="en-GB" sz="1000" i="1" dirty="0"/>
          </a:p>
        </p:txBody>
      </p:sp>
    </p:spTree>
    <p:extLst>
      <p:ext uri="{BB962C8B-B14F-4D97-AF65-F5344CB8AC3E}">
        <p14:creationId xmlns:p14="http://schemas.microsoft.com/office/powerpoint/2010/main" val="1818254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450" y="5113972"/>
            <a:ext cx="9144000" cy="1477328"/>
          </a:xfrm>
          <a:prstGeom prst="rect">
            <a:avLst/>
          </a:prstGeom>
        </p:spPr>
        <p:txBody>
          <a:bodyPr wrap="square">
            <a:spAutoFit/>
          </a:bodyPr>
          <a:lstStyle/>
          <a:p>
            <a:r>
              <a:rPr lang="en-GB" dirty="0">
                <a:solidFill>
                  <a:srgbClr val="222222"/>
                </a:solidFill>
                <a:latin typeface="Courier New" panose="02070309020205020404" pitchFamily="49" charset="0"/>
              </a:rPr>
              <a:t>West SL, </a:t>
            </a:r>
            <a:r>
              <a:rPr lang="en-GB" dirty="0" err="1">
                <a:solidFill>
                  <a:srgbClr val="222222"/>
                </a:solidFill>
                <a:latin typeface="Courier New" panose="02070309020205020404" pitchFamily="49" charset="0"/>
              </a:rPr>
              <a:t>Gartlehner</a:t>
            </a:r>
            <a:r>
              <a:rPr lang="en-GB" dirty="0">
                <a:solidFill>
                  <a:srgbClr val="222222"/>
                </a:solidFill>
                <a:latin typeface="Courier New" panose="02070309020205020404" pitchFamily="49" charset="0"/>
              </a:rPr>
              <a:t> G, Mansfield AJ, et al. Comparative Effectiveness Review Methods: Clinical Heterogeneity [Internet]. Rockville (MD): Agency for Healthcare Research and Quality (US); 2010 Sep. 3, Results. Available from: </a:t>
            </a:r>
            <a:r>
              <a:rPr lang="en-GB" b="1" dirty="0">
                <a:solidFill>
                  <a:srgbClr val="222222"/>
                </a:solidFill>
                <a:latin typeface="Courier New" panose="02070309020205020404" pitchFamily="49" charset="0"/>
              </a:rPr>
              <a:t>https://www.ncbi.nlm.nih.gov/books/NBK53317/</a:t>
            </a:r>
            <a:endParaRPr lang="en-GB" b="1" dirty="0"/>
          </a:p>
        </p:txBody>
      </p:sp>
      <p:pic>
        <p:nvPicPr>
          <p:cNvPr id="1026" name="Picture 2" descr="Image result for Comparative Effectiveness Review Methods: Clinical Heterogene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8193" y="552451"/>
            <a:ext cx="3398520" cy="424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080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multiplicity</a:t>
            </a:r>
            <a:endParaRPr lang="en-GB" dirty="0"/>
          </a:p>
        </p:txBody>
      </p:sp>
      <p:sp>
        <p:nvSpPr>
          <p:cNvPr id="3" name="Content Placeholder 2"/>
          <p:cNvSpPr>
            <a:spLocks noGrp="1"/>
          </p:cNvSpPr>
          <p:nvPr>
            <p:ph idx="1"/>
          </p:nvPr>
        </p:nvSpPr>
        <p:spPr/>
        <p:txBody>
          <a:bodyPr/>
          <a:lstStyle/>
          <a:p>
            <a:r>
              <a:rPr lang="en-GB" i="1" dirty="0" smtClean="0"/>
              <a:t>“The </a:t>
            </a:r>
            <a:r>
              <a:rPr lang="en-GB" i="1" dirty="0"/>
              <a:t>more analyses that are done, the more likely it is that some of them will be found to be ‘statistically significant’ by chance </a:t>
            </a:r>
            <a:r>
              <a:rPr lang="en-GB" i="1" dirty="0" smtClean="0"/>
              <a:t>alone”</a:t>
            </a:r>
          </a:p>
          <a:p>
            <a:endParaRPr lang="en-GB" i="1" dirty="0"/>
          </a:p>
          <a:p>
            <a:r>
              <a:rPr lang="en-GB" b="1" dirty="0" smtClean="0"/>
              <a:t>16.7 </a:t>
            </a:r>
            <a:r>
              <a:rPr lang="en-GB" b="1" dirty="0"/>
              <a:t> Multiplicity in systematic reviews</a:t>
            </a:r>
          </a:p>
          <a:p>
            <a:endParaRPr lang="en-GB" dirty="0"/>
          </a:p>
        </p:txBody>
      </p:sp>
    </p:spTree>
    <p:extLst>
      <p:ext uri="{BB962C8B-B14F-4D97-AF65-F5344CB8AC3E}">
        <p14:creationId xmlns:p14="http://schemas.microsoft.com/office/powerpoint/2010/main" val="1715273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8" y="1196576"/>
            <a:ext cx="6120000" cy="632838"/>
          </a:xfrm>
        </p:spPr>
        <p:txBody>
          <a:bodyPr/>
          <a:lstStyle/>
          <a:p>
            <a:r>
              <a:rPr lang="en-GB" dirty="0" smtClean="0"/>
              <a:t>Heterogeneity </a:t>
            </a:r>
            <a:endParaRPr lang="en-GB" dirty="0"/>
          </a:p>
        </p:txBody>
      </p:sp>
      <p:sp>
        <p:nvSpPr>
          <p:cNvPr id="3" name="Content Placeholder 2"/>
          <p:cNvSpPr>
            <a:spLocks noGrp="1"/>
          </p:cNvSpPr>
          <p:nvPr>
            <p:ph idx="1"/>
          </p:nvPr>
        </p:nvSpPr>
        <p:spPr>
          <a:xfrm>
            <a:off x="439738" y="2275200"/>
            <a:ext cx="7466012" cy="3909600"/>
          </a:xfrm>
        </p:spPr>
        <p:txBody>
          <a:bodyPr/>
          <a:lstStyle/>
          <a:p>
            <a:r>
              <a:rPr lang="en-GB" sz="2800" dirty="0" smtClean="0"/>
              <a:t>Which model should </a:t>
            </a:r>
            <a:r>
              <a:rPr lang="en-GB" sz="2800" dirty="0"/>
              <a:t>I</a:t>
            </a:r>
            <a:r>
              <a:rPr lang="en-GB" sz="2800" dirty="0" smtClean="0"/>
              <a:t> be using? Random- or fixed-effects?</a:t>
            </a:r>
          </a:p>
          <a:p>
            <a:endParaRPr lang="en-GB" sz="2800" dirty="0" smtClean="0"/>
          </a:p>
          <a:p>
            <a:r>
              <a:rPr lang="en-GB" sz="2800" dirty="0" smtClean="0"/>
              <a:t>How do I identify statistical heterogeneity?</a:t>
            </a:r>
          </a:p>
          <a:p>
            <a:endParaRPr lang="en-GB" sz="2800" dirty="0" smtClean="0"/>
          </a:p>
          <a:p>
            <a:r>
              <a:rPr lang="en-GB" sz="2800" dirty="0" smtClean="0"/>
              <a:t>What do </a:t>
            </a:r>
            <a:r>
              <a:rPr lang="en-GB" sz="2800" dirty="0"/>
              <a:t>I</a:t>
            </a:r>
            <a:r>
              <a:rPr lang="en-GB" sz="2800" dirty="0" smtClean="0"/>
              <a:t> do if I find statistical heterogeneity? </a:t>
            </a:r>
          </a:p>
          <a:p>
            <a:endParaRPr lang="en-GB" dirty="0"/>
          </a:p>
          <a:p>
            <a:endParaRPr lang="en-GB" dirty="0"/>
          </a:p>
        </p:txBody>
      </p:sp>
    </p:spTree>
    <p:extLst>
      <p:ext uri="{BB962C8B-B14F-4D97-AF65-F5344CB8AC3E}">
        <p14:creationId xmlns:p14="http://schemas.microsoft.com/office/powerpoint/2010/main" val="2286753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model?</a:t>
            </a:r>
            <a:endParaRPr lang="en-GB" dirty="0"/>
          </a:p>
        </p:txBody>
      </p:sp>
      <p:sp>
        <p:nvSpPr>
          <p:cNvPr id="3" name="Content Placeholder 2"/>
          <p:cNvSpPr>
            <a:spLocks noGrp="1"/>
          </p:cNvSpPr>
          <p:nvPr>
            <p:ph idx="1"/>
          </p:nvPr>
        </p:nvSpPr>
        <p:spPr/>
        <p:txBody>
          <a:bodyPr/>
          <a:lstStyle/>
          <a:p>
            <a:pPr algn="ctr"/>
            <a:r>
              <a:rPr lang="en-GB" sz="2800" dirty="0" smtClean="0">
                <a:solidFill>
                  <a:srgbClr val="FF0000"/>
                </a:solidFill>
              </a:rPr>
              <a:t>If </a:t>
            </a:r>
            <a:r>
              <a:rPr lang="en-GB" sz="2800" dirty="0">
                <a:solidFill>
                  <a:srgbClr val="FF0000"/>
                </a:solidFill>
              </a:rPr>
              <a:t>I</a:t>
            </a:r>
            <a:r>
              <a:rPr lang="en-GB" sz="2800" baseline="30000" dirty="0">
                <a:solidFill>
                  <a:srgbClr val="FF0000"/>
                </a:solidFill>
              </a:rPr>
              <a:t>2</a:t>
            </a:r>
            <a:r>
              <a:rPr lang="en-GB" sz="2800" dirty="0">
                <a:solidFill>
                  <a:srgbClr val="FF0000"/>
                </a:solidFill>
              </a:rPr>
              <a:t> is &lt;50% we will use “fixed-effects model”, if I</a:t>
            </a:r>
            <a:r>
              <a:rPr lang="en-GB" sz="2800" baseline="30000" dirty="0">
                <a:solidFill>
                  <a:srgbClr val="FF0000"/>
                </a:solidFill>
              </a:rPr>
              <a:t>2</a:t>
            </a:r>
            <a:r>
              <a:rPr lang="en-GB" sz="2800" dirty="0">
                <a:solidFill>
                  <a:srgbClr val="FF0000"/>
                </a:solidFill>
              </a:rPr>
              <a:t> ≥50% we will use “random-effects model</a:t>
            </a:r>
            <a:r>
              <a:rPr lang="en-GB" sz="2800" dirty="0" smtClean="0">
                <a:solidFill>
                  <a:srgbClr val="FF0000"/>
                </a:solidFill>
              </a:rPr>
              <a:t>” (csg review, 2016). </a:t>
            </a:r>
          </a:p>
          <a:p>
            <a:pPr algn="ctr"/>
            <a:endParaRPr lang="en-GB" dirty="0" smtClean="0">
              <a:solidFill>
                <a:srgbClr val="FF0000"/>
              </a:solidFill>
            </a:endParaRPr>
          </a:p>
          <a:p>
            <a:pPr algn="ctr"/>
            <a:r>
              <a:rPr lang="en-GB" b="1" dirty="0"/>
              <a:t>HANDBOOK QUOTE: “The choice between a fixed-effect and a random-effects meta-analysis should never be made on the basis of a statistical test for heterogeneity.”</a:t>
            </a:r>
          </a:p>
          <a:p>
            <a:pPr algn="ctr"/>
            <a:endParaRPr lang="en-GB" dirty="0">
              <a:solidFill>
                <a:srgbClr val="FF0000"/>
              </a:solidFill>
            </a:endParaRPr>
          </a:p>
        </p:txBody>
      </p:sp>
    </p:spTree>
    <p:extLst>
      <p:ext uri="{BB962C8B-B14F-4D97-AF65-F5344CB8AC3E}">
        <p14:creationId xmlns:p14="http://schemas.microsoft.com/office/powerpoint/2010/main" val="4235693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373" y="1105306"/>
            <a:ext cx="7520921" cy="2243012"/>
          </a:xfrm>
        </p:spPr>
        <p:txBody>
          <a:bodyPr/>
          <a:lstStyle/>
          <a:p>
            <a:endParaRPr lang="en-GB" sz="2800" dirty="0"/>
          </a:p>
          <a:p>
            <a:r>
              <a:rPr lang="en-GB" dirty="0"/>
              <a:t>Fixed-effects estimate=‘what is the best estimate of the intervention effect?’</a:t>
            </a:r>
          </a:p>
          <a:p>
            <a:endParaRPr lang="en-GB" dirty="0"/>
          </a:p>
          <a:p>
            <a:r>
              <a:rPr lang="en-GB" dirty="0"/>
              <a:t>Random-effects estimate=‘what is the average intervention effect?’ </a:t>
            </a:r>
          </a:p>
        </p:txBody>
      </p:sp>
      <p:sp>
        <p:nvSpPr>
          <p:cNvPr id="6" name="TextBox 5"/>
          <p:cNvSpPr txBox="1"/>
          <p:nvPr/>
        </p:nvSpPr>
        <p:spPr>
          <a:xfrm>
            <a:off x="278373" y="3612866"/>
            <a:ext cx="3433016" cy="1754326"/>
          </a:xfrm>
          <a:prstGeom prst="rect">
            <a:avLst/>
          </a:prstGeom>
          <a:noFill/>
        </p:spPr>
        <p:txBody>
          <a:bodyPr wrap="square" rtlCol="0">
            <a:spAutoFit/>
          </a:bodyPr>
          <a:lstStyle/>
          <a:p>
            <a:r>
              <a:rPr lang="en-GB" b="1" dirty="0"/>
              <a:t>Fixed-effects model </a:t>
            </a:r>
            <a:r>
              <a:rPr lang="en-GB" dirty="0"/>
              <a:t>– all studies estimating the same effect, same population, no clinical or methodological heterogeneity between studies</a:t>
            </a:r>
          </a:p>
          <a:p>
            <a:endParaRPr lang="en-GB" dirty="0"/>
          </a:p>
        </p:txBody>
      </p:sp>
      <p:sp>
        <p:nvSpPr>
          <p:cNvPr id="7" name="TextBox 6"/>
          <p:cNvSpPr txBox="1"/>
          <p:nvPr/>
        </p:nvSpPr>
        <p:spPr>
          <a:xfrm>
            <a:off x="4038833" y="3612866"/>
            <a:ext cx="3186953" cy="1754326"/>
          </a:xfrm>
          <a:prstGeom prst="rect">
            <a:avLst/>
          </a:prstGeom>
          <a:noFill/>
        </p:spPr>
        <p:txBody>
          <a:bodyPr wrap="square" rtlCol="0">
            <a:spAutoFit/>
          </a:bodyPr>
          <a:lstStyle/>
          <a:p>
            <a:r>
              <a:rPr lang="en-GB" b="1" dirty="0"/>
              <a:t>Random-effects model: </a:t>
            </a:r>
            <a:r>
              <a:rPr lang="en-GB" dirty="0"/>
              <a:t>takes into account the statistical heterogeneity (tau</a:t>
            </a:r>
            <a:r>
              <a:rPr lang="en-GB" baseline="30000" dirty="0"/>
              <a:t>2</a:t>
            </a:r>
            <a:r>
              <a:rPr lang="en-GB" dirty="0"/>
              <a:t>, between study variance) – wider CIs, higher p value</a:t>
            </a:r>
          </a:p>
          <a:p>
            <a:endParaRPr lang="en-GB" dirty="0"/>
          </a:p>
        </p:txBody>
      </p:sp>
    </p:spTree>
    <p:extLst>
      <p:ext uri="{BB962C8B-B14F-4D97-AF65-F5344CB8AC3E}">
        <p14:creationId xmlns:p14="http://schemas.microsoft.com/office/powerpoint/2010/main" val="31736344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3939" t="21354" r="23645" b="5729"/>
          <a:stretch/>
        </p:blipFill>
        <p:spPr>
          <a:xfrm>
            <a:off x="838200" y="952500"/>
            <a:ext cx="6419850" cy="5021112"/>
          </a:xfrm>
          <a:prstGeom prst="rect">
            <a:avLst/>
          </a:prstGeom>
        </p:spPr>
      </p:pic>
      <p:sp>
        <p:nvSpPr>
          <p:cNvPr id="5" name="Rectangle 4"/>
          <p:cNvSpPr/>
          <p:nvPr/>
        </p:nvSpPr>
        <p:spPr>
          <a:xfrm>
            <a:off x="457200" y="6106962"/>
            <a:ext cx="8362950" cy="523220"/>
          </a:xfrm>
          <a:prstGeom prst="rect">
            <a:avLst/>
          </a:prstGeom>
        </p:spPr>
        <p:txBody>
          <a:bodyPr wrap="square">
            <a:spAutoFit/>
          </a:bodyPr>
          <a:lstStyle/>
          <a:p>
            <a:r>
              <a:rPr lang="en-GB" sz="1400" dirty="0" err="1">
                <a:solidFill>
                  <a:schemeClr val="accent1"/>
                </a:solidFill>
                <a:latin typeface="Arial" panose="020B0604020202020204" pitchFamily="34" charset="0"/>
              </a:rPr>
              <a:t>Borenstein</a:t>
            </a:r>
            <a:r>
              <a:rPr lang="en-GB" sz="1400" dirty="0">
                <a:solidFill>
                  <a:schemeClr val="accent1"/>
                </a:solidFill>
                <a:latin typeface="Arial" panose="020B0604020202020204" pitchFamily="34" charset="0"/>
              </a:rPr>
              <a:t>, M., Hedges, L.V., Higgins, J. and Rothstein, H.R., 2010. A basic introduction to fixed‐effect and random‐effects models for meta‐analysis. </a:t>
            </a:r>
            <a:r>
              <a:rPr lang="en-GB" sz="1400" i="1" dirty="0">
                <a:solidFill>
                  <a:schemeClr val="accent1"/>
                </a:solidFill>
                <a:latin typeface="Arial" panose="020B0604020202020204" pitchFamily="34" charset="0"/>
              </a:rPr>
              <a:t>Research Synthesis Methods</a:t>
            </a:r>
            <a:r>
              <a:rPr lang="en-GB" sz="1400" dirty="0">
                <a:solidFill>
                  <a:schemeClr val="accent1"/>
                </a:solidFill>
                <a:latin typeface="Arial" panose="020B0604020202020204" pitchFamily="34" charset="0"/>
              </a:rPr>
              <a:t>, </a:t>
            </a:r>
            <a:r>
              <a:rPr lang="en-GB" sz="1400" i="1" dirty="0">
                <a:solidFill>
                  <a:schemeClr val="accent1"/>
                </a:solidFill>
                <a:latin typeface="Arial" panose="020B0604020202020204" pitchFamily="34" charset="0"/>
              </a:rPr>
              <a:t>1</a:t>
            </a:r>
            <a:r>
              <a:rPr lang="en-GB" sz="1400" dirty="0">
                <a:solidFill>
                  <a:schemeClr val="accent1"/>
                </a:solidFill>
                <a:latin typeface="Arial" panose="020B0604020202020204" pitchFamily="34" charset="0"/>
              </a:rPr>
              <a:t>(2), pp.97-111</a:t>
            </a:r>
            <a:endParaRPr lang="en-GB" sz="1400" dirty="0">
              <a:solidFill>
                <a:schemeClr val="accent1"/>
              </a:solidFill>
            </a:endParaRPr>
          </a:p>
        </p:txBody>
      </p:sp>
    </p:spTree>
    <p:extLst>
      <p:ext uri="{BB962C8B-B14F-4D97-AF65-F5344CB8AC3E}">
        <p14:creationId xmlns:p14="http://schemas.microsoft.com/office/powerpoint/2010/main" val="1211356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7408" t="38542" r="38580" b="36458"/>
          <a:stretch/>
        </p:blipFill>
        <p:spPr>
          <a:xfrm>
            <a:off x="476250" y="1181098"/>
            <a:ext cx="4457700" cy="2609385"/>
          </a:xfrm>
          <a:prstGeom prst="rect">
            <a:avLst/>
          </a:prstGeom>
        </p:spPr>
      </p:pic>
      <p:pic>
        <p:nvPicPr>
          <p:cNvPr id="5" name="Picture 4"/>
          <p:cNvPicPr>
            <a:picLocks noChangeAspect="1"/>
          </p:cNvPicPr>
          <p:nvPr/>
        </p:nvPicPr>
        <p:blipFill rotWithShape="1">
          <a:blip r:embed="rId3"/>
          <a:srcRect l="38287" t="28385" r="38872" b="46354"/>
          <a:stretch/>
        </p:blipFill>
        <p:spPr>
          <a:xfrm>
            <a:off x="636309" y="3981449"/>
            <a:ext cx="4297641" cy="2672251"/>
          </a:xfrm>
          <a:prstGeom prst="rect">
            <a:avLst/>
          </a:prstGeom>
        </p:spPr>
      </p:pic>
      <p:sp>
        <p:nvSpPr>
          <p:cNvPr id="6" name="TextBox 5"/>
          <p:cNvSpPr txBox="1"/>
          <p:nvPr/>
        </p:nvSpPr>
        <p:spPr>
          <a:xfrm>
            <a:off x="5181600" y="1839460"/>
            <a:ext cx="2019300" cy="646331"/>
          </a:xfrm>
          <a:prstGeom prst="rect">
            <a:avLst/>
          </a:prstGeom>
          <a:noFill/>
        </p:spPr>
        <p:txBody>
          <a:bodyPr wrap="square" rtlCol="0">
            <a:spAutoFit/>
          </a:bodyPr>
          <a:lstStyle/>
          <a:p>
            <a:r>
              <a:rPr lang="en-GB" b="1" dirty="0" smtClean="0"/>
              <a:t>Fixed-effects model</a:t>
            </a:r>
            <a:endParaRPr lang="en-GB" b="1" dirty="0"/>
          </a:p>
        </p:txBody>
      </p:sp>
      <p:sp>
        <p:nvSpPr>
          <p:cNvPr id="7" name="TextBox 6"/>
          <p:cNvSpPr txBox="1"/>
          <p:nvPr/>
        </p:nvSpPr>
        <p:spPr>
          <a:xfrm>
            <a:off x="5181600" y="4994408"/>
            <a:ext cx="2019300" cy="646331"/>
          </a:xfrm>
          <a:prstGeom prst="rect">
            <a:avLst/>
          </a:prstGeom>
          <a:noFill/>
        </p:spPr>
        <p:txBody>
          <a:bodyPr wrap="square" rtlCol="0">
            <a:spAutoFit/>
          </a:bodyPr>
          <a:lstStyle/>
          <a:p>
            <a:r>
              <a:rPr lang="en-GB" b="1" dirty="0" smtClean="0"/>
              <a:t>Random-effects model</a:t>
            </a:r>
            <a:endParaRPr lang="en-GB" b="1" dirty="0"/>
          </a:p>
        </p:txBody>
      </p:sp>
      <p:sp>
        <p:nvSpPr>
          <p:cNvPr id="8" name="TextBox 7"/>
          <p:cNvSpPr txBox="1"/>
          <p:nvPr/>
        </p:nvSpPr>
        <p:spPr>
          <a:xfrm>
            <a:off x="5372100" y="361950"/>
            <a:ext cx="3448050" cy="923330"/>
          </a:xfrm>
          <a:prstGeom prst="rect">
            <a:avLst/>
          </a:prstGeom>
          <a:noFill/>
        </p:spPr>
        <p:txBody>
          <a:bodyPr wrap="square" rtlCol="0">
            <a:spAutoFit/>
          </a:bodyPr>
          <a:lstStyle/>
          <a:p>
            <a:r>
              <a:rPr lang="en-GB" dirty="0" smtClean="0"/>
              <a:t>Black square=observed mean</a:t>
            </a:r>
          </a:p>
          <a:p>
            <a:r>
              <a:rPr lang="en-GB" dirty="0" smtClean="0"/>
              <a:t>Black circle=true mean</a:t>
            </a:r>
          </a:p>
          <a:p>
            <a:endParaRPr lang="en-GB" dirty="0"/>
          </a:p>
        </p:txBody>
      </p:sp>
    </p:spTree>
    <p:extLst>
      <p:ext uri="{BB962C8B-B14F-4D97-AF65-F5344CB8AC3E}">
        <p14:creationId xmlns:p14="http://schemas.microsoft.com/office/powerpoint/2010/main" val="32914241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373" y="661553"/>
            <a:ext cx="7520921" cy="2243012"/>
          </a:xfrm>
        </p:spPr>
        <p:txBody>
          <a:bodyPr/>
          <a:lstStyle/>
          <a:p>
            <a:endParaRPr lang="en-GB" sz="3600" dirty="0"/>
          </a:p>
          <a:p>
            <a:r>
              <a:rPr lang="en-GB" sz="2800" dirty="0" smtClean="0"/>
              <a:t>At protocol stage:</a:t>
            </a:r>
            <a:endParaRPr lang="en-GB" sz="2800" dirty="0"/>
          </a:p>
          <a:p>
            <a:pPr marL="342900" indent="-342900">
              <a:buFont typeface="Arial" panose="020B0604020202020204" pitchFamily="34" charset="0"/>
              <a:buChar char="•"/>
            </a:pPr>
            <a:r>
              <a:rPr lang="en-GB" sz="2200" dirty="0"/>
              <a:t>Think about you studies you expect to identify</a:t>
            </a:r>
          </a:p>
          <a:p>
            <a:pPr marL="342900" indent="-342900">
              <a:buFont typeface="Arial" panose="020B0604020202020204" pitchFamily="34" charset="0"/>
              <a:buChar char="•"/>
            </a:pPr>
            <a:r>
              <a:rPr lang="en-GB" sz="2200" dirty="0"/>
              <a:t>Are the populations, setting, study design etc. </a:t>
            </a:r>
            <a:r>
              <a:rPr lang="en-GB" sz="2200" dirty="0" smtClean="0"/>
              <a:t>similar?</a:t>
            </a:r>
            <a:endParaRPr lang="en-GB" sz="2200" dirty="0"/>
          </a:p>
          <a:p>
            <a:pPr marL="342900" indent="-342900">
              <a:buFont typeface="Arial" panose="020B0604020202020204" pitchFamily="34" charset="0"/>
              <a:buChar char="•"/>
            </a:pPr>
            <a:r>
              <a:rPr lang="en-GB" sz="2200" dirty="0"/>
              <a:t>In most cases I would say NO</a:t>
            </a:r>
          </a:p>
          <a:p>
            <a:pPr marL="342900" indent="-342900">
              <a:buFont typeface="Arial" panose="020B0604020202020204" pitchFamily="34" charset="0"/>
              <a:buChar char="•"/>
            </a:pPr>
            <a:r>
              <a:rPr lang="en-GB" sz="2200" dirty="0"/>
              <a:t>It is very likely there will be some clinical and/or methodological heterogeneity between studies</a:t>
            </a:r>
          </a:p>
          <a:p>
            <a:pPr marL="342900" indent="-342900">
              <a:buFont typeface="Arial" panose="020B0604020202020204" pitchFamily="34" charset="0"/>
              <a:buChar char="•"/>
            </a:pPr>
            <a:r>
              <a:rPr lang="en-GB" sz="2200" dirty="0"/>
              <a:t>Hence, I would recommend choosing a random-effects model</a:t>
            </a:r>
          </a:p>
        </p:txBody>
      </p:sp>
    </p:spTree>
    <p:extLst>
      <p:ext uri="{BB962C8B-B14F-4D97-AF65-F5344CB8AC3E}">
        <p14:creationId xmlns:p14="http://schemas.microsoft.com/office/powerpoint/2010/main" val="38286396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373" y="1156235"/>
            <a:ext cx="7077168" cy="632838"/>
          </a:xfrm>
        </p:spPr>
        <p:txBody>
          <a:bodyPr/>
          <a:lstStyle/>
          <a:p>
            <a:r>
              <a:rPr lang="en-GB" dirty="0"/>
              <a:t>How I do identify </a:t>
            </a:r>
            <a:r>
              <a:rPr lang="en-GB" dirty="0" smtClean="0"/>
              <a:t>heterogeneity?</a:t>
            </a:r>
            <a:endParaRPr lang="en-GB" dirty="0"/>
          </a:p>
        </p:txBody>
      </p:sp>
      <p:sp>
        <p:nvSpPr>
          <p:cNvPr id="3" name="Content Placeholder 2"/>
          <p:cNvSpPr>
            <a:spLocks noGrp="1"/>
          </p:cNvSpPr>
          <p:nvPr>
            <p:ph idx="1"/>
          </p:nvPr>
        </p:nvSpPr>
        <p:spPr>
          <a:xfrm>
            <a:off x="439737" y="2275200"/>
            <a:ext cx="7171298" cy="3909600"/>
          </a:xfrm>
        </p:spPr>
        <p:txBody>
          <a:bodyPr/>
          <a:lstStyle/>
          <a:p>
            <a:r>
              <a:rPr lang="en-GB" sz="2800" dirty="0"/>
              <a:t>Statistical heterogeneity arises from clinical and methodological </a:t>
            </a:r>
            <a:r>
              <a:rPr lang="en-GB" sz="2800" dirty="0" smtClean="0"/>
              <a:t>heterogeneity</a:t>
            </a:r>
          </a:p>
          <a:p>
            <a:endParaRPr lang="en-GB" sz="2800" dirty="0"/>
          </a:p>
          <a:p>
            <a:r>
              <a:rPr lang="en-GB" sz="2800" dirty="0"/>
              <a:t>Three common methods of </a:t>
            </a:r>
            <a:r>
              <a:rPr lang="en-GB" sz="2800" dirty="0" smtClean="0"/>
              <a:t>identification:</a:t>
            </a:r>
          </a:p>
          <a:p>
            <a:pPr marL="514350" indent="-514350">
              <a:buAutoNum type="arabicParenR"/>
            </a:pPr>
            <a:r>
              <a:rPr lang="en-GB" sz="2800" dirty="0" smtClean="0"/>
              <a:t>Forest plot inspection</a:t>
            </a:r>
          </a:p>
          <a:p>
            <a:pPr marL="514350" indent="-514350">
              <a:buAutoNum type="arabicParenR"/>
            </a:pPr>
            <a:r>
              <a:rPr lang="en-GB" sz="2800" dirty="0" smtClean="0"/>
              <a:t>I</a:t>
            </a:r>
            <a:r>
              <a:rPr lang="en-GB" sz="2800" baseline="30000" dirty="0" smtClean="0"/>
              <a:t>2</a:t>
            </a:r>
          </a:p>
          <a:p>
            <a:pPr marL="514350" indent="-514350">
              <a:buAutoNum type="arabicParenR"/>
            </a:pPr>
            <a:r>
              <a:rPr lang="en-GB" sz="2800" dirty="0" smtClean="0"/>
              <a:t>Tau</a:t>
            </a:r>
            <a:r>
              <a:rPr lang="en-GB" sz="2800" baseline="30000" dirty="0" smtClean="0"/>
              <a:t>2</a:t>
            </a:r>
            <a:endParaRPr lang="en-GB" sz="2800" dirty="0"/>
          </a:p>
          <a:p>
            <a:pPr algn="ctr"/>
            <a:endParaRPr lang="en-GB" dirty="0">
              <a:solidFill>
                <a:srgbClr val="FF0000"/>
              </a:solidFill>
            </a:endParaRPr>
          </a:p>
        </p:txBody>
      </p:sp>
    </p:spTree>
    <p:extLst>
      <p:ext uri="{BB962C8B-B14F-4D97-AF65-F5344CB8AC3E}">
        <p14:creationId xmlns:p14="http://schemas.microsoft.com/office/powerpoint/2010/main" val="1757741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372" y="1156235"/>
            <a:ext cx="7532127" cy="632838"/>
          </a:xfrm>
        </p:spPr>
        <p:txBody>
          <a:bodyPr/>
          <a:lstStyle/>
          <a:p>
            <a:r>
              <a:rPr lang="en-GB" dirty="0" smtClean="0"/>
              <a:t>1) LOOK </a:t>
            </a:r>
            <a:r>
              <a:rPr lang="en-GB" dirty="0"/>
              <a:t>AT YOUR FOREST PLOTS</a:t>
            </a:r>
          </a:p>
        </p:txBody>
      </p:sp>
      <p:sp>
        <p:nvSpPr>
          <p:cNvPr id="3" name="Content Placeholder 2"/>
          <p:cNvSpPr>
            <a:spLocks noGrp="1"/>
          </p:cNvSpPr>
          <p:nvPr>
            <p:ph idx="1"/>
          </p:nvPr>
        </p:nvSpPr>
        <p:spPr>
          <a:xfrm>
            <a:off x="372502" y="2032606"/>
            <a:ext cx="7171298" cy="3909600"/>
          </a:xfrm>
        </p:spPr>
        <p:txBody>
          <a:bodyPr/>
          <a:lstStyle/>
          <a:p>
            <a:pPr marL="342900" indent="-342900">
              <a:buFont typeface="Arial" panose="020B0604020202020204" pitchFamily="34" charset="0"/>
              <a:buChar char="•"/>
            </a:pPr>
            <a:r>
              <a:rPr lang="en-GB" sz="2200" dirty="0"/>
              <a:t>Are the effects sizes of each study similar?</a:t>
            </a:r>
          </a:p>
          <a:p>
            <a:pPr marL="342900" indent="-342900">
              <a:buFont typeface="Arial" panose="020B0604020202020204" pitchFamily="34" charset="0"/>
              <a:buChar char="•"/>
            </a:pPr>
            <a:r>
              <a:rPr lang="en-GB" sz="2200" dirty="0"/>
              <a:t>Do confidence intervals overlap?</a:t>
            </a:r>
          </a:p>
          <a:p>
            <a:pPr marL="342900" indent="-342900">
              <a:buFont typeface="Arial" panose="020B0604020202020204" pitchFamily="34" charset="0"/>
              <a:buChar char="•"/>
            </a:pPr>
            <a:r>
              <a:rPr lang="en-GB" sz="2200" dirty="0"/>
              <a:t>Do studies differ in direction of effect?</a:t>
            </a:r>
          </a:p>
          <a:p>
            <a:pPr marL="342900" indent="-342900">
              <a:buFont typeface="Arial" panose="020B0604020202020204" pitchFamily="34" charset="0"/>
              <a:buChar char="•"/>
            </a:pPr>
            <a:r>
              <a:rPr lang="en-GB" sz="2200" dirty="0"/>
              <a:t>Think about your studies – are they different?</a:t>
            </a:r>
          </a:p>
          <a:p>
            <a:pPr marL="342900" indent="-342900">
              <a:buFont typeface="Arial" panose="020B0604020202020204" pitchFamily="34" charset="0"/>
              <a:buChar char="•"/>
            </a:pPr>
            <a:r>
              <a:rPr lang="en-GB" sz="2200" dirty="0"/>
              <a:t>Obvious differences are in study designs, patient characteristics (e.g. age, sex), setting, drug type, drug dose, comparators </a:t>
            </a:r>
          </a:p>
          <a:p>
            <a:pPr marL="342900" indent="-342900">
              <a:buFont typeface="Arial" panose="020B0604020202020204" pitchFamily="34" charset="0"/>
              <a:buChar char="•"/>
            </a:pPr>
            <a:r>
              <a:rPr lang="en-GB" sz="2200" dirty="0"/>
              <a:t>How clinically important is it to pool these studies together? </a:t>
            </a:r>
          </a:p>
          <a:p>
            <a:pPr algn="ctr"/>
            <a:endParaRPr lang="en-GB" dirty="0">
              <a:solidFill>
                <a:srgbClr val="FF0000"/>
              </a:solidFill>
            </a:endParaRPr>
          </a:p>
        </p:txBody>
      </p:sp>
    </p:spTree>
    <p:extLst>
      <p:ext uri="{BB962C8B-B14F-4D97-AF65-F5344CB8AC3E}">
        <p14:creationId xmlns:p14="http://schemas.microsoft.com/office/powerpoint/2010/main" val="5413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373" y="1156235"/>
            <a:ext cx="7077168" cy="632838"/>
          </a:xfrm>
        </p:spPr>
        <p:txBody>
          <a:bodyPr/>
          <a:lstStyle/>
          <a:p>
            <a:r>
              <a:rPr lang="en-GB" dirty="0" smtClean="0"/>
              <a:t>2) I</a:t>
            </a:r>
            <a:r>
              <a:rPr lang="en-GB" baseline="30000" dirty="0" smtClean="0"/>
              <a:t>2</a:t>
            </a:r>
            <a:endParaRPr lang="en-GB" dirty="0"/>
          </a:p>
        </p:txBody>
      </p:sp>
      <p:sp>
        <p:nvSpPr>
          <p:cNvPr id="5" name="Content Placeholder 4"/>
          <p:cNvSpPr txBox="1">
            <a:spLocks noGrp="1"/>
          </p:cNvSpPr>
          <p:nvPr>
            <p:ph idx="1"/>
          </p:nvPr>
        </p:nvSpPr>
        <p:spPr>
          <a:xfrm>
            <a:off x="373063" y="2032000"/>
            <a:ext cx="7170737" cy="2269852"/>
          </a:xfrm>
          <a:prstGeom prst="rect">
            <a:avLst/>
          </a:prstGeom>
          <a:noFill/>
        </p:spPr>
        <p:txBody>
          <a:bodyPr wrap="square" rtlCol="0">
            <a:spAutoFit/>
          </a:bodyPr>
          <a:lstStyle/>
          <a:p>
            <a:r>
              <a:rPr lang="en-GB" dirty="0" smtClean="0"/>
              <a:t>Chi-squared (</a:t>
            </a:r>
            <a:r>
              <a:rPr lang="el-GR" dirty="0"/>
              <a:t>χ</a:t>
            </a:r>
            <a:r>
              <a:rPr lang="en-GB" baseline="30000" dirty="0" smtClean="0"/>
              <a:t>2</a:t>
            </a:r>
            <a:r>
              <a:rPr lang="en-GB" dirty="0" smtClean="0"/>
              <a:t>): are observed </a:t>
            </a:r>
            <a:r>
              <a:rPr lang="en-GB" dirty="0"/>
              <a:t>differences in results </a:t>
            </a:r>
            <a:r>
              <a:rPr lang="en-GB" dirty="0" smtClean="0"/>
              <a:t>compatible </a:t>
            </a:r>
            <a:r>
              <a:rPr lang="en-GB" dirty="0"/>
              <a:t>with chance </a:t>
            </a:r>
            <a:r>
              <a:rPr lang="en-GB" dirty="0" smtClean="0"/>
              <a:t>alone</a:t>
            </a:r>
          </a:p>
          <a:p>
            <a:endParaRPr lang="en-GB" dirty="0"/>
          </a:p>
          <a:p>
            <a:r>
              <a:rPr lang="en-US" i="1" dirty="0"/>
              <a:t>I</a:t>
            </a:r>
            <a:r>
              <a:rPr lang="en-US" i="1" baseline="30000" dirty="0"/>
              <a:t>2</a:t>
            </a:r>
            <a:r>
              <a:rPr lang="en-US" dirty="0"/>
              <a:t> is the percentage of the chi-squared </a:t>
            </a:r>
            <a:r>
              <a:rPr lang="en-US" dirty="0" smtClean="0"/>
              <a:t>(</a:t>
            </a:r>
            <a:r>
              <a:rPr lang="el-GR" dirty="0"/>
              <a:t>χ</a:t>
            </a:r>
            <a:r>
              <a:rPr lang="en-US" baseline="30000" dirty="0" smtClean="0"/>
              <a:t>2</a:t>
            </a:r>
            <a:r>
              <a:rPr lang="en-US" dirty="0"/>
              <a:t>) statistic which is not explained by the variation within the studies.</a:t>
            </a:r>
            <a:endParaRPr lang="en-GB" dirty="0"/>
          </a:p>
          <a:p>
            <a:endParaRPr lang="en-GB" dirty="0"/>
          </a:p>
        </p:txBody>
      </p:sp>
      <p:pic>
        <p:nvPicPr>
          <p:cNvPr id="6" name="Picture 5"/>
          <p:cNvPicPr>
            <a:picLocks noChangeAspect="1"/>
          </p:cNvPicPr>
          <p:nvPr/>
        </p:nvPicPr>
        <p:blipFill>
          <a:blip r:embed="rId3"/>
          <a:stretch>
            <a:fillRect/>
          </a:stretch>
        </p:blipFill>
        <p:spPr>
          <a:xfrm>
            <a:off x="3535136" y="470947"/>
            <a:ext cx="4215104" cy="1001707"/>
          </a:xfrm>
          <a:prstGeom prst="rect">
            <a:avLst/>
          </a:prstGeom>
        </p:spPr>
      </p:pic>
      <p:pic>
        <p:nvPicPr>
          <p:cNvPr id="7" name="Picture 6"/>
          <p:cNvPicPr>
            <a:picLocks noChangeAspect="1"/>
          </p:cNvPicPr>
          <p:nvPr/>
        </p:nvPicPr>
        <p:blipFill>
          <a:blip r:embed="rId4"/>
          <a:stretch>
            <a:fillRect/>
          </a:stretch>
        </p:blipFill>
        <p:spPr>
          <a:xfrm>
            <a:off x="790479" y="4040352"/>
            <a:ext cx="6753321" cy="1641692"/>
          </a:xfrm>
          <a:prstGeom prst="rect">
            <a:avLst/>
          </a:prstGeom>
        </p:spPr>
      </p:pic>
      <p:sp>
        <p:nvSpPr>
          <p:cNvPr id="8" name="Rectangle 7"/>
          <p:cNvSpPr/>
          <p:nvPr/>
        </p:nvSpPr>
        <p:spPr>
          <a:xfrm>
            <a:off x="910431" y="5682044"/>
            <a:ext cx="6096000" cy="461665"/>
          </a:xfrm>
          <a:prstGeom prst="rect">
            <a:avLst/>
          </a:prstGeom>
        </p:spPr>
        <p:txBody>
          <a:bodyPr>
            <a:spAutoFit/>
          </a:bodyPr>
          <a:lstStyle/>
          <a:p>
            <a:r>
              <a:rPr lang="en-GB" sz="1200" dirty="0" smtClean="0"/>
              <a:t>*depends </a:t>
            </a:r>
            <a:r>
              <a:rPr lang="en-GB" sz="1200" dirty="0"/>
              <a:t>on </a:t>
            </a:r>
            <a:r>
              <a:rPr lang="en-GB" sz="1200" dirty="0" smtClean="0"/>
              <a:t>magnitude </a:t>
            </a:r>
            <a:r>
              <a:rPr lang="en-GB" sz="1200" dirty="0"/>
              <a:t>and direction of effects and </a:t>
            </a:r>
            <a:r>
              <a:rPr lang="en-GB" sz="1200" dirty="0" smtClean="0"/>
              <a:t>strength </a:t>
            </a:r>
            <a:r>
              <a:rPr lang="en-GB" sz="1200" dirty="0"/>
              <a:t>of evidence for heterogeneity (e.g. P value from the chi-squared test, or a confidence interval for I</a:t>
            </a:r>
            <a:r>
              <a:rPr lang="en-GB" sz="1200" baseline="30000" dirty="0"/>
              <a:t>2</a:t>
            </a:r>
            <a:r>
              <a:rPr lang="en-GB" sz="1200" dirty="0"/>
              <a:t>).</a:t>
            </a:r>
          </a:p>
        </p:txBody>
      </p:sp>
    </p:spTree>
    <p:extLst>
      <p:ext uri="{BB962C8B-B14F-4D97-AF65-F5344CB8AC3E}">
        <p14:creationId xmlns:p14="http://schemas.microsoft.com/office/powerpoint/2010/main" val="31508885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7306" t="29795" r="27014" b="5730"/>
          <a:stretch/>
        </p:blipFill>
        <p:spPr>
          <a:xfrm>
            <a:off x="762000" y="1123950"/>
            <a:ext cx="6169592" cy="4895850"/>
          </a:xfrm>
          <a:prstGeom prst="rect">
            <a:avLst/>
          </a:prstGeom>
        </p:spPr>
      </p:pic>
      <p:sp>
        <p:nvSpPr>
          <p:cNvPr id="5" name="Rectangle 4"/>
          <p:cNvSpPr/>
          <p:nvPr/>
        </p:nvSpPr>
        <p:spPr>
          <a:xfrm>
            <a:off x="342900" y="6019800"/>
            <a:ext cx="7962900" cy="646331"/>
          </a:xfrm>
          <a:prstGeom prst="rect">
            <a:avLst/>
          </a:prstGeom>
        </p:spPr>
        <p:txBody>
          <a:bodyPr wrap="square">
            <a:spAutoFit/>
          </a:bodyPr>
          <a:lstStyle/>
          <a:p>
            <a:r>
              <a:rPr lang="en-GB" dirty="0">
                <a:solidFill>
                  <a:schemeClr val="accent1"/>
                </a:solidFill>
                <a:latin typeface="Arial" panose="020B0604020202020204" pitchFamily="34" charset="0"/>
              </a:rPr>
              <a:t>Higgins, J. and Thompson, S.G., 2002. Quantifying heterogeneity in a meta‐analysis. </a:t>
            </a:r>
            <a:r>
              <a:rPr lang="en-GB" i="1" dirty="0">
                <a:solidFill>
                  <a:schemeClr val="accent1"/>
                </a:solidFill>
                <a:latin typeface="Arial" panose="020B0604020202020204" pitchFamily="34" charset="0"/>
              </a:rPr>
              <a:t>Statistics in medicine</a:t>
            </a:r>
            <a:r>
              <a:rPr lang="en-GB" dirty="0">
                <a:solidFill>
                  <a:schemeClr val="accent1"/>
                </a:solidFill>
                <a:latin typeface="Arial" panose="020B0604020202020204" pitchFamily="34" charset="0"/>
              </a:rPr>
              <a:t>, </a:t>
            </a:r>
            <a:r>
              <a:rPr lang="en-GB" i="1" dirty="0">
                <a:solidFill>
                  <a:schemeClr val="accent1"/>
                </a:solidFill>
                <a:latin typeface="Arial" panose="020B0604020202020204" pitchFamily="34" charset="0"/>
              </a:rPr>
              <a:t>21</a:t>
            </a:r>
            <a:r>
              <a:rPr lang="en-GB" dirty="0">
                <a:solidFill>
                  <a:schemeClr val="accent1"/>
                </a:solidFill>
                <a:latin typeface="Arial" panose="020B0604020202020204" pitchFamily="34" charset="0"/>
              </a:rPr>
              <a:t>(11), pp.1539-1558</a:t>
            </a:r>
            <a:endParaRPr lang="en-GB" dirty="0">
              <a:solidFill>
                <a:schemeClr val="accent1"/>
              </a:solidFill>
            </a:endParaRPr>
          </a:p>
        </p:txBody>
      </p:sp>
    </p:spTree>
    <p:extLst>
      <p:ext uri="{BB962C8B-B14F-4D97-AF65-F5344CB8AC3E}">
        <p14:creationId xmlns:p14="http://schemas.microsoft.com/office/powerpoint/2010/main" val="862102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79" y="956093"/>
            <a:ext cx="8289592" cy="632838"/>
          </a:xfrm>
        </p:spPr>
        <p:txBody>
          <a:bodyPr/>
          <a:lstStyle/>
          <a:p>
            <a:r>
              <a:rPr lang="en-GB" dirty="0" smtClean="0"/>
              <a:t>What is the problem of multiple testing</a:t>
            </a:r>
            <a:endParaRPr lang="en-GB" dirty="0"/>
          </a:p>
        </p:txBody>
      </p:sp>
      <p:sp>
        <p:nvSpPr>
          <p:cNvPr id="3" name="Content Placeholder 2"/>
          <p:cNvSpPr>
            <a:spLocks noGrp="1"/>
          </p:cNvSpPr>
          <p:nvPr>
            <p:ph idx="1"/>
          </p:nvPr>
        </p:nvSpPr>
        <p:spPr>
          <a:xfrm>
            <a:off x="492900" y="1722307"/>
            <a:ext cx="7663128" cy="3909600"/>
          </a:xfrm>
        </p:spPr>
        <p:txBody>
          <a:bodyPr/>
          <a:lstStyle/>
          <a:p>
            <a:r>
              <a:rPr lang="en-GB" sz="1800" dirty="0" smtClean="0"/>
              <a:t>1) Too many hypothesis tests, thus increased chance of a false positive</a:t>
            </a:r>
          </a:p>
          <a:p>
            <a:r>
              <a:rPr lang="en-GB" sz="1600" i="1" dirty="0" smtClean="0"/>
              <a:t>“</a:t>
            </a:r>
            <a:r>
              <a:rPr lang="en-GB" sz="1600" i="1" dirty="0"/>
              <a:t>For instance, after </a:t>
            </a:r>
            <a:r>
              <a:rPr lang="en-GB" sz="1600" b="1" i="1" dirty="0">
                <a:solidFill>
                  <a:srgbClr val="FF0000"/>
                </a:solidFill>
              </a:rPr>
              <a:t>14</a:t>
            </a:r>
            <a:r>
              <a:rPr lang="en-GB" sz="1600" i="1" dirty="0">
                <a:solidFill>
                  <a:srgbClr val="FF0000"/>
                </a:solidFill>
              </a:rPr>
              <a:t> </a:t>
            </a:r>
            <a:r>
              <a:rPr lang="en-GB" sz="1600" i="1" dirty="0"/>
              <a:t>independent significance tests, the probability is </a:t>
            </a:r>
            <a:r>
              <a:rPr lang="en-GB" sz="1600" b="1" i="1" dirty="0">
                <a:solidFill>
                  <a:srgbClr val="FF0000"/>
                </a:solidFill>
              </a:rPr>
              <a:t>more than 50% </a:t>
            </a:r>
            <a:r>
              <a:rPr lang="en-GB" sz="1600" i="1" dirty="0"/>
              <a:t>that at least one test will be significant</a:t>
            </a:r>
            <a:r>
              <a:rPr lang="en-GB" sz="1600" i="1" dirty="0" smtClean="0"/>
              <a:t>“</a:t>
            </a:r>
          </a:p>
          <a:p>
            <a:endParaRPr lang="en-GB" sz="1600" i="1" dirty="0"/>
          </a:p>
          <a:p>
            <a:r>
              <a:rPr lang="en-GB" sz="1800" dirty="0" smtClean="0"/>
              <a:t>2) How to interpret mixed findings </a:t>
            </a:r>
          </a:p>
          <a:p>
            <a:endParaRPr lang="en-GB" sz="1800" dirty="0" smtClean="0"/>
          </a:p>
          <a:p>
            <a:r>
              <a:rPr lang="en-GB" sz="1800" dirty="0"/>
              <a:t>7</a:t>
            </a:r>
            <a:r>
              <a:rPr lang="en-GB" sz="1800" dirty="0" smtClean="0"/>
              <a:t> hypothesis tests favoured intervention A</a:t>
            </a:r>
          </a:p>
          <a:p>
            <a:r>
              <a:rPr lang="en-GB" sz="1800" dirty="0"/>
              <a:t>4</a:t>
            </a:r>
            <a:r>
              <a:rPr lang="en-GB" sz="1800" dirty="0" smtClean="0"/>
              <a:t> hypothesis tests favoured intervention B</a:t>
            </a:r>
          </a:p>
          <a:p>
            <a:r>
              <a:rPr lang="en-GB" sz="1800" dirty="0" smtClean="0"/>
              <a:t>3 hypothesis tests favoured neither</a:t>
            </a:r>
            <a:endParaRPr lang="en-GB" sz="1800" dirty="0"/>
          </a:p>
          <a:p>
            <a:endParaRPr lang="en-GB" dirty="0" smtClean="0"/>
          </a:p>
        </p:txBody>
      </p:sp>
      <p:sp>
        <p:nvSpPr>
          <p:cNvPr id="4" name="Right Brace 3"/>
          <p:cNvSpPr/>
          <p:nvPr/>
        </p:nvSpPr>
        <p:spPr>
          <a:xfrm>
            <a:off x="4720502" y="4072757"/>
            <a:ext cx="230549" cy="95644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
        <p:nvSpPr>
          <p:cNvPr id="5" name="Rectangle 4"/>
          <p:cNvSpPr/>
          <p:nvPr/>
        </p:nvSpPr>
        <p:spPr>
          <a:xfrm>
            <a:off x="4951051" y="4227812"/>
            <a:ext cx="2437722" cy="646331"/>
          </a:xfrm>
          <a:prstGeom prst="rect">
            <a:avLst/>
          </a:prstGeom>
        </p:spPr>
        <p:txBody>
          <a:bodyPr wrap="square">
            <a:spAutoFit/>
          </a:bodyPr>
          <a:lstStyle/>
          <a:p>
            <a:r>
              <a:rPr lang="en-GB" dirty="0" smtClean="0"/>
              <a:t>Is </a:t>
            </a:r>
            <a:r>
              <a:rPr lang="en-GB" dirty="0"/>
              <a:t>treatment A or B </a:t>
            </a:r>
            <a:r>
              <a:rPr lang="en-GB" b="1" dirty="0">
                <a:solidFill>
                  <a:srgbClr val="FF0000"/>
                </a:solidFill>
              </a:rPr>
              <a:t>most </a:t>
            </a:r>
            <a:r>
              <a:rPr lang="en-GB" dirty="0" smtClean="0"/>
              <a:t>beneficial </a:t>
            </a:r>
            <a:r>
              <a:rPr lang="en-GB" dirty="0"/>
              <a:t>?</a:t>
            </a:r>
          </a:p>
        </p:txBody>
      </p:sp>
    </p:spTree>
    <p:extLst>
      <p:ext uri="{BB962C8B-B14F-4D97-AF65-F5344CB8AC3E}">
        <p14:creationId xmlns:p14="http://schemas.microsoft.com/office/powerpoint/2010/main" val="2654847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010" t="26041" r="23060" b="6250"/>
          <a:stretch/>
        </p:blipFill>
        <p:spPr>
          <a:xfrm>
            <a:off x="247650" y="971550"/>
            <a:ext cx="7277100" cy="4953000"/>
          </a:xfrm>
          <a:prstGeom prst="rect">
            <a:avLst/>
          </a:prstGeom>
        </p:spPr>
      </p:pic>
      <p:sp>
        <p:nvSpPr>
          <p:cNvPr id="5" name="Rectangle 4"/>
          <p:cNvSpPr/>
          <p:nvPr/>
        </p:nvSpPr>
        <p:spPr>
          <a:xfrm>
            <a:off x="247650" y="6211669"/>
            <a:ext cx="8039100" cy="646331"/>
          </a:xfrm>
          <a:prstGeom prst="rect">
            <a:avLst/>
          </a:prstGeom>
        </p:spPr>
        <p:txBody>
          <a:bodyPr wrap="square">
            <a:spAutoFit/>
          </a:bodyPr>
          <a:lstStyle/>
          <a:p>
            <a:r>
              <a:rPr lang="en-GB" dirty="0">
                <a:solidFill>
                  <a:schemeClr val="accent1"/>
                </a:solidFill>
                <a:latin typeface="Arial" panose="020B0604020202020204" pitchFamily="34" charset="0"/>
              </a:rPr>
              <a:t>Higgins, J.P., Thompson, S.G., </a:t>
            </a:r>
            <a:r>
              <a:rPr lang="en-GB" dirty="0" err="1">
                <a:solidFill>
                  <a:schemeClr val="accent1"/>
                </a:solidFill>
                <a:latin typeface="Arial" panose="020B0604020202020204" pitchFamily="34" charset="0"/>
              </a:rPr>
              <a:t>Deeks</a:t>
            </a:r>
            <a:r>
              <a:rPr lang="en-GB" dirty="0">
                <a:solidFill>
                  <a:schemeClr val="accent1"/>
                </a:solidFill>
                <a:latin typeface="Arial" panose="020B0604020202020204" pitchFamily="34" charset="0"/>
              </a:rPr>
              <a:t>, J.J. and Altman, D.G., 2003. Measuring inconsistency in meta-analyses. </a:t>
            </a:r>
            <a:r>
              <a:rPr lang="en-GB" i="1" dirty="0" err="1">
                <a:solidFill>
                  <a:schemeClr val="accent1"/>
                </a:solidFill>
                <a:latin typeface="Arial" panose="020B0604020202020204" pitchFamily="34" charset="0"/>
              </a:rPr>
              <a:t>Bmj</a:t>
            </a:r>
            <a:r>
              <a:rPr lang="en-GB" dirty="0">
                <a:solidFill>
                  <a:schemeClr val="accent1"/>
                </a:solidFill>
                <a:latin typeface="Arial" panose="020B0604020202020204" pitchFamily="34" charset="0"/>
              </a:rPr>
              <a:t>, </a:t>
            </a:r>
            <a:r>
              <a:rPr lang="en-GB" i="1" dirty="0">
                <a:solidFill>
                  <a:schemeClr val="accent1"/>
                </a:solidFill>
                <a:latin typeface="Arial" panose="020B0604020202020204" pitchFamily="34" charset="0"/>
              </a:rPr>
              <a:t>327</a:t>
            </a:r>
            <a:r>
              <a:rPr lang="en-GB" dirty="0">
                <a:solidFill>
                  <a:schemeClr val="accent1"/>
                </a:solidFill>
                <a:latin typeface="Arial" panose="020B0604020202020204" pitchFamily="34" charset="0"/>
              </a:rPr>
              <a:t>(7414), pp.557-560.</a:t>
            </a:r>
            <a:endParaRPr lang="en-GB" dirty="0">
              <a:solidFill>
                <a:schemeClr val="accent1"/>
              </a:solidFill>
            </a:endParaRPr>
          </a:p>
        </p:txBody>
      </p:sp>
    </p:spTree>
    <p:extLst>
      <p:ext uri="{BB962C8B-B14F-4D97-AF65-F5344CB8AC3E}">
        <p14:creationId xmlns:p14="http://schemas.microsoft.com/office/powerpoint/2010/main" val="25292268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373" y="1619761"/>
            <a:ext cx="7077168" cy="632838"/>
          </a:xfrm>
        </p:spPr>
        <p:txBody>
          <a:bodyPr/>
          <a:lstStyle/>
          <a:p>
            <a:r>
              <a:rPr lang="en-GB" dirty="0"/>
              <a:t>Flaws of I</a:t>
            </a:r>
            <a:r>
              <a:rPr lang="en-GB" baseline="30000" dirty="0"/>
              <a:t>2</a:t>
            </a:r>
            <a:r>
              <a:rPr lang="en-GB" dirty="0"/>
              <a:t/>
            </a:r>
            <a:br>
              <a:rPr lang="en-GB" dirty="0"/>
            </a:br>
            <a:endParaRPr lang="en-GB" dirty="0"/>
          </a:p>
        </p:txBody>
      </p:sp>
      <p:sp>
        <p:nvSpPr>
          <p:cNvPr id="5" name="Content Placeholder 4"/>
          <p:cNvSpPr txBox="1">
            <a:spLocks noGrp="1"/>
          </p:cNvSpPr>
          <p:nvPr>
            <p:ph idx="1"/>
          </p:nvPr>
        </p:nvSpPr>
        <p:spPr>
          <a:xfrm>
            <a:off x="278373" y="2105492"/>
            <a:ext cx="7170737" cy="3783087"/>
          </a:xfrm>
          <a:prstGeom prst="rect">
            <a:avLst/>
          </a:prstGeom>
          <a:noFill/>
        </p:spPr>
        <p:txBody>
          <a:bodyPr wrap="square" rtlCol="0">
            <a:spAutoFit/>
          </a:bodyPr>
          <a:lstStyle/>
          <a:p>
            <a:r>
              <a:rPr lang="en-US" dirty="0"/>
              <a:t>“represents the approximate proportion of total variability in point estimates that can be attributed to </a:t>
            </a:r>
            <a:r>
              <a:rPr lang="en-US" dirty="0" smtClean="0"/>
              <a:t>heterogeneity”</a:t>
            </a:r>
          </a:p>
          <a:p>
            <a:endParaRPr lang="en-US" dirty="0"/>
          </a:p>
          <a:p>
            <a:r>
              <a:rPr lang="en-US" dirty="0"/>
              <a:t>“does not estimate a meaningful parameter, so should be regarded as a descriptive statistic rather than a point estimate.” </a:t>
            </a:r>
            <a:endParaRPr lang="en-GB" dirty="0"/>
          </a:p>
          <a:p>
            <a:endParaRPr lang="en-GB" dirty="0" smtClean="0"/>
          </a:p>
          <a:p>
            <a:r>
              <a:rPr lang="en-US" dirty="0"/>
              <a:t>“A more appropriate descriptor for </a:t>
            </a:r>
            <a:r>
              <a:rPr lang="en-US" i="1" dirty="0"/>
              <a:t>I</a:t>
            </a:r>
            <a:r>
              <a:rPr lang="en-US" baseline="30000" dirty="0"/>
              <a:t>2</a:t>
            </a:r>
            <a:r>
              <a:rPr lang="en-US" dirty="0"/>
              <a:t> would be a measure of </a:t>
            </a:r>
            <a:r>
              <a:rPr lang="en-US" i="1" dirty="0"/>
              <a:t>inconsistency</a:t>
            </a:r>
            <a:r>
              <a:rPr lang="en-US" dirty="0"/>
              <a:t>, since it depends on the extent of overlap in confidence intervals across studies”</a:t>
            </a:r>
            <a:endParaRPr lang="en-GB" dirty="0"/>
          </a:p>
          <a:p>
            <a:endParaRPr lang="en-GB" dirty="0"/>
          </a:p>
        </p:txBody>
      </p:sp>
      <p:sp>
        <p:nvSpPr>
          <p:cNvPr id="10" name="Rectangle 9"/>
          <p:cNvSpPr/>
          <p:nvPr/>
        </p:nvSpPr>
        <p:spPr>
          <a:xfrm>
            <a:off x="0" y="6227204"/>
            <a:ext cx="6096000" cy="523220"/>
          </a:xfrm>
          <a:prstGeom prst="rect">
            <a:avLst/>
          </a:prstGeom>
        </p:spPr>
        <p:txBody>
          <a:bodyPr>
            <a:spAutoFit/>
          </a:bodyPr>
          <a:lstStyle/>
          <a:p>
            <a:r>
              <a:rPr lang="en-US" sz="1000" i="1" dirty="0" smtClean="0">
                <a:effectLst/>
              </a:rPr>
              <a:t>Higgins, J.P., 2008. Commentary: Heterogeneity in meta-analysis should be expected and appropriately quantified. International journal of epidemiology, 37(5), pp.1158-1160</a:t>
            </a:r>
            <a:r>
              <a:rPr lang="en-US" i="1" dirty="0" smtClean="0">
                <a:effectLst/>
                <a:latin typeface="Arial" panose="020B0604020202020204" pitchFamily="34" charset="0"/>
              </a:rPr>
              <a:t>.</a:t>
            </a:r>
            <a:endParaRPr lang="en-US" i="1" dirty="0">
              <a:effectLst/>
              <a:latin typeface="Arial" panose="020B0604020202020204" pitchFamily="34" charset="0"/>
            </a:endParaRPr>
          </a:p>
        </p:txBody>
      </p:sp>
      <p:sp>
        <p:nvSpPr>
          <p:cNvPr id="11" name="Rectangle 10"/>
          <p:cNvSpPr/>
          <p:nvPr/>
        </p:nvSpPr>
        <p:spPr>
          <a:xfrm>
            <a:off x="5695950" y="4222571"/>
            <a:ext cx="6096000" cy="369332"/>
          </a:xfrm>
          <a:prstGeom prst="rect">
            <a:avLst/>
          </a:prstGeom>
        </p:spPr>
        <p:txBody>
          <a:bodyPr>
            <a:spAutoFit/>
          </a:bodyPr>
          <a:lstStyle/>
          <a:p>
            <a:r>
              <a:rPr lang="en-US" dirty="0" smtClean="0">
                <a:effectLst/>
              </a:rPr>
              <a:t>”</a:t>
            </a:r>
            <a:endParaRPr lang="en-GB" dirty="0"/>
          </a:p>
        </p:txBody>
      </p:sp>
    </p:spTree>
    <p:extLst>
      <p:ext uri="{BB962C8B-B14F-4D97-AF65-F5344CB8AC3E}">
        <p14:creationId xmlns:p14="http://schemas.microsoft.com/office/powerpoint/2010/main" val="7046037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6574" t="25259" r="26867" b="6251"/>
          <a:stretch/>
        </p:blipFill>
        <p:spPr>
          <a:xfrm>
            <a:off x="1333500" y="1089354"/>
            <a:ext cx="5657850" cy="4679291"/>
          </a:xfrm>
          <a:prstGeom prst="rect">
            <a:avLst/>
          </a:prstGeom>
        </p:spPr>
      </p:pic>
      <p:sp>
        <p:nvSpPr>
          <p:cNvPr id="5" name="Rectangle 4"/>
          <p:cNvSpPr/>
          <p:nvPr/>
        </p:nvSpPr>
        <p:spPr>
          <a:xfrm>
            <a:off x="590550" y="5934670"/>
            <a:ext cx="7981950" cy="923330"/>
          </a:xfrm>
          <a:prstGeom prst="rect">
            <a:avLst/>
          </a:prstGeom>
        </p:spPr>
        <p:txBody>
          <a:bodyPr wrap="square">
            <a:spAutoFit/>
          </a:bodyPr>
          <a:lstStyle/>
          <a:p>
            <a:r>
              <a:rPr lang="en-GB" b="1" dirty="0">
                <a:solidFill>
                  <a:schemeClr val="accent1"/>
                </a:solidFill>
                <a:latin typeface="Arial" panose="020B0604020202020204" pitchFamily="34" charset="0"/>
              </a:rPr>
              <a:t>Higgins, J.P., 2008. Commentary: Heterogeneity in meta-analysis should be expected and appropriately quantified. </a:t>
            </a:r>
            <a:r>
              <a:rPr lang="en-GB" b="1" i="1" dirty="0">
                <a:solidFill>
                  <a:schemeClr val="accent1"/>
                </a:solidFill>
                <a:latin typeface="Arial" panose="020B0604020202020204" pitchFamily="34" charset="0"/>
              </a:rPr>
              <a:t>International journal of epidemiology</a:t>
            </a:r>
            <a:r>
              <a:rPr lang="en-GB" b="1" dirty="0">
                <a:solidFill>
                  <a:schemeClr val="accent1"/>
                </a:solidFill>
                <a:latin typeface="Arial" panose="020B0604020202020204" pitchFamily="34" charset="0"/>
              </a:rPr>
              <a:t>, </a:t>
            </a:r>
            <a:r>
              <a:rPr lang="en-GB" b="1" i="1" dirty="0">
                <a:solidFill>
                  <a:schemeClr val="accent1"/>
                </a:solidFill>
                <a:latin typeface="Arial" panose="020B0604020202020204" pitchFamily="34" charset="0"/>
              </a:rPr>
              <a:t>37</a:t>
            </a:r>
            <a:r>
              <a:rPr lang="en-GB" b="1" dirty="0">
                <a:solidFill>
                  <a:schemeClr val="accent1"/>
                </a:solidFill>
                <a:latin typeface="Arial" panose="020B0604020202020204" pitchFamily="34" charset="0"/>
              </a:rPr>
              <a:t>(5), pp.1158-1160</a:t>
            </a:r>
            <a:endParaRPr lang="en-GB" b="1" dirty="0">
              <a:solidFill>
                <a:schemeClr val="accent1"/>
              </a:solidFill>
            </a:endParaRPr>
          </a:p>
        </p:txBody>
      </p:sp>
    </p:spTree>
    <p:extLst>
      <p:ext uri="{BB962C8B-B14F-4D97-AF65-F5344CB8AC3E}">
        <p14:creationId xmlns:p14="http://schemas.microsoft.com/office/powerpoint/2010/main" val="3515461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8" y="1204787"/>
            <a:ext cx="6120000" cy="632838"/>
          </a:xfrm>
        </p:spPr>
        <p:txBody>
          <a:bodyPr/>
          <a:lstStyle/>
          <a:p>
            <a:r>
              <a:rPr lang="en-GB" dirty="0" smtClean="0"/>
              <a:t>3) Tau</a:t>
            </a:r>
            <a:r>
              <a:rPr lang="en-GB" baseline="30000" dirty="0" smtClean="0"/>
              <a:t>2</a:t>
            </a:r>
            <a:endParaRPr lang="en-GB" dirty="0"/>
          </a:p>
        </p:txBody>
      </p:sp>
      <p:sp>
        <p:nvSpPr>
          <p:cNvPr id="3" name="Content Placeholder 2"/>
          <p:cNvSpPr>
            <a:spLocks noGrp="1"/>
          </p:cNvSpPr>
          <p:nvPr>
            <p:ph idx="1"/>
          </p:nvPr>
        </p:nvSpPr>
        <p:spPr>
          <a:xfrm>
            <a:off x="439738" y="1979365"/>
            <a:ext cx="6673756" cy="3909600"/>
          </a:xfrm>
        </p:spPr>
        <p:txBody>
          <a:bodyPr/>
          <a:lstStyle/>
          <a:p>
            <a:r>
              <a:rPr lang="en-US" sz="2300" dirty="0"/>
              <a:t>“The difference between these two values will give us the variance between-studies, which is called tau-squared (</a:t>
            </a:r>
            <a:r>
              <a:rPr lang="en-US" sz="2300" i="1" dirty="0"/>
              <a:t>τ</a:t>
            </a:r>
            <a:r>
              <a:rPr lang="en-US" sz="2300" i="1" baseline="30000" dirty="0"/>
              <a:t>2</a:t>
            </a:r>
            <a:r>
              <a:rPr lang="en-US" sz="2300" dirty="0" smtClean="0"/>
              <a:t>).”</a:t>
            </a:r>
          </a:p>
          <a:p>
            <a:endParaRPr lang="en-GB" sz="2300" dirty="0"/>
          </a:p>
          <a:p>
            <a:r>
              <a:rPr lang="en-GB" sz="2300" dirty="0"/>
              <a:t>Used in the random-effects </a:t>
            </a:r>
            <a:r>
              <a:rPr lang="en-GB" sz="2300" dirty="0" smtClean="0"/>
              <a:t>model</a:t>
            </a:r>
          </a:p>
          <a:p>
            <a:endParaRPr lang="en-GB" sz="2300" dirty="0"/>
          </a:p>
          <a:p>
            <a:r>
              <a:rPr lang="en-GB" sz="2300" dirty="0"/>
              <a:t>Is more difficult to interpret </a:t>
            </a:r>
          </a:p>
          <a:p>
            <a:endParaRPr lang="en-GB" sz="2300" dirty="0"/>
          </a:p>
          <a:p>
            <a:r>
              <a:rPr lang="en-GB" sz="2300" dirty="0"/>
              <a:t>If &gt;1, substantial statistical heterogeneity </a:t>
            </a:r>
          </a:p>
          <a:p>
            <a:endParaRPr lang="en-GB" dirty="0"/>
          </a:p>
        </p:txBody>
      </p:sp>
    </p:spTree>
    <p:extLst>
      <p:ext uri="{BB962C8B-B14F-4D97-AF65-F5344CB8AC3E}">
        <p14:creationId xmlns:p14="http://schemas.microsoft.com/office/powerpoint/2010/main" val="16363782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5265" t="25521" r="38287" b="5469"/>
          <a:stretch/>
        </p:blipFill>
        <p:spPr>
          <a:xfrm>
            <a:off x="3409950" y="337119"/>
            <a:ext cx="3676650" cy="5393657"/>
          </a:xfrm>
          <a:prstGeom prst="rect">
            <a:avLst/>
          </a:prstGeom>
          <a:ln w="12700">
            <a:solidFill>
              <a:schemeClr val="accent1"/>
            </a:solidFill>
          </a:ln>
        </p:spPr>
      </p:pic>
      <p:sp>
        <p:nvSpPr>
          <p:cNvPr id="5" name="Rectangle 4"/>
          <p:cNvSpPr/>
          <p:nvPr/>
        </p:nvSpPr>
        <p:spPr>
          <a:xfrm>
            <a:off x="533400" y="6094095"/>
            <a:ext cx="8210550" cy="646331"/>
          </a:xfrm>
          <a:prstGeom prst="rect">
            <a:avLst/>
          </a:prstGeom>
        </p:spPr>
        <p:txBody>
          <a:bodyPr wrap="square">
            <a:spAutoFit/>
          </a:bodyPr>
          <a:lstStyle/>
          <a:p>
            <a:r>
              <a:rPr lang="en-GB" dirty="0" smtClean="0"/>
              <a:t>Available at: </a:t>
            </a:r>
            <a:r>
              <a:rPr lang="en-GB" i="1" dirty="0" smtClean="0"/>
              <a:t>https</a:t>
            </a:r>
            <a:r>
              <a:rPr lang="en-GB" i="1" dirty="0"/>
              <a:t>://www.meta-analysis.com/downloads/Meta-analysis%20fixed%20effect%20vs%20random%20effects.pdf</a:t>
            </a:r>
          </a:p>
        </p:txBody>
      </p:sp>
    </p:spTree>
    <p:extLst>
      <p:ext uri="{BB962C8B-B14F-4D97-AF65-F5344CB8AC3E}">
        <p14:creationId xmlns:p14="http://schemas.microsoft.com/office/powerpoint/2010/main" val="19225172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373" y="1560285"/>
            <a:ext cx="7722627" cy="632838"/>
          </a:xfrm>
        </p:spPr>
        <p:txBody>
          <a:bodyPr/>
          <a:lstStyle/>
          <a:p>
            <a:r>
              <a:rPr lang="en-GB" dirty="0"/>
              <a:t>How to deal with statistical heterogeneity?</a:t>
            </a:r>
          </a:p>
        </p:txBody>
      </p:sp>
      <p:sp>
        <p:nvSpPr>
          <p:cNvPr id="5" name="Content Placeholder 4"/>
          <p:cNvSpPr txBox="1">
            <a:spLocks noGrp="1"/>
          </p:cNvSpPr>
          <p:nvPr>
            <p:ph idx="1"/>
          </p:nvPr>
        </p:nvSpPr>
        <p:spPr>
          <a:xfrm>
            <a:off x="278373" y="2283579"/>
            <a:ext cx="8522727" cy="4616648"/>
          </a:xfrm>
          <a:prstGeom prst="rect">
            <a:avLst/>
          </a:prstGeom>
          <a:noFill/>
        </p:spPr>
        <p:txBody>
          <a:bodyPr wrap="square" rtlCol="0">
            <a:spAutoFit/>
          </a:bodyPr>
          <a:lstStyle/>
          <a:p>
            <a:r>
              <a:rPr lang="en-GB" sz="2200" dirty="0" smtClean="0"/>
              <a:t>If </a:t>
            </a:r>
            <a:r>
              <a:rPr lang="en-GB" sz="2200" dirty="0"/>
              <a:t>identified through forest plot inspection and I</a:t>
            </a:r>
            <a:r>
              <a:rPr lang="en-GB" sz="2200" baseline="30000" dirty="0"/>
              <a:t>2</a:t>
            </a:r>
            <a:r>
              <a:rPr lang="en-GB" sz="2200" dirty="0"/>
              <a:t> or </a:t>
            </a:r>
            <a:r>
              <a:rPr lang="en-GB" sz="2200" dirty="0" smtClean="0"/>
              <a:t>Tau</a:t>
            </a:r>
            <a:r>
              <a:rPr lang="en-GB" sz="2200" baseline="30000" dirty="0" smtClean="0"/>
              <a:t>2</a:t>
            </a:r>
            <a:r>
              <a:rPr lang="en-GB" sz="2200" dirty="0"/>
              <a:t>:</a:t>
            </a:r>
            <a:endParaRPr lang="en-GB" sz="2200" baseline="30000" dirty="0"/>
          </a:p>
          <a:p>
            <a:pPr lvl="1"/>
            <a:r>
              <a:rPr lang="en-GB" sz="2200" dirty="0"/>
              <a:t>Think about your studies!! Are they are obvious differences?</a:t>
            </a:r>
          </a:p>
          <a:p>
            <a:pPr lvl="1"/>
            <a:r>
              <a:rPr lang="en-GB" sz="2200" dirty="0"/>
              <a:t>Subgrouping and sensitivity </a:t>
            </a:r>
            <a:r>
              <a:rPr lang="en-GB" sz="2200" dirty="0" smtClean="0"/>
              <a:t>analyses</a:t>
            </a:r>
          </a:p>
          <a:p>
            <a:pPr lvl="2"/>
            <a:r>
              <a:rPr lang="en-GB" sz="2200" dirty="0" smtClean="0"/>
              <a:t>Do </a:t>
            </a:r>
            <a:r>
              <a:rPr lang="en-GB" sz="2200" dirty="0"/>
              <a:t>you pre-planned analysis, and any others</a:t>
            </a:r>
          </a:p>
          <a:p>
            <a:pPr lvl="1"/>
            <a:r>
              <a:rPr lang="en-GB" sz="2200" dirty="0"/>
              <a:t>Downgrade for inconsistency in your </a:t>
            </a:r>
            <a:r>
              <a:rPr lang="en-GB" sz="2200" dirty="0" smtClean="0"/>
              <a:t>GRADE </a:t>
            </a:r>
            <a:r>
              <a:rPr lang="en-GB" sz="2200" dirty="0"/>
              <a:t>assessments </a:t>
            </a:r>
            <a:endParaRPr lang="en-GB" sz="2200" dirty="0" smtClean="0"/>
          </a:p>
          <a:p>
            <a:pPr lvl="1"/>
            <a:r>
              <a:rPr lang="en-GB" sz="2200" dirty="0" smtClean="0"/>
              <a:t>Does the heterogeneity matter? Do it change the direction and magnitude of the effect size? </a:t>
            </a:r>
            <a:endParaRPr lang="en-GB" sz="2200" dirty="0"/>
          </a:p>
          <a:p>
            <a:pPr lvl="1"/>
            <a:r>
              <a:rPr lang="en-GB" sz="2200" dirty="0"/>
              <a:t>Do not pool – but you must always explain why and be upfront about any subgroup/sensitivity analyses you did to try and explore heterogeneity </a:t>
            </a:r>
          </a:p>
          <a:p>
            <a:endParaRPr lang="en-GB" dirty="0"/>
          </a:p>
        </p:txBody>
      </p:sp>
    </p:spTree>
    <p:extLst>
      <p:ext uri="{BB962C8B-B14F-4D97-AF65-F5344CB8AC3E}">
        <p14:creationId xmlns:p14="http://schemas.microsoft.com/office/powerpoint/2010/main" val="36199628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373" y="1269189"/>
            <a:ext cx="7722627" cy="632838"/>
          </a:xfrm>
        </p:spPr>
        <p:txBody>
          <a:bodyPr/>
          <a:lstStyle/>
          <a:p>
            <a:r>
              <a:rPr lang="en-GB" dirty="0"/>
              <a:t>To summarise: </a:t>
            </a:r>
          </a:p>
        </p:txBody>
      </p:sp>
      <p:sp>
        <p:nvSpPr>
          <p:cNvPr id="5" name="Content Placeholder 4"/>
          <p:cNvSpPr txBox="1">
            <a:spLocks noGrp="1"/>
          </p:cNvSpPr>
          <p:nvPr>
            <p:ph idx="1"/>
          </p:nvPr>
        </p:nvSpPr>
        <p:spPr>
          <a:xfrm>
            <a:off x="278373" y="2220741"/>
            <a:ext cx="7170737" cy="4526880"/>
          </a:xfrm>
          <a:prstGeom prst="rect">
            <a:avLst/>
          </a:prstGeom>
          <a:noFill/>
        </p:spPr>
        <p:txBody>
          <a:bodyPr wrap="square" rtlCol="0">
            <a:spAutoFit/>
          </a:bodyPr>
          <a:lstStyle/>
          <a:p>
            <a:pPr marL="285750" indent="-285750">
              <a:buFont typeface="Arial" panose="020B0604020202020204" pitchFamily="34" charset="0"/>
              <a:buChar char="•"/>
            </a:pPr>
            <a:r>
              <a:rPr lang="en-GB" sz="2100" dirty="0"/>
              <a:t>It is very likely there will be between study heterogeneity</a:t>
            </a:r>
          </a:p>
          <a:p>
            <a:pPr marL="285750" indent="-285750">
              <a:buFont typeface="Arial" panose="020B0604020202020204" pitchFamily="34" charset="0"/>
              <a:buChar char="•"/>
            </a:pPr>
            <a:r>
              <a:rPr lang="en-GB" sz="2100" dirty="0"/>
              <a:t>Use </a:t>
            </a:r>
            <a:r>
              <a:rPr lang="en-GB" sz="2100" dirty="0" smtClean="0"/>
              <a:t>random-effects model</a:t>
            </a:r>
            <a:endParaRPr lang="en-GB" sz="2100" dirty="0"/>
          </a:p>
          <a:p>
            <a:pPr marL="285750" indent="-285750">
              <a:buFont typeface="Arial" panose="020B0604020202020204" pitchFamily="34" charset="0"/>
              <a:buChar char="•"/>
            </a:pPr>
            <a:r>
              <a:rPr lang="en-GB" sz="2100" dirty="0"/>
              <a:t>Identify statistical heterogeneity through forest plot inspection, I</a:t>
            </a:r>
            <a:r>
              <a:rPr lang="en-GB" sz="2100" baseline="30000" dirty="0"/>
              <a:t>2</a:t>
            </a:r>
            <a:r>
              <a:rPr lang="en-GB" sz="2100" dirty="0"/>
              <a:t> and Tau</a:t>
            </a:r>
            <a:r>
              <a:rPr lang="en-GB" sz="2100" baseline="30000" dirty="0"/>
              <a:t>2</a:t>
            </a:r>
            <a:r>
              <a:rPr lang="en-GB" sz="2100" dirty="0"/>
              <a:t> values</a:t>
            </a:r>
          </a:p>
          <a:p>
            <a:pPr marL="285750" indent="-285750">
              <a:buFont typeface="Arial" panose="020B0604020202020204" pitchFamily="34" charset="0"/>
              <a:buChar char="•"/>
            </a:pPr>
            <a:r>
              <a:rPr lang="en-GB" sz="2100" dirty="0"/>
              <a:t>Think about your studies, and perform subgroup/sensitivity analyses (if enough studies)</a:t>
            </a:r>
          </a:p>
          <a:p>
            <a:pPr marL="285750" indent="-285750">
              <a:buFont typeface="Arial" panose="020B0604020202020204" pitchFamily="34" charset="0"/>
              <a:buChar char="•"/>
            </a:pPr>
            <a:r>
              <a:rPr lang="en-GB" sz="2100" dirty="0"/>
              <a:t>Use GRADE </a:t>
            </a:r>
          </a:p>
          <a:p>
            <a:pPr marL="285750" indent="-285750">
              <a:buFont typeface="Arial" panose="020B0604020202020204" pitchFamily="34" charset="0"/>
              <a:buChar char="•"/>
            </a:pPr>
            <a:r>
              <a:rPr lang="en-GB" sz="2100" dirty="0"/>
              <a:t>Consider if pooling is appropriate</a:t>
            </a:r>
          </a:p>
          <a:p>
            <a:pPr marL="285750" indent="-285750">
              <a:buFont typeface="Arial" panose="020B0604020202020204" pitchFamily="34" charset="0"/>
              <a:buChar char="•"/>
            </a:pPr>
            <a:r>
              <a:rPr lang="en-GB" sz="2100" dirty="0"/>
              <a:t>Don’t rely all of your decisions on I</a:t>
            </a:r>
            <a:r>
              <a:rPr lang="en-GB" sz="2100" baseline="30000" dirty="0"/>
              <a:t>2</a:t>
            </a:r>
            <a:r>
              <a:rPr lang="en-GB" sz="2100" dirty="0"/>
              <a:t> – it is an estimate and should only </a:t>
            </a:r>
            <a:r>
              <a:rPr lang="en-GB" sz="2100" dirty="0" smtClean="0"/>
              <a:t>be used as </a:t>
            </a:r>
            <a:r>
              <a:rPr lang="en-GB" sz="2100" dirty="0"/>
              <a:t>a guide</a:t>
            </a:r>
          </a:p>
          <a:p>
            <a:endParaRPr lang="en-GB" dirty="0"/>
          </a:p>
        </p:txBody>
      </p:sp>
    </p:spTree>
    <p:extLst>
      <p:ext uri="{BB962C8B-B14F-4D97-AF65-F5344CB8AC3E}">
        <p14:creationId xmlns:p14="http://schemas.microsoft.com/office/powerpoint/2010/main" val="24110912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sp>
        <p:nvSpPr>
          <p:cNvPr id="3" name="Content Placeholder 2"/>
          <p:cNvSpPr>
            <a:spLocks noGrp="1"/>
          </p:cNvSpPr>
          <p:nvPr>
            <p:ph idx="1"/>
          </p:nvPr>
        </p:nvSpPr>
        <p:spPr/>
        <p:txBody>
          <a:bodyPr/>
          <a:lstStyle/>
          <a:p>
            <a:endParaRPr lang="en-GB" dirty="0" smtClean="0"/>
          </a:p>
          <a:p>
            <a:endParaRPr lang="en-GB" dirty="0"/>
          </a:p>
          <a:p>
            <a:r>
              <a:rPr lang="en-GB" i="1" dirty="0">
                <a:latin typeface="Arial" panose="020B0604020202020204" pitchFamily="34" charset="0"/>
                <a:cs typeface="Arial" panose="020B0604020202020204" pitchFamily="34" charset="0"/>
              </a:rPr>
              <a:t>Emma.Mead@nottingham.ac.uk</a:t>
            </a:r>
          </a:p>
          <a:p>
            <a:r>
              <a:rPr lang="en-GB" i="1" dirty="0" smtClean="0"/>
              <a:t>ben.carter@kcl.ac.uk</a:t>
            </a:r>
            <a:endParaRPr lang="en-GB" i="1" dirty="0"/>
          </a:p>
          <a:p>
            <a:r>
              <a:rPr lang="en-GB" dirty="0" smtClean="0"/>
              <a:t> </a:t>
            </a:r>
          </a:p>
          <a:p>
            <a:endParaRPr lang="en-GB" dirty="0"/>
          </a:p>
        </p:txBody>
      </p:sp>
    </p:spTree>
    <p:extLst>
      <p:ext uri="{BB962C8B-B14F-4D97-AF65-F5344CB8AC3E}">
        <p14:creationId xmlns:p14="http://schemas.microsoft.com/office/powerpoint/2010/main" val="2069241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primary outcome?</a:t>
            </a:r>
            <a:endParaRPr lang="en-GB" dirty="0"/>
          </a:p>
        </p:txBody>
      </p:sp>
      <p:sp>
        <p:nvSpPr>
          <p:cNvPr id="3" name="Content Placeholder 2"/>
          <p:cNvSpPr>
            <a:spLocks noGrp="1"/>
          </p:cNvSpPr>
          <p:nvPr>
            <p:ph idx="1"/>
          </p:nvPr>
        </p:nvSpPr>
        <p:spPr>
          <a:xfrm>
            <a:off x="439738" y="2183109"/>
            <a:ext cx="6737239" cy="3909600"/>
          </a:xfrm>
        </p:spPr>
        <p:txBody>
          <a:bodyPr>
            <a:normAutofit/>
          </a:bodyPr>
          <a:lstStyle/>
          <a:p>
            <a:r>
              <a:rPr lang="en-GB" sz="1800" i="1" dirty="0" smtClean="0"/>
              <a:t>“</a:t>
            </a:r>
            <a:r>
              <a:rPr lang="en-GB" sz="1800" b="1" i="1" dirty="0" smtClean="0">
                <a:solidFill>
                  <a:srgbClr val="FF0000"/>
                </a:solidFill>
              </a:rPr>
              <a:t>Primary outcomes </a:t>
            </a:r>
            <a:r>
              <a:rPr lang="en-GB" sz="1800" i="1" dirty="0" smtClean="0"/>
              <a:t>are the </a:t>
            </a:r>
            <a:r>
              <a:rPr lang="en-GB" sz="1800" b="1" i="1" dirty="0" smtClean="0">
                <a:solidFill>
                  <a:srgbClr val="FF0000"/>
                </a:solidFill>
              </a:rPr>
              <a:t>two or three outcomes </a:t>
            </a:r>
            <a:r>
              <a:rPr lang="en-GB" sz="1800" i="1" dirty="0" smtClean="0"/>
              <a:t>from the review would be likely to be able to address in order to </a:t>
            </a:r>
            <a:r>
              <a:rPr lang="en-GB" sz="1800" b="1" i="1" dirty="0" smtClean="0">
                <a:solidFill>
                  <a:srgbClr val="FF0000"/>
                </a:solidFill>
              </a:rPr>
              <a:t>reach a conclusion about the effects</a:t>
            </a:r>
            <a:r>
              <a:rPr lang="en-GB" sz="1800" i="1" dirty="0" smtClean="0"/>
              <a:t> (beneficial and adverse) of the </a:t>
            </a:r>
            <a:r>
              <a:rPr lang="en-GB" sz="1800" b="1" i="1" dirty="0" smtClean="0">
                <a:solidFill>
                  <a:srgbClr val="FF0000"/>
                </a:solidFill>
              </a:rPr>
              <a:t>intervention</a:t>
            </a:r>
            <a:r>
              <a:rPr lang="en-GB" sz="1800" b="1" i="1" dirty="0" smtClean="0"/>
              <a:t>(</a:t>
            </a:r>
            <a:r>
              <a:rPr lang="en-GB" sz="1800" b="1" i="1" dirty="0" smtClean="0">
                <a:solidFill>
                  <a:srgbClr val="FF0000"/>
                </a:solidFill>
              </a:rPr>
              <a:t>s</a:t>
            </a:r>
            <a:r>
              <a:rPr lang="en-GB" sz="1800" b="1" i="1" dirty="0" smtClean="0"/>
              <a:t>).”</a:t>
            </a:r>
            <a:endParaRPr lang="en-GB" sz="1800" b="1" dirty="0" smtClean="0"/>
          </a:p>
          <a:p>
            <a:r>
              <a:rPr lang="en-GB" sz="1800" dirty="0" smtClean="0"/>
              <a:t>Chapter 5 : Defining the review question and developing criteria for including studies</a:t>
            </a:r>
          </a:p>
        </p:txBody>
      </p:sp>
      <p:sp>
        <p:nvSpPr>
          <p:cNvPr id="4" name="Rectangle 3"/>
          <p:cNvSpPr/>
          <p:nvPr/>
        </p:nvSpPr>
        <p:spPr>
          <a:xfrm>
            <a:off x="361506" y="4615381"/>
            <a:ext cx="7814931" cy="1477328"/>
          </a:xfrm>
          <a:prstGeom prst="rect">
            <a:avLst/>
          </a:prstGeom>
        </p:spPr>
        <p:txBody>
          <a:bodyPr wrap="square">
            <a:spAutoFit/>
          </a:bodyPr>
          <a:lstStyle/>
          <a:p>
            <a:r>
              <a:rPr lang="en-GB" sz="3600" b="1" dirty="0" smtClean="0">
                <a:solidFill>
                  <a:schemeClr val="bg2"/>
                </a:solidFill>
              </a:rPr>
              <a:t>In other words</a:t>
            </a:r>
          </a:p>
          <a:p>
            <a:endParaRPr lang="en-GB" dirty="0"/>
          </a:p>
          <a:p>
            <a:r>
              <a:rPr lang="en-GB" dirty="0" smtClean="0"/>
              <a:t>Primary outcome hypothesis tests determine if intervention </a:t>
            </a:r>
            <a:r>
              <a:rPr lang="en-GB" dirty="0"/>
              <a:t>A is better than </a:t>
            </a:r>
            <a:r>
              <a:rPr lang="en-GB" dirty="0" smtClean="0"/>
              <a:t>intervention </a:t>
            </a:r>
            <a:r>
              <a:rPr lang="en-GB" dirty="0"/>
              <a:t>B.</a:t>
            </a:r>
          </a:p>
        </p:txBody>
      </p:sp>
    </p:spTree>
    <p:extLst>
      <p:ext uri="{BB962C8B-B14F-4D97-AF65-F5344CB8AC3E}">
        <p14:creationId xmlns:p14="http://schemas.microsoft.com/office/powerpoint/2010/main" val="911897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795" t="17015" r="67909" b="13088"/>
          <a:stretch/>
        </p:blipFill>
        <p:spPr>
          <a:xfrm>
            <a:off x="725862" y="1132176"/>
            <a:ext cx="6039675" cy="4503079"/>
          </a:xfrm>
          <a:prstGeom prst="rect">
            <a:avLst/>
          </a:prstGeom>
        </p:spPr>
      </p:pic>
      <p:sp>
        <p:nvSpPr>
          <p:cNvPr id="2" name="Title 1"/>
          <p:cNvSpPr>
            <a:spLocks noGrp="1"/>
          </p:cNvSpPr>
          <p:nvPr>
            <p:ph type="title"/>
          </p:nvPr>
        </p:nvSpPr>
        <p:spPr>
          <a:xfrm>
            <a:off x="520047" y="5325554"/>
            <a:ext cx="7886700" cy="994172"/>
          </a:xfrm>
        </p:spPr>
        <p:txBody>
          <a:bodyPr>
            <a:normAutofit/>
          </a:bodyPr>
          <a:lstStyle/>
          <a:p>
            <a:r>
              <a:rPr lang="en-GB" sz="1500" dirty="0"/>
              <a:t>Bender R, Bunce C, Clarke M, Lange M, Pace N, and </a:t>
            </a:r>
            <a:r>
              <a:rPr lang="en-GB" sz="1500" dirty="0" err="1"/>
              <a:t>Thorlund</a:t>
            </a:r>
            <a:r>
              <a:rPr lang="en-GB" sz="1500" dirty="0"/>
              <a:t> K, Attention should be given to multiplicity issues in systematic reviews. </a:t>
            </a:r>
            <a:r>
              <a:rPr lang="en-GB" sz="1500" i="1" dirty="0"/>
              <a:t>Journal of clinical Epidemiology</a:t>
            </a:r>
            <a:r>
              <a:rPr lang="en-GB" sz="1500" dirty="0"/>
              <a:t>, 2008. 857-865</a:t>
            </a:r>
          </a:p>
        </p:txBody>
      </p:sp>
    </p:spTree>
    <p:extLst>
      <p:ext uri="{BB962C8B-B14F-4D97-AF65-F5344CB8AC3E}">
        <p14:creationId xmlns:p14="http://schemas.microsoft.com/office/powerpoint/2010/main" val="2427453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36076" t="14843" r="22922" b="26408"/>
          <a:stretch/>
        </p:blipFill>
        <p:spPr>
          <a:xfrm>
            <a:off x="730047" y="1073158"/>
            <a:ext cx="6120000" cy="4932475"/>
          </a:xfrm>
          <a:prstGeom prst="rect">
            <a:avLst/>
          </a:prstGeom>
        </p:spPr>
      </p:pic>
      <p:sp>
        <p:nvSpPr>
          <p:cNvPr id="5" name="Title 1"/>
          <p:cNvSpPr txBox="1">
            <a:spLocks/>
          </p:cNvSpPr>
          <p:nvPr/>
        </p:nvSpPr>
        <p:spPr>
          <a:xfrm>
            <a:off x="522081" y="5621282"/>
            <a:ext cx="7886700" cy="994172"/>
          </a:xfrm>
          <a:prstGeom prst="rect">
            <a:avLst/>
          </a:prstGeom>
        </p:spPr>
        <p:txBody>
          <a:bodyPr vert="horz" lIns="0" tIns="0" rIns="0" bIns="0" rtlCol="0" anchor="b" anchorCtr="0">
            <a:normAutofit/>
          </a:bodyPr>
          <a:lstStyle>
            <a:lvl1pPr algn="l" defTabSz="914400" rtl="0" eaLnBrk="1" latinLnBrk="0" hangingPunct="1">
              <a:spcBef>
                <a:spcPct val="0"/>
              </a:spcBef>
              <a:buNone/>
              <a:defRPr sz="3600" b="1" kern="1200" spc="-40" baseline="0">
                <a:solidFill>
                  <a:schemeClr val="bg2"/>
                </a:solidFill>
                <a:latin typeface="+mj-lt"/>
                <a:ea typeface="+mj-ea"/>
                <a:cs typeface="+mj-cs"/>
              </a:defRPr>
            </a:lvl1pPr>
          </a:lstStyle>
          <a:p>
            <a:r>
              <a:rPr lang="en-GB" sz="1500" dirty="0" err="1" smtClean="0"/>
              <a:t>Tendal</a:t>
            </a:r>
            <a:r>
              <a:rPr lang="en-GB" sz="1500" dirty="0" smtClean="0"/>
              <a:t> B, </a:t>
            </a:r>
            <a:r>
              <a:rPr lang="en-GB" sz="1500" dirty="0" err="1" smtClean="0"/>
              <a:t>Nuesch</a:t>
            </a:r>
            <a:r>
              <a:rPr lang="en-GB" sz="1500" dirty="0" smtClean="0"/>
              <a:t> E, Higgins J, </a:t>
            </a:r>
            <a:r>
              <a:rPr lang="en-GB" sz="1500" dirty="0" err="1" smtClean="0"/>
              <a:t>Juni</a:t>
            </a:r>
            <a:r>
              <a:rPr lang="en-GB" sz="1500" dirty="0" smtClean="0"/>
              <a:t> P and </a:t>
            </a:r>
            <a:r>
              <a:rPr lang="en-GB" sz="1500" dirty="0" err="1" smtClean="0"/>
              <a:t>Gotzsche</a:t>
            </a:r>
            <a:r>
              <a:rPr lang="en-GB" sz="1500" dirty="0" smtClean="0"/>
              <a:t> P.  Multiplicity in trial reports and reliability of meta-analyses: empirical study. </a:t>
            </a:r>
            <a:r>
              <a:rPr lang="en-GB" sz="1500" i="1" dirty="0" smtClean="0"/>
              <a:t>BMJ</a:t>
            </a:r>
            <a:r>
              <a:rPr lang="en-GB" sz="1500" dirty="0" smtClean="0"/>
              <a:t>, 2011. </a:t>
            </a:r>
            <a:endParaRPr lang="en-GB" sz="1500" dirty="0"/>
          </a:p>
        </p:txBody>
      </p:sp>
    </p:spTree>
    <p:extLst>
      <p:ext uri="{BB962C8B-B14F-4D97-AF65-F5344CB8AC3E}">
        <p14:creationId xmlns:p14="http://schemas.microsoft.com/office/powerpoint/2010/main" val="1142032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Title 1"/>
          <p:cNvSpPr txBox="1">
            <a:spLocks/>
          </p:cNvSpPr>
          <p:nvPr/>
        </p:nvSpPr>
        <p:spPr>
          <a:xfrm>
            <a:off x="439738" y="5768426"/>
            <a:ext cx="7886700" cy="994172"/>
          </a:xfrm>
          <a:prstGeom prst="rect">
            <a:avLst/>
          </a:prstGeom>
        </p:spPr>
        <p:txBody>
          <a:bodyPr vert="horz" lIns="0" tIns="0" rIns="0" bIns="0" rtlCol="0" anchor="b" anchorCtr="0">
            <a:normAutofit/>
          </a:bodyPr>
          <a:lstStyle>
            <a:lvl1pPr algn="l" defTabSz="914400" rtl="0" eaLnBrk="1" latinLnBrk="0" hangingPunct="1">
              <a:spcBef>
                <a:spcPct val="0"/>
              </a:spcBef>
              <a:buNone/>
              <a:defRPr sz="3600" b="1" kern="1200" spc="-40" baseline="0">
                <a:solidFill>
                  <a:schemeClr val="bg2"/>
                </a:solidFill>
                <a:latin typeface="+mj-lt"/>
                <a:ea typeface="+mj-ea"/>
                <a:cs typeface="+mj-cs"/>
              </a:defRPr>
            </a:lvl1pPr>
          </a:lstStyle>
          <a:p>
            <a:r>
              <a:rPr lang="en-GB" sz="1500" dirty="0" err="1" smtClean="0"/>
              <a:t>Imberger</a:t>
            </a:r>
            <a:r>
              <a:rPr lang="en-GB" sz="1500" dirty="0" smtClean="0"/>
              <a:t> G, </a:t>
            </a:r>
            <a:r>
              <a:rPr lang="en-GB" sz="1500" dirty="0" err="1" smtClean="0"/>
              <a:t>Veljlby</a:t>
            </a:r>
            <a:r>
              <a:rPr lang="en-GB" sz="1500" dirty="0" smtClean="0"/>
              <a:t> A, Hansen S, </a:t>
            </a:r>
            <a:r>
              <a:rPr lang="en-GB" sz="1500" dirty="0" err="1" smtClean="0"/>
              <a:t>Meller</a:t>
            </a:r>
            <a:r>
              <a:rPr lang="en-GB" sz="1500" dirty="0" smtClean="0"/>
              <a:t> A, and </a:t>
            </a:r>
            <a:r>
              <a:rPr lang="en-GB" sz="1500" dirty="0" err="1" smtClean="0"/>
              <a:t>Wetterslev</a:t>
            </a:r>
            <a:r>
              <a:rPr lang="en-GB" sz="1500" dirty="0" smtClean="0"/>
              <a:t> J. Statistical </a:t>
            </a:r>
            <a:r>
              <a:rPr lang="en-GB" sz="1500" dirty="0" err="1" smtClean="0"/>
              <a:t>Multiplity</a:t>
            </a:r>
            <a:r>
              <a:rPr lang="en-GB" sz="1500" dirty="0" smtClean="0"/>
              <a:t> in systematic reviewer of anaesthesia </a:t>
            </a:r>
            <a:r>
              <a:rPr lang="en-GB" sz="1500" dirty="0" err="1" smtClean="0"/>
              <a:t>interventions:A</a:t>
            </a:r>
            <a:r>
              <a:rPr lang="en-GB" sz="1500" dirty="0" smtClean="0"/>
              <a:t> quantification and comparison between Cochrane and Non-Cochrane Reviews.  </a:t>
            </a:r>
            <a:r>
              <a:rPr lang="en-GB" sz="1500" i="1" dirty="0" err="1" smtClean="0"/>
              <a:t>PLoS</a:t>
            </a:r>
            <a:r>
              <a:rPr lang="en-GB" sz="1500" i="1" dirty="0" smtClean="0"/>
              <a:t> One</a:t>
            </a:r>
            <a:r>
              <a:rPr lang="en-GB" sz="1500" dirty="0" smtClean="0"/>
              <a:t>, 2011. </a:t>
            </a:r>
            <a:endParaRPr lang="en-GB" sz="1500" dirty="0"/>
          </a:p>
        </p:txBody>
      </p:sp>
      <p:pic>
        <p:nvPicPr>
          <p:cNvPr id="6" name="Content Placeholder 5"/>
          <p:cNvPicPr>
            <a:picLocks noGrp="1" noChangeAspect="1"/>
          </p:cNvPicPr>
          <p:nvPr>
            <p:ph idx="1"/>
          </p:nvPr>
        </p:nvPicPr>
        <p:blipFill rotWithShape="1">
          <a:blip r:embed="rId2"/>
          <a:srcRect l="12221" t="15129" r="58239" b="6830"/>
          <a:stretch/>
        </p:blipFill>
        <p:spPr>
          <a:xfrm>
            <a:off x="439738" y="1085452"/>
            <a:ext cx="6096207" cy="5032916"/>
          </a:xfrm>
          <a:prstGeom prst="rect">
            <a:avLst/>
          </a:prstGeom>
        </p:spPr>
      </p:pic>
    </p:spTree>
    <p:extLst>
      <p:ext uri="{BB962C8B-B14F-4D97-AF65-F5344CB8AC3E}">
        <p14:creationId xmlns:p14="http://schemas.microsoft.com/office/powerpoint/2010/main" val="987098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Title 1"/>
          <p:cNvSpPr txBox="1">
            <a:spLocks/>
          </p:cNvSpPr>
          <p:nvPr/>
        </p:nvSpPr>
        <p:spPr>
          <a:xfrm>
            <a:off x="439738" y="5768426"/>
            <a:ext cx="7886700" cy="994172"/>
          </a:xfrm>
          <a:prstGeom prst="rect">
            <a:avLst/>
          </a:prstGeom>
        </p:spPr>
        <p:txBody>
          <a:bodyPr vert="horz" lIns="0" tIns="0" rIns="0" bIns="0" rtlCol="0" anchor="b" anchorCtr="0">
            <a:normAutofit/>
          </a:bodyPr>
          <a:lstStyle>
            <a:lvl1pPr algn="l" defTabSz="914400" rtl="0" eaLnBrk="1" latinLnBrk="0" hangingPunct="1">
              <a:spcBef>
                <a:spcPct val="0"/>
              </a:spcBef>
              <a:buNone/>
              <a:defRPr sz="3600" b="1" kern="1200" spc="-40" baseline="0">
                <a:solidFill>
                  <a:schemeClr val="bg2"/>
                </a:solidFill>
                <a:latin typeface="+mj-lt"/>
                <a:ea typeface="+mj-ea"/>
                <a:cs typeface="+mj-cs"/>
              </a:defRPr>
            </a:lvl1pPr>
          </a:lstStyle>
          <a:p>
            <a:r>
              <a:rPr lang="en-GB" sz="1500" dirty="0" err="1" smtClean="0"/>
              <a:t>Imberger</a:t>
            </a:r>
            <a:r>
              <a:rPr lang="en-GB" sz="1500" dirty="0" smtClean="0"/>
              <a:t> G, </a:t>
            </a:r>
            <a:r>
              <a:rPr lang="en-GB" sz="1500" dirty="0" err="1" smtClean="0"/>
              <a:t>Veljlby</a:t>
            </a:r>
            <a:r>
              <a:rPr lang="en-GB" sz="1500" dirty="0" smtClean="0"/>
              <a:t> A, Hansen S, </a:t>
            </a:r>
            <a:r>
              <a:rPr lang="en-GB" sz="1500" dirty="0" err="1" smtClean="0"/>
              <a:t>Meller</a:t>
            </a:r>
            <a:r>
              <a:rPr lang="en-GB" sz="1500" dirty="0" smtClean="0"/>
              <a:t> A, and </a:t>
            </a:r>
            <a:r>
              <a:rPr lang="en-GB" sz="1500" dirty="0" err="1" smtClean="0"/>
              <a:t>Wetterslev</a:t>
            </a:r>
            <a:r>
              <a:rPr lang="en-GB" sz="1500" dirty="0" smtClean="0"/>
              <a:t> J. Statistical </a:t>
            </a:r>
            <a:r>
              <a:rPr lang="en-GB" sz="1500" dirty="0" err="1" smtClean="0"/>
              <a:t>Multiplity</a:t>
            </a:r>
            <a:r>
              <a:rPr lang="en-GB" sz="1500" dirty="0" smtClean="0"/>
              <a:t> in systematic reviewer of anaesthesia </a:t>
            </a:r>
            <a:r>
              <a:rPr lang="en-GB" sz="1500" dirty="0" err="1" smtClean="0"/>
              <a:t>interventions:A</a:t>
            </a:r>
            <a:r>
              <a:rPr lang="en-GB" sz="1500" dirty="0" smtClean="0"/>
              <a:t> quantification and comparison between Cochrane and Non-Cochrane Reviews.  </a:t>
            </a:r>
            <a:r>
              <a:rPr lang="en-GB" sz="1500" i="1" dirty="0" err="1" smtClean="0"/>
              <a:t>PLoS</a:t>
            </a:r>
            <a:r>
              <a:rPr lang="en-GB" sz="1500" i="1" dirty="0" smtClean="0"/>
              <a:t> One</a:t>
            </a:r>
            <a:r>
              <a:rPr lang="en-GB" sz="1500" dirty="0" smtClean="0"/>
              <a:t>, 2011. </a:t>
            </a:r>
            <a:endParaRPr lang="en-GB" sz="1500" dirty="0"/>
          </a:p>
        </p:txBody>
      </p:sp>
      <p:pic>
        <p:nvPicPr>
          <p:cNvPr id="6" name="Content Placeholder 5"/>
          <p:cNvPicPr>
            <a:picLocks noGrp="1" noChangeAspect="1"/>
          </p:cNvPicPr>
          <p:nvPr>
            <p:ph idx="1"/>
          </p:nvPr>
        </p:nvPicPr>
        <p:blipFill rotWithShape="1">
          <a:blip r:embed="rId2"/>
          <a:srcRect l="12221" t="15129" r="58239" b="6830"/>
          <a:stretch/>
        </p:blipFill>
        <p:spPr>
          <a:xfrm>
            <a:off x="439738" y="1085452"/>
            <a:ext cx="6096207" cy="5032916"/>
          </a:xfrm>
          <a:prstGeom prst="rect">
            <a:avLst/>
          </a:prstGeom>
        </p:spPr>
      </p:pic>
    </p:spTree>
    <p:extLst>
      <p:ext uri="{BB962C8B-B14F-4D97-AF65-F5344CB8AC3E}">
        <p14:creationId xmlns:p14="http://schemas.microsoft.com/office/powerpoint/2010/main" val="4081152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32702" y="4855778"/>
            <a:ext cx="7411490" cy="729929"/>
          </a:xfrm>
        </p:spPr>
        <p:txBody>
          <a:bodyPr/>
          <a:lstStyle/>
          <a:p>
            <a:r>
              <a:rPr lang="en-GB" sz="1400" dirty="0" err="1"/>
              <a:t>Imberger</a:t>
            </a:r>
            <a:r>
              <a:rPr lang="en-GB" sz="1400" dirty="0"/>
              <a:t> G, </a:t>
            </a:r>
            <a:r>
              <a:rPr lang="en-GB" sz="1400" dirty="0" err="1"/>
              <a:t>Veljlby</a:t>
            </a:r>
            <a:r>
              <a:rPr lang="en-GB" sz="1400" dirty="0"/>
              <a:t> A, Hansen S, </a:t>
            </a:r>
            <a:r>
              <a:rPr lang="en-GB" sz="1400" dirty="0" err="1"/>
              <a:t>Meller</a:t>
            </a:r>
            <a:r>
              <a:rPr lang="en-GB" sz="1400" dirty="0"/>
              <a:t> A, and </a:t>
            </a:r>
            <a:r>
              <a:rPr lang="en-GB" sz="1400" dirty="0" err="1"/>
              <a:t>Wetterslev</a:t>
            </a:r>
            <a:r>
              <a:rPr lang="en-GB" sz="1400" dirty="0"/>
              <a:t> J. Statistical </a:t>
            </a:r>
            <a:r>
              <a:rPr lang="en-GB" sz="1400" dirty="0" err="1"/>
              <a:t>Multiplity</a:t>
            </a:r>
            <a:r>
              <a:rPr lang="en-GB" sz="1400" dirty="0"/>
              <a:t> in systematic reviewer of anaesthesia </a:t>
            </a:r>
            <a:r>
              <a:rPr lang="en-GB" sz="1400" dirty="0" err="1"/>
              <a:t>interventions:A</a:t>
            </a:r>
            <a:r>
              <a:rPr lang="en-GB" sz="1400" dirty="0"/>
              <a:t> quantification and comparison between Cochrane and Non-Cochrane Reviews.  </a:t>
            </a:r>
            <a:r>
              <a:rPr lang="en-GB" sz="1400" i="1" dirty="0" err="1"/>
              <a:t>PLoS</a:t>
            </a:r>
            <a:r>
              <a:rPr lang="en-GB" sz="1400" i="1" dirty="0"/>
              <a:t> One</a:t>
            </a:r>
            <a:r>
              <a:rPr lang="en-GB" sz="1400" dirty="0"/>
              <a:t>, 2011. </a:t>
            </a:r>
          </a:p>
        </p:txBody>
      </p:sp>
      <p:sp>
        <p:nvSpPr>
          <p:cNvPr id="4" name="Rectangle 3"/>
          <p:cNvSpPr/>
          <p:nvPr/>
        </p:nvSpPr>
        <p:spPr>
          <a:xfrm>
            <a:off x="520261" y="2168549"/>
            <a:ext cx="7236373" cy="584775"/>
          </a:xfrm>
          <a:prstGeom prst="rect">
            <a:avLst/>
          </a:prstGeom>
        </p:spPr>
        <p:txBody>
          <a:bodyPr wrap="square">
            <a:spAutoFit/>
          </a:bodyPr>
          <a:lstStyle/>
          <a:p>
            <a:r>
              <a:rPr lang="en-GB" sz="1600" i="1" dirty="0" smtClean="0">
                <a:latin typeface="Arial" panose="020B0604020202020204" pitchFamily="34" charset="0"/>
                <a:cs typeface="Arial" panose="020B0604020202020204" pitchFamily="34" charset="0"/>
              </a:rPr>
              <a:t>“Few </a:t>
            </a:r>
            <a:r>
              <a:rPr lang="en-GB" sz="1600" i="1" dirty="0">
                <a:latin typeface="Arial" panose="020B0604020202020204" pitchFamily="34" charset="0"/>
                <a:cs typeface="Arial" panose="020B0604020202020204" pitchFamily="34" charset="0"/>
              </a:rPr>
              <a:t>attempts have been made to address the problem of statistical multiplicity in systematic </a:t>
            </a:r>
            <a:r>
              <a:rPr lang="en-GB" sz="1600" i="1" dirty="0" smtClean="0">
                <a:latin typeface="Arial" panose="020B0604020202020204" pitchFamily="34" charset="0"/>
                <a:cs typeface="Arial" panose="020B0604020202020204" pitchFamily="34" charset="0"/>
              </a:rPr>
              <a:t>reviews”</a:t>
            </a:r>
            <a:endParaRPr lang="en-GB" sz="1600" i="1" dirty="0">
              <a:latin typeface="Arial" panose="020B0604020202020204" pitchFamily="34" charset="0"/>
              <a:cs typeface="Arial" panose="020B0604020202020204" pitchFamily="34" charset="0"/>
            </a:endParaRPr>
          </a:p>
        </p:txBody>
      </p:sp>
      <p:sp>
        <p:nvSpPr>
          <p:cNvPr id="5" name="Rectangle 4"/>
          <p:cNvSpPr/>
          <p:nvPr/>
        </p:nvSpPr>
        <p:spPr>
          <a:xfrm>
            <a:off x="439738" y="3012729"/>
            <a:ext cx="8360980" cy="338554"/>
          </a:xfrm>
          <a:prstGeom prst="rect">
            <a:avLst/>
          </a:prstGeom>
        </p:spPr>
        <p:txBody>
          <a:bodyPr wrap="square">
            <a:spAutoFit/>
          </a:bodyPr>
          <a:lstStyle/>
          <a:p>
            <a:r>
              <a:rPr lang="en-GB" sz="1600" i="1" dirty="0" smtClean="0">
                <a:latin typeface="Arial" panose="020B0604020202020204" pitchFamily="34" charset="0"/>
              </a:rPr>
              <a:t>“The </a:t>
            </a:r>
            <a:r>
              <a:rPr lang="en-GB" sz="1600" i="1" dirty="0">
                <a:latin typeface="Arial" panose="020B0604020202020204" pitchFamily="34" charset="0"/>
              </a:rPr>
              <a:t>median was 12 in Cochrane and 8 in non-Cochrane </a:t>
            </a:r>
            <a:r>
              <a:rPr lang="en-GB" sz="1600" i="1" dirty="0" smtClean="0">
                <a:latin typeface="Arial" panose="020B0604020202020204" pitchFamily="34" charset="0"/>
              </a:rPr>
              <a:t>reviews”</a:t>
            </a:r>
            <a:endParaRPr lang="en-GB" sz="1600" i="1" dirty="0">
              <a:effectLst/>
              <a:latin typeface="Arial" panose="020B0604020202020204" pitchFamily="34" charset="0"/>
            </a:endParaRPr>
          </a:p>
        </p:txBody>
      </p:sp>
      <p:sp>
        <p:nvSpPr>
          <p:cNvPr id="6" name="Rectangle 5"/>
          <p:cNvSpPr/>
          <p:nvPr/>
        </p:nvSpPr>
        <p:spPr>
          <a:xfrm>
            <a:off x="520261" y="3906496"/>
            <a:ext cx="6605753" cy="369332"/>
          </a:xfrm>
          <a:prstGeom prst="rect">
            <a:avLst/>
          </a:prstGeom>
        </p:spPr>
        <p:txBody>
          <a:bodyPr wrap="square">
            <a:spAutoFit/>
          </a:bodyPr>
          <a:lstStyle/>
          <a:p>
            <a:r>
              <a:rPr lang="en-GB" dirty="0" smtClean="0"/>
              <a:t>“</a:t>
            </a:r>
            <a:r>
              <a:rPr lang="en-GB" sz="1600" i="1" dirty="0" smtClean="0">
                <a:latin typeface="Arial" panose="020B0604020202020204" pitchFamily="34" charset="0"/>
                <a:cs typeface="Arial" panose="020B0604020202020204" pitchFamily="34" charset="0"/>
              </a:rPr>
              <a:t>Statistical </a:t>
            </a:r>
            <a:r>
              <a:rPr lang="en-GB" sz="1600" i="1" dirty="0">
                <a:latin typeface="Arial" panose="020B0604020202020204" pitchFamily="34" charset="0"/>
                <a:cs typeface="Arial" panose="020B0604020202020204" pitchFamily="34" charset="0"/>
              </a:rPr>
              <a:t>multiplicity in systematic reviews requires </a:t>
            </a:r>
            <a:r>
              <a:rPr lang="en-GB" sz="1600" i="1" dirty="0" smtClean="0">
                <a:latin typeface="Arial" panose="020B0604020202020204" pitchFamily="34" charset="0"/>
                <a:cs typeface="Arial" panose="020B0604020202020204" pitchFamily="34" charset="0"/>
              </a:rPr>
              <a:t>attention”</a:t>
            </a:r>
            <a:endParaRPr lang="en-GB"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3728558"/>
      </p:ext>
    </p:extLst>
  </p:cSld>
  <p:clrMapOvr>
    <a:masterClrMapping/>
  </p:clrMapOvr>
</p:sld>
</file>

<file path=ppt/theme/theme1.xml><?xml version="1.0" encoding="utf-8"?>
<a:theme xmlns:a="http://schemas.openxmlformats.org/drawingml/2006/main" name="Community_2logo_PPT_template_cyan">
  <a:themeElements>
    <a:clrScheme name="Cochrane blue colour palette">
      <a:dk1>
        <a:srgbClr val="000000"/>
      </a:dk1>
      <a:lt1>
        <a:srgbClr val="FFFFFF"/>
      </a:lt1>
      <a:dk2>
        <a:srgbClr val="002D64"/>
      </a:dk2>
      <a:lt2>
        <a:srgbClr val="008CD2"/>
      </a:lt2>
      <a:accent1>
        <a:srgbClr val="002D64"/>
      </a:accent1>
      <a:accent2>
        <a:srgbClr val="008CD2"/>
      </a:accent2>
      <a:accent3>
        <a:srgbClr val="696969"/>
      </a:accent3>
      <a:accent4>
        <a:srgbClr val="999999"/>
      </a:accent4>
      <a:accent5>
        <a:srgbClr val="CCCCCC"/>
      </a:accent5>
      <a:accent6>
        <a:srgbClr val="E6E6E6"/>
      </a:accent6>
      <a:hlink>
        <a:srgbClr val="002D64"/>
      </a:hlink>
      <a:folHlink>
        <a:srgbClr val="002D64"/>
      </a:folHlink>
    </a:clrScheme>
    <a:fontScheme name="Cochrane">
      <a:majorFont>
        <a:latin typeface="Source Sans Pro"/>
        <a:ea typeface=""/>
        <a:cs typeface=""/>
      </a:majorFont>
      <a:minorFont>
        <a:latin typeface="Source Sans Pro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Community_2logo_PPT_template_cyan</Template>
  <TotalTime>1765</TotalTime>
  <Words>2281</Words>
  <Application>Microsoft Office PowerPoint</Application>
  <PresentationFormat>On-screen Show (4:3)</PresentationFormat>
  <Paragraphs>191</Paragraphs>
  <Slides>37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Courier New</vt:lpstr>
      <vt:lpstr>Source Sans Pro</vt:lpstr>
      <vt:lpstr>Source Sans Pro Semibold</vt:lpstr>
      <vt:lpstr>Community_2logo_PPT_template_cyan</vt:lpstr>
      <vt:lpstr>Multiplicity and Heterogeneity</vt:lpstr>
      <vt:lpstr>What is multiplicity</vt:lpstr>
      <vt:lpstr>What is the problem of multiple testing</vt:lpstr>
      <vt:lpstr>What is a primary outcome?</vt:lpstr>
      <vt:lpstr>Bender R, Bunce C, Clarke M, Lange M, Pace N, and Thorlund K, Attention should be given to multiplicity issues in systematic reviews. Journal of clinical Epidemiology, 2008. 857-865</vt:lpstr>
      <vt:lpstr>PowerPoint Presentation</vt:lpstr>
      <vt:lpstr>PowerPoint Presentation</vt:lpstr>
      <vt:lpstr>PowerPoint Presentation</vt:lpstr>
      <vt:lpstr>PowerPoint Presentation</vt:lpstr>
      <vt:lpstr>Causes of multiplicity in SR</vt:lpstr>
      <vt:lpstr>How common are these problems in CSG reviews</vt:lpstr>
      <vt:lpstr>An example of a CSG review</vt:lpstr>
      <vt:lpstr>How many primary hypothesis tests ?</vt:lpstr>
      <vt:lpstr>PowerPoint Presentation</vt:lpstr>
      <vt:lpstr>PowerPoint Presentation</vt:lpstr>
      <vt:lpstr>Guidance for dealing with multiplicity in SR</vt:lpstr>
      <vt:lpstr>In Summary </vt:lpstr>
      <vt:lpstr>Heterogeneity </vt:lpstr>
      <vt:lpstr>PowerPoint Presentation</vt:lpstr>
      <vt:lpstr>Heterogeneity </vt:lpstr>
      <vt:lpstr>Which model?</vt:lpstr>
      <vt:lpstr>PowerPoint Presentation</vt:lpstr>
      <vt:lpstr>PowerPoint Presentation</vt:lpstr>
      <vt:lpstr>PowerPoint Presentation</vt:lpstr>
      <vt:lpstr>PowerPoint Presentation</vt:lpstr>
      <vt:lpstr>How I do identify heterogeneity?</vt:lpstr>
      <vt:lpstr>1) LOOK AT YOUR FOREST PLOTS</vt:lpstr>
      <vt:lpstr>2) I2</vt:lpstr>
      <vt:lpstr>PowerPoint Presentation</vt:lpstr>
      <vt:lpstr>PowerPoint Presentation</vt:lpstr>
      <vt:lpstr>Flaws of I2 </vt:lpstr>
      <vt:lpstr>PowerPoint Presentation</vt:lpstr>
      <vt:lpstr>3) Tau2</vt:lpstr>
      <vt:lpstr>PowerPoint Presentation</vt:lpstr>
      <vt:lpstr>How to deal with statistical heterogeneity?</vt:lpstr>
      <vt:lpstr>To summarise: </vt:lpstr>
      <vt:lpstr>Any Questions</vt:lpstr>
    </vt:vector>
  </TitlesOfParts>
  <Company>University of Nottingham</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on two lines maximum</dc:title>
  <dc:creator>Helen Scott</dc:creator>
  <cp:lastModifiedBy>Mead Emma</cp:lastModifiedBy>
  <cp:revision>52</cp:revision>
  <dcterms:created xsi:type="dcterms:W3CDTF">2016-07-18T11:04:50Z</dcterms:created>
  <dcterms:modified xsi:type="dcterms:W3CDTF">2017-02-20T15:20:11Z</dcterms:modified>
</cp:coreProperties>
</file>