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7" r:id="rId3"/>
    <p:sldId id="266" r:id="rId4"/>
    <p:sldId id="273" r:id="rId5"/>
    <p:sldId id="270" r:id="rId6"/>
    <p:sldId id="271" r:id="rId7"/>
    <p:sldId id="272" r:id="rId8"/>
    <p:sldId id="274" r:id="rId9"/>
    <p:sldId id="275" r:id="rId10"/>
    <p:sldId id="269" r:id="rId11"/>
    <p:sldId id="268" r:id="rId12"/>
    <p:sldId id="291" r:id="rId13"/>
    <p:sldId id="282" r:id="rId14"/>
    <p:sldId id="283" r:id="rId15"/>
    <p:sldId id="284" r:id="rId16"/>
    <p:sldId id="287" r:id="rId17"/>
    <p:sldId id="277" r:id="rId18"/>
    <p:sldId id="279" r:id="rId19"/>
    <p:sldId id="278" r:id="rId20"/>
    <p:sldId id="280" r:id="rId21"/>
    <p:sldId id="281" r:id="rId22"/>
    <p:sldId id="289" r:id="rId23"/>
    <p:sldId id="288" r:id="rId24"/>
    <p:sldId id="285" r:id="rId25"/>
    <p:sldId id="286" r:id="rId26"/>
    <p:sldId id="290" r:id="rId27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1" autoAdjust="0"/>
    <p:restoredTop sz="99819" autoAdjust="0"/>
  </p:normalViewPr>
  <p:slideViewPr>
    <p:cSldViewPr snapToGrid="0" showGuides="1">
      <p:cViewPr varScale="1">
        <p:scale>
          <a:sx n="75" d="100"/>
          <a:sy n="75" d="100"/>
        </p:scale>
        <p:origin x="840" y="56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-3492" y="-96"/>
      </p:cViewPr>
      <p:guideLst>
        <p:guide orient="horz" pos="3132"/>
        <p:guide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067D2-8990-49B0-98C7-D1834B733165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3389F-415F-4F80-999D-7C945B079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543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16934" y="4722694"/>
            <a:ext cx="4576508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981050" y="9445387"/>
            <a:ext cx="829325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Pro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1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6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8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8" y="212773"/>
            <a:ext cx="916968" cy="872598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433963"/>
            <a:ext cx="1260000" cy="43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39738" y="2232000"/>
            <a:ext cx="6156000" cy="3816000"/>
          </a:xfrm>
          <a:solidFill>
            <a:schemeClr val="accent5"/>
          </a:solidFill>
        </p:spPr>
        <p:txBody>
          <a:bodyPr lIns="216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45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202400"/>
            <a:ext cx="6120000" cy="460800"/>
          </a:xfrm>
        </p:spPr>
        <p:txBody>
          <a:bodyPr anchor="t" anchorCtr="0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Cochrane_UK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9" y="426339"/>
            <a:ext cx="1138169" cy="387162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>
            <a:off x="1928806" y="427882"/>
            <a:ext cx="1140983" cy="393924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Other logo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7720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accent5"/>
          </a:solidFill>
        </p:spPr>
        <p:txBody>
          <a:bodyPr lIns="432000" tIns="324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985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296025"/>
            <a:ext cx="4464000" cy="562375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08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ochrane_UK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9" y="426339"/>
            <a:ext cx="1138169" cy="387162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 userDrawn="1"/>
        </p:nvSpPr>
        <p:spPr>
          <a:xfrm>
            <a:off x="1928806" y="427882"/>
            <a:ext cx="1140983" cy="393924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Other logo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73465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296025"/>
            <a:ext cx="4464000" cy="562375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1978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ochrane_UK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9" y="426339"/>
            <a:ext cx="1138169" cy="387162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 userDrawn="1"/>
        </p:nvSpPr>
        <p:spPr>
          <a:xfrm>
            <a:off x="1928806" y="427882"/>
            <a:ext cx="1140983" cy="393924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Other logo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1897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44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8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chrane_UK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9" y="426339"/>
            <a:ext cx="1138169" cy="387162"/>
          </a:xfrm>
          <a:prstGeom prst="rect">
            <a:avLst/>
          </a:prstGeom>
          <a:ln>
            <a:noFill/>
          </a:ln>
        </p:spPr>
      </p:pic>
      <p:sp>
        <p:nvSpPr>
          <p:cNvPr id="12" name="Rectangle 11"/>
          <p:cNvSpPr/>
          <p:nvPr userDrawn="1"/>
        </p:nvSpPr>
        <p:spPr>
          <a:xfrm>
            <a:off x="1928806" y="427882"/>
            <a:ext cx="1140983" cy="393924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Other logo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4723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24000" y="0"/>
            <a:ext cx="5220000" cy="68580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000" y="1964825"/>
            <a:ext cx="4356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8000" y="3835800"/>
            <a:ext cx="404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8" b="16524"/>
          <a:stretch/>
        </p:blipFill>
        <p:spPr>
          <a:xfrm>
            <a:off x="2073686" y="0"/>
            <a:ext cx="2777113" cy="6858000"/>
          </a:xfrm>
          <a:prstGeom prst="rect">
            <a:avLst/>
          </a:prstGeom>
        </p:spPr>
      </p:pic>
      <p:pic>
        <p:nvPicPr>
          <p:cNvPr id="10" name="Picture 9" descr="Cochrane_UK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9" y="426339"/>
            <a:ext cx="1138169" cy="387162"/>
          </a:xfrm>
          <a:prstGeom prst="rect">
            <a:avLst/>
          </a:prstGeom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1928806" y="427882"/>
            <a:ext cx="1140983" cy="393924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Other logo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0435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56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7286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85" y="0"/>
            <a:ext cx="428244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31217">
            <a:off x="6263551" y="5488794"/>
            <a:ext cx="838473" cy="838473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Cochrane_UK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9" y="426339"/>
            <a:ext cx="1138169" cy="387162"/>
          </a:xfrm>
          <a:prstGeom prst="rect">
            <a:avLst/>
          </a:prstGeom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1928806" y="427882"/>
            <a:ext cx="1140983" cy="393924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Other logo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2071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1295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8800" y="140940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1" name="Picture 10" descr="Cochrane_UK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9" y="426339"/>
            <a:ext cx="1138169" cy="387162"/>
          </a:xfrm>
          <a:prstGeom prst="rect">
            <a:avLst/>
          </a:prstGeom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1928806" y="427882"/>
            <a:ext cx="1140983" cy="393924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Other logo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8304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699225"/>
            <a:ext cx="4117862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958200"/>
            <a:ext cx="4117862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3"/>
          <a:stretch/>
        </p:blipFill>
        <p:spPr>
          <a:xfrm>
            <a:off x="5534025" y="0"/>
            <a:ext cx="3120980" cy="685800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644000" y="1324800"/>
            <a:ext cx="4500000" cy="3384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pic>
        <p:nvPicPr>
          <p:cNvPr id="11" name="Picture 10" descr="Cochrane_UK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9" y="426339"/>
            <a:ext cx="1138169" cy="387162"/>
          </a:xfrm>
          <a:prstGeom prst="rect">
            <a:avLst/>
          </a:prstGeom>
          <a:ln>
            <a:noFill/>
          </a:ln>
        </p:spPr>
      </p:pic>
      <p:sp>
        <p:nvSpPr>
          <p:cNvPr id="12" name="Rectangle 11"/>
          <p:cNvSpPr/>
          <p:nvPr userDrawn="1"/>
        </p:nvSpPr>
        <p:spPr>
          <a:xfrm>
            <a:off x="1928806" y="427882"/>
            <a:ext cx="1140983" cy="393924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Other logo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8952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419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62780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1" name="Picture 10" descr="Cochrane_UK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9" y="426339"/>
            <a:ext cx="1138169" cy="387162"/>
          </a:xfrm>
          <a:prstGeom prst="rect">
            <a:avLst/>
          </a:prstGeom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1928806" y="427882"/>
            <a:ext cx="1140983" cy="393924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Other logo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4830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08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51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738" y="1317600"/>
            <a:ext cx="6120000" cy="6328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738" y="2275200"/>
            <a:ext cx="6120000" cy="39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56" y="0"/>
            <a:ext cx="1990344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26" y="426339"/>
            <a:ext cx="1262062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207264"/>
            <a:ext cx="91440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50" r:id="rId8"/>
    <p:sldLayoutId id="2147483656" r:id="rId9"/>
    <p:sldLayoutId id="2147483664" r:id="rId10"/>
    <p:sldLayoutId id="2147483657" r:id="rId11"/>
    <p:sldLayoutId id="2147483654" r:id="rId12"/>
    <p:sldLayoutId id="2147483665" r:id="rId13"/>
    <p:sldLayoutId id="2147483666" r:id="rId14"/>
    <p:sldLayoutId id="2147483667" r:id="rId15"/>
    <p:sldLayoutId id="2147483655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spc="-4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None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Char char="•"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2pPr>
      <a:lvl3pPr marL="388938" indent="-158750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3pPr>
      <a:lvl4pPr marL="612775" indent="-195263" algn="l" defTabSz="914400" rtl="0" eaLnBrk="1" latinLnBrk="0" hangingPunct="1">
        <a:spcBef>
          <a:spcPts val="567"/>
        </a:spcBef>
        <a:buClr>
          <a:schemeClr val="bg2"/>
        </a:buClr>
        <a:buFont typeface="Arial" pitchFamily="34" charset="0"/>
        <a:buChar char="•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4pPr>
      <a:lvl5pPr marL="849313" indent="-187325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552" y="2530136"/>
            <a:ext cx="5490545" cy="984583"/>
          </a:xfrm>
        </p:spPr>
        <p:txBody>
          <a:bodyPr/>
          <a:lstStyle/>
          <a:p>
            <a:r>
              <a:rPr lang="en-US" sz="3200" b="0" dirty="0" smtClean="0"/>
              <a:t>MECIR: the </a:t>
            </a:r>
            <a:r>
              <a:rPr lang="en-US" sz="3200" b="0" dirty="0"/>
              <a:t>bits that reviewers keep getting </a:t>
            </a:r>
            <a:r>
              <a:rPr lang="en-US" sz="3200" b="0" dirty="0" smtClean="0"/>
              <a:t>wrong! </a:t>
            </a:r>
            <a:r>
              <a:rPr lang="en-US" sz="3200" b="0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552" y="4292056"/>
            <a:ext cx="4735943" cy="466375"/>
          </a:xfrm>
        </p:spPr>
        <p:txBody>
          <a:bodyPr/>
          <a:lstStyle/>
          <a:p>
            <a:pPr marL="0" lvl="1">
              <a:lnSpc>
                <a:spcPct val="100000"/>
              </a:lnSpc>
            </a:pPr>
            <a:r>
              <a:rPr lang="en-GB" sz="2400" b="1" dirty="0" smtClean="0"/>
              <a:t>Cochrane Skin Editorial Base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7727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80" y="1854926"/>
            <a:ext cx="6120000" cy="482019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sz="4800" dirty="0" smtClean="0">
                <a:solidFill>
                  <a:srgbClr val="C00000"/>
                </a:solidFill>
              </a:rPr>
              <a:t/>
            </a:r>
            <a:br>
              <a:rPr lang="en-GB" sz="4800" dirty="0" smtClean="0">
                <a:solidFill>
                  <a:srgbClr val="C00000"/>
                </a:solidFill>
              </a:rPr>
            </a:br>
            <a:r>
              <a:rPr lang="en-GB" sz="4800" dirty="0" smtClean="0">
                <a:solidFill>
                  <a:srgbClr val="C00000"/>
                </a:solidFill>
              </a:rPr>
              <a:t/>
            </a:r>
            <a:br>
              <a:rPr lang="en-GB" sz="4800" dirty="0" smtClean="0">
                <a:solidFill>
                  <a:srgbClr val="C00000"/>
                </a:solidFill>
              </a:rPr>
            </a:br>
            <a:r>
              <a:rPr lang="en-GB" sz="4800" dirty="0" smtClean="0">
                <a:solidFill>
                  <a:srgbClr val="C00000"/>
                </a:solidFill>
              </a:rPr>
              <a:t/>
            </a:r>
            <a:br>
              <a:rPr lang="en-GB" sz="4800" dirty="0" smtClean="0">
                <a:solidFill>
                  <a:srgbClr val="C00000"/>
                </a:solidFill>
              </a:rPr>
            </a:br>
            <a:r>
              <a:rPr lang="en-GB" sz="4800" dirty="0" smtClean="0">
                <a:solidFill>
                  <a:srgbClr val="C00000"/>
                </a:solidFill>
              </a:rPr>
              <a:t/>
            </a:r>
            <a:br>
              <a:rPr lang="en-GB" sz="4800" dirty="0" smtClean="0">
                <a:solidFill>
                  <a:srgbClr val="C00000"/>
                </a:solidFill>
              </a:rPr>
            </a:br>
            <a:r>
              <a:rPr lang="en-GB" sz="4800" dirty="0" smtClean="0">
                <a:solidFill>
                  <a:srgbClr val="C00000"/>
                </a:solidFill>
              </a:rPr>
              <a:t/>
            </a:r>
            <a:br>
              <a:rPr lang="en-GB" sz="4800" dirty="0" smtClean="0">
                <a:solidFill>
                  <a:srgbClr val="C00000"/>
                </a:solidFill>
              </a:rPr>
            </a:br>
            <a:r>
              <a:rPr lang="en-GB" sz="4800" dirty="0" smtClean="0">
                <a:solidFill>
                  <a:srgbClr val="C00000"/>
                </a:solidFill>
              </a:rPr>
              <a:t/>
            </a:r>
            <a:br>
              <a:rPr lang="en-GB" sz="4800" dirty="0" smtClean="0">
                <a:solidFill>
                  <a:srgbClr val="C00000"/>
                </a:solidFill>
              </a:rPr>
            </a:br>
            <a:r>
              <a:rPr lang="en-GB" sz="4800" dirty="0" smtClean="0">
                <a:solidFill>
                  <a:srgbClr val="C00000"/>
                </a:solidFill>
              </a:rPr>
              <a:t/>
            </a:r>
            <a:br>
              <a:rPr lang="en-GB" sz="4800" dirty="0" smtClean="0">
                <a:solidFill>
                  <a:srgbClr val="C00000"/>
                </a:solidFill>
              </a:rPr>
            </a:br>
            <a:r>
              <a:rPr lang="en-GB" sz="4800" dirty="0" smtClean="0">
                <a:solidFill>
                  <a:srgbClr val="C00000"/>
                </a:solidFill>
              </a:rPr>
              <a:t/>
            </a:r>
            <a:br>
              <a:rPr lang="en-GB" sz="4800" dirty="0" smtClean="0">
                <a:solidFill>
                  <a:srgbClr val="C00000"/>
                </a:solidFill>
              </a:rPr>
            </a:br>
            <a:r>
              <a:rPr lang="en-GB" sz="4800" dirty="0" smtClean="0">
                <a:solidFill>
                  <a:srgbClr val="C00000"/>
                </a:solidFill>
              </a:rPr>
              <a:t/>
            </a:r>
            <a:br>
              <a:rPr lang="en-GB" sz="4800" dirty="0" smtClean="0">
                <a:solidFill>
                  <a:srgbClr val="C00000"/>
                </a:solidFill>
              </a:rPr>
            </a:br>
            <a:r>
              <a:rPr lang="en-GB" sz="4800" dirty="0" smtClean="0">
                <a:solidFill>
                  <a:srgbClr val="C00000"/>
                </a:solidFill>
              </a:rPr>
              <a:t>We will not accept a submission for peer review unless it meets the mandatory MECIR standards.</a:t>
            </a:r>
            <a:br>
              <a:rPr lang="en-GB" sz="4800" dirty="0" smtClean="0">
                <a:solidFill>
                  <a:srgbClr val="C00000"/>
                </a:solidFill>
              </a:rPr>
            </a:br>
            <a:endParaRPr lang="en-GB" sz="48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5576" y="1342350"/>
            <a:ext cx="63224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</a:rPr>
              <a:t>If you take one thing away from this presentation... </a:t>
            </a:r>
          </a:p>
        </p:txBody>
      </p:sp>
    </p:spTree>
    <p:extLst>
      <p:ext uri="{BB962C8B-B14F-4D97-AF65-F5344CB8AC3E}">
        <p14:creationId xmlns:p14="http://schemas.microsoft.com/office/powerpoint/2010/main" val="164570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995" y="3185589"/>
            <a:ext cx="6120000" cy="632838"/>
          </a:xfrm>
        </p:spPr>
        <p:txBody>
          <a:bodyPr/>
          <a:lstStyle/>
          <a:p>
            <a:r>
              <a:rPr lang="en-GB" dirty="0" smtClean="0"/>
              <a:t>Even if you started your review before MECIR was released, you need to meet the mandatory standards.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0891" y="4127863"/>
            <a:ext cx="6413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 mandatory standards are the criteria that the editorial base check submissions against.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542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995" y="3185589"/>
            <a:ext cx="6120000" cy="632838"/>
          </a:xfrm>
        </p:spPr>
        <p:txBody>
          <a:bodyPr/>
          <a:lstStyle/>
          <a:p>
            <a:pPr algn="ctr"/>
            <a:r>
              <a:rPr lang="en-GB" dirty="0" smtClean="0"/>
              <a:t>The bits reviewers keep getting wrong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82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07596" y="1317600"/>
            <a:ext cx="6251763" cy="904973"/>
          </a:xfrm>
          <a:prstGeom prst="rect">
            <a:avLst/>
          </a:prstGeom>
          <a:solidFill>
            <a:srgbClr val="FFFF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359" y="1457480"/>
            <a:ext cx="6120000" cy="632838"/>
          </a:xfrm>
        </p:spPr>
        <p:txBody>
          <a:bodyPr/>
          <a:lstStyle/>
          <a:p>
            <a:pPr algn="ctr"/>
            <a:r>
              <a:rPr lang="en-GB" sz="2000" dirty="0" smtClean="0"/>
              <a:t>1. Search date must be less than one year old at publication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AutoShape 2" descr="Image result for fall at the first hurd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96" y="2529661"/>
            <a:ext cx="6155141" cy="394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7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/>
              <a:t>Search </a:t>
            </a:r>
            <a:r>
              <a:rPr lang="en-GB" sz="2000" dirty="0" smtClean="0"/>
              <a:t>date must be less than one year old at publication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mandatory:</a:t>
            </a:r>
          </a:p>
          <a:p>
            <a:r>
              <a:rPr lang="en-GB" sz="1600" dirty="0" err="1" smtClean="0"/>
              <a:t>C37</a:t>
            </a:r>
            <a:r>
              <a:rPr lang="en-GB" sz="1600" dirty="0" smtClean="0"/>
              <a:t> Rerun </a:t>
            </a:r>
            <a:r>
              <a:rPr lang="en-GB" sz="1600" dirty="0"/>
              <a:t>or update searches for all relevant databases within 12 months before publication of the review or </a:t>
            </a:r>
            <a:r>
              <a:rPr lang="en-GB" sz="1600" dirty="0" smtClean="0"/>
              <a:t>review </a:t>
            </a:r>
            <a:r>
              <a:rPr lang="en-GB" sz="1600" dirty="0"/>
              <a:t>update, and screen the results for potentially eligible studies. </a:t>
            </a:r>
          </a:p>
          <a:p>
            <a:r>
              <a:rPr lang="en-GB" dirty="0" smtClean="0"/>
              <a:t>What </a:t>
            </a:r>
            <a:r>
              <a:rPr lang="en-GB" dirty="0" smtClean="0"/>
              <a:t>is highly desirable (and our preference):</a:t>
            </a:r>
            <a:endParaRPr lang="en-GB" dirty="0" smtClean="0"/>
          </a:p>
          <a:p>
            <a:r>
              <a:rPr lang="en-GB" sz="1600" dirty="0" err="1" smtClean="0"/>
              <a:t>C38</a:t>
            </a:r>
            <a:r>
              <a:rPr lang="en-GB" sz="1600" dirty="0" smtClean="0"/>
              <a:t> Fully </a:t>
            </a:r>
            <a:r>
              <a:rPr lang="en-GB" sz="1600" dirty="0"/>
              <a:t>incorporate any studies identified in the rerun or update of the search within 12 months before </a:t>
            </a:r>
            <a:r>
              <a:rPr lang="en-GB" sz="1600" dirty="0" smtClean="0"/>
              <a:t>publication </a:t>
            </a:r>
            <a:r>
              <a:rPr lang="en-GB" sz="1600" dirty="0"/>
              <a:t>of the review or review update. </a:t>
            </a:r>
          </a:p>
          <a:p>
            <a:r>
              <a:rPr lang="en-GB" dirty="0" smtClean="0"/>
              <a:t>Why?</a:t>
            </a:r>
          </a:p>
          <a:p>
            <a:r>
              <a:rPr lang="en-GB" sz="1600" dirty="0" smtClean="0"/>
              <a:t>The incorporated search date is the date </a:t>
            </a:r>
            <a:r>
              <a:rPr lang="en-GB" sz="1600" dirty="0"/>
              <a:t>to which the conclusions of the review are valid. </a:t>
            </a:r>
            <a:endParaRPr lang="en-GB" sz="1600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53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9737" y="1344905"/>
            <a:ext cx="6724634" cy="753234"/>
          </a:xfrm>
          <a:prstGeom prst="rect">
            <a:avLst/>
          </a:prstGeom>
          <a:solidFill>
            <a:srgbClr val="FFFF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0" y="52718"/>
            <a:ext cx="1707263" cy="12844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817" y="1479117"/>
            <a:ext cx="6599237" cy="465777"/>
          </a:xfrm>
        </p:spPr>
        <p:txBody>
          <a:bodyPr/>
          <a:lstStyle/>
          <a:p>
            <a:r>
              <a:rPr lang="en-GB" sz="2600" dirty="0" smtClean="0"/>
              <a:t>2. </a:t>
            </a:r>
            <a:r>
              <a:rPr lang="en-US" sz="2600" dirty="0" smtClean="0"/>
              <a:t>Summary of findings (SOF) tables </a:t>
            </a:r>
            <a:endParaRPr lang="en-US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9738" y="2257425"/>
            <a:ext cx="6599236" cy="391713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Choose </a:t>
            </a:r>
            <a:r>
              <a:rPr lang="en-US" sz="1600" b="1" dirty="0"/>
              <a:t>one main comparison </a:t>
            </a:r>
            <a:r>
              <a:rPr lang="en-US" sz="1600" dirty="0"/>
              <a:t>from the review for the main </a:t>
            </a:r>
            <a:r>
              <a:rPr lang="en-US" sz="1600" dirty="0" err="1"/>
              <a:t>SoF</a:t>
            </a:r>
            <a:r>
              <a:rPr lang="en-US" sz="1600" dirty="0"/>
              <a:t> (you can also have additional </a:t>
            </a:r>
            <a:r>
              <a:rPr lang="en-US" sz="1600" dirty="0" err="1" smtClean="0"/>
              <a:t>SoFs</a:t>
            </a:r>
            <a:r>
              <a:rPr lang="en-US" sz="1600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Choose </a:t>
            </a:r>
            <a:r>
              <a:rPr lang="en-US" sz="1600" b="1" dirty="0"/>
              <a:t>up to 7 outcomes </a:t>
            </a:r>
            <a:r>
              <a:rPr lang="en-US" sz="1600" dirty="0"/>
              <a:t>to include in the </a:t>
            </a:r>
            <a:r>
              <a:rPr lang="en-US" sz="1600" dirty="0" err="1"/>
              <a:t>SoF</a:t>
            </a:r>
            <a:r>
              <a:rPr lang="en-US" sz="1600" dirty="0"/>
              <a:t> (avoid multiple time-points)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Assess </a:t>
            </a:r>
            <a:r>
              <a:rPr lang="en-US" sz="1600" dirty="0"/>
              <a:t>the quality of evidence for each outcome (GRADE): risk of bias, imprecision, inconsistency, indirectness and publication bias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Present </a:t>
            </a:r>
            <a:r>
              <a:rPr lang="en-US" sz="1600" dirty="0"/>
              <a:t>the effects or impact of the intervention (relative and absolute) – for dichotomous and continuous </a:t>
            </a:r>
            <a:r>
              <a:rPr lang="en-US" sz="1600" dirty="0" smtClean="0"/>
              <a:t>outcomes</a:t>
            </a:r>
            <a:endParaRPr lang="en-US" sz="1600" dirty="0"/>
          </a:p>
          <a:p>
            <a:endParaRPr lang="en-GB" dirty="0" smtClean="0"/>
          </a:p>
          <a:p>
            <a:pPr algn="ctr"/>
            <a:r>
              <a:rPr lang="en-GB" b="1" dirty="0" smtClean="0"/>
              <a:t>MECIR standards: C23</a:t>
            </a:r>
            <a:r>
              <a:rPr lang="en-GB" b="1" dirty="0"/>
              <a:t>, C74, C75, PR39, PR40, R97, R98, U11, UR5.</a:t>
            </a:r>
          </a:p>
          <a:p>
            <a:endParaRPr lang="en-GB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200" b="1" i="1" dirty="0">
                <a:solidFill>
                  <a:srgbClr val="000000"/>
                </a:solidFill>
                <a:latin typeface="Calibri" panose="020F0502020204030204" pitchFamily="34" charset="0"/>
              </a:rPr>
              <a:t>SOF: 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Ryan R, </a:t>
            </a:r>
            <a:r>
              <a:rPr lang="en-US" sz="12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Santesso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 N, Hill S (2016) Preparing Summary of Findings (</a:t>
            </a:r>
            <a:r>
              <a:rPr lang="en-US" sz="12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SoF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) tables. Cochrane Consumers and Communication Group, available at http://cccrg.cochrane.org/author-resources. Version 1.0 June 2016. </a:t>
            </a:r>
          </a:p>
          <a:p>
            <a:r>
              <a:rPr lang="en-US" sz="1200" b="1" i="1" dirty="0">
                <a:solidFill>
                  <a:srgbClr val="000000"/>
                </a:solidFill>
                <a:latin typeface="Calibri" panose="020F0502020204030204" pitchFamily="34" charset="0"/>
              </a:rPr>
              <a:t>GRADE: 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http://</a:t>
            </a:r>
            <a:r>
              <a:rPr lang="en-US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training.cochrane.org/path/grade-approach-evaluating-quality-evidence-pathway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217998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8171" y="1205227"/>
            <a:ext cx="1196997" cy="136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Outcome – name, length of follow up, scale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98171" y="2984132"/>
            <a:ext cx="1641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Risk and relative effect for dichotomous outcomes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65917" y="4561064"/>
            <a:ext cx="1574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Use risk boxes for continuous outcomes (not relative effect) 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142205" y="1205227"/>
            <a:ext cx="1505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Provide setting of intervention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142205" y="2568634"/>
            <a:ext cx="1505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Footnotes to justify downgrading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142205" y="3960899"/>
            <a:ext cx="1816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Include even if no or limited data – use comment box or footnotes 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42205" y="5599385"/>
            <a:ext cx="175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Include adverse events </a:t>
            </a:r>
            <a:endParaRPr lang="en-GB" sz="1600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22" y="1205227"/>
            <a:ext cx="4248555" cy="46678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22" y="5873060"/>
            <a:ext cx="4248555" cy="657114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1495168" y="1620725"/>
            <a:ext cx="980054" cy="1641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940011" y="3768659"/>
            <a:ext cx="12603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940011" y="5338119"/>
            <a:ext cx="1359243" cy="86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1"/>
          </p:cNvCxnSpPr>
          <p:nvPr/>
        </p:nvCxnSpPr>
        <p:spPr>
          <a:xfrm flipH="1">
            <a:off x="3793524" y="1620726"/>
            <a:ext cx="3348681" cy="38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1"/>
          </p:cNvCxnSpPr>
          <p:nvPr/>
        </p:nvCxnSpPr>
        <p:spPr>
          <a:xfrm flipH="1">
            <a:off x="5591175" y="2984133"/>
            <a:ext cx="1551030" cy="1321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257925" y="4629150"/>
            <a:ext cx="884280" cy="866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723777" y="6038850"/>
            <a:ext cx="4184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-62906" y="6137996"/>
            <a:ext cx="235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Higgins JPT, Green S (editors). Cochrane Handbook for Systematic Reviews of Interventions Version 5.1.0 (updated March 2011). The Cochrane Collaboration, 2011. Available from www.Cochrane-handbook.org.</a:t>
            </a:r>
            <a:endParaRPr lang="en-GB" sz="800" i="1" dirty="0"/>
          </a:p>
        </p:txBody>
      </p:sp>
    </p:spTree>
    <p:extLst>
      <p:ext uri="{BB962C8B-B14F-4D97-AF65-F5344CB8AC3E}">
        <p14:creationId xmlns:p14="http://schemas.microsoft.com/office/powerpoint/2010/main" val="349423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4204" y="2253803"/>
            <a:ext cx="6240545" cy="3845339"/>
          </a:xfrm>
          <a:prstGeom prst="rect">
            <a:avLst/>
          </a:prstGeom>
          <a:solidFill>
            <a:srgbClr val="FFFF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04" y="2253803"/>
            <a:ext cx="6240545" cy="3845339"/>
          </a:xfrm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GB" sz="3200" dirty="0" smtClean="0"/>
              <a:t>3. Reporting </a:t>
            </a:r>
            <a:r>
              <a:rPr lang="en-GB" sz="3200" dirty="0"/>
              <a:t>on all key outcomes</a:t>
            </a:r>
            <a:br>
              <a:rPr lang="en-GB" sz="3200" dirty="0"/>
            </a:br>
            <a:r>
              <a:rPr lang="en-GB" sz="3200" dirty="0" smtClean="0"/>
              <a:t>(</a:t>
            </a:r>
            <a:r>
              <a:rPr lang="en-GB" sz="3200" dirty="0"/>
              <a:t>all primary outcomes</a:t>
            </a:r>
            <a:br>
              <a:rPr lang="en-GB" sz="3200" dirty="0"/>
            </a:br>
            <a:r>
              <a:rPr lang="en-GB" sz="3200" dirty="0" smtClean="0"/>
              <a:t>and 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>key </a:t>
            </a:r>
            <a:r>
              <a:rPr lang="en-GB" sz="3200" dirty="0"/>
              <a:t>secondary outcomes)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12" y="1892366"/>
            <a:ext cx="6120000" cy="632838"/>
          </a:xfrm>
        </p:spPr>
        <p:txBody>
          <a:bodyPr/>
          <a:lstStyle/>
          <a:p>
            <a:r>
              <a:rPr lang="en-GB" dirty="0" smtClean="0"/>
              <a:t>R12 ‘Report findings for all important outcomes’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621" y="3092223"/>
            <a:ext cx="7277100" cy="2371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23" y="2218938"/>
            <a:ext cx="7593919" cy="632838"/>
          </a:xfrm>
        </p:spPr>
        <p:txBody>
          <a:bodyPr/>
          <a:lstStyle/>
          <a:p>
            <a:r>
              <a:rPr lang="en-GB" dirty="0" smtClean="0"/>
              <a:t>R98 ‘Assessments of the quality of the body of evidence...for each key outcome’</a:t>
            </a:r>
            <a:endParaRPr lang="en-GB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312" y="3094400"/>
            <a:ext cx="7324725" cy="34385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82327" y="1819234"/>
            <a:ext cx="6120000" cy="632838"/>
          </a:xfrm>
        </p:spPr>
        <p:txBody>
          <a:bodyPr/>
          <a:lstStyle/>
          <a:p>
            <a:r>
              <a:rPr lang="en-GB" dirty="0" smtClean="0"/>
              <a:t>Who knows what MECIR is?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31" y="2849418"/>
            <a:ext cx="26955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1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22542" y="2051676"/>
            <a:ext cx="6176962" cy="4381954"/>
          </a:xfrm>
        </p:spPr>
        <p:txBody>
          <a:bodyPr/>
          <a:lstStyle/>
          <a:p>
            <a:r>
              <a:rPr lang="en-GB" sz="3200" dirty="0" smtClean="0"/>
              <a:t>Anchor results to your important outcomes.</a:t>
            </a:r>
          </a:p>
          <a:p>
            <a:endParaRPr lang="en-GB" sz="3200" dirty="0" smtClean="0"/>
          </a:p>
          <a:p>
            <a:endParaRPr lang="en-GB" sz="3200" dirty="0" smtClean="0"/>
          </a:p>
          <a:p>
            <a:r>
              <a:rPr lang="en-GB" sz="3200" dirty="0" smtClean="0"/>
              <a:t>Make it clear that you have reported on your key outcomes.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3377" y="1310326"/>
            <a:ext cx="7111443" cy="1357460"/>
          </a:xfrm>
          <a:prstGeom prst="rect">
            <a:avLst/>
          </a:prstGeom>
          <a:solidFill>
            <a:srgbClr val="FFFF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377" y="2071781"/>
            <a:ext cx="7212648" cy="1001359"/>
          </a:xfrm>
        </p:spPr>
        <p:txBody>
          <a:bodyPr/>
          <a:lstStyle/>
          <a:p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>4: </a:t>
            </a:r>
            <a:r>
              <a:rPr lang="en-US" sz="2800" dirty="0">
                <a:solidFill>
                  <a:srgbClr val="0070C0"/>
                </a:solidFill>
              </a:rPr>
              <a:t>Differences between protocol and review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00" y="2949631"/>
            <a:ext cx="7400925" cy="3543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66294" y="1402139"/>
            <a:ext cx="6620939" cy="2321449"/>
          </a:xfrm>
        </p:spPr>
        <p:txBody>
          <a:bodyPr/>
          <a:lstStyle/>
          <a:p>
            <a:r>
              <a:rPr lang="en-US" sz="2000" b="1" dirty="0" smtClean="0"/>
              <a:t>Document </a:t>
            </a:r>
            <a:r>
              <a:rPr lang="en-US" sz="2000" b="1" dirty="0"/>
              <a:t>aspects of the protocol that were not implemented (e.g. because no studies, or few studies, were found) in the section Differences between protocol and </a:t>
            </a:r>
            <a:r>
              <a:rPr lang="en-US" sz="2000" b="1" dirty="0" smtClean="0"/>
              <a:t>review rather </a:t>
            </a:r>
            <a:r>
              <a:rPr lang="en-US" sz="2000" b="1" dirty="0"/>
              <a:t>than in the Methods section</a:t>
            </a:r>
            <a:r>
              <a:rPr lang="en-US" sz="2000" b="1" dirty="0" smtClean="0"/>
              <a:t>.</a:t>
            </a:r>
          </a:p>
          <a:p>
            <a:endParaRPr lang="en-US" sz="2000" dirty="0"/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Choose the appropriate section!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11" name="Picture 2" descr="Image result for Appropriate s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179" y="3417298"/>
            <a:ext cx="3219171" cy="321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11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to include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9738" y="2275200"/>
            <a:ext cx="6120000" cy="1863167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b="1" dirty="0" smtClean="0">
                <a:ea typeface="Calibri" panose="020F0502020204030204" pitchFamily="34" charset="0"/>
              </a:rPr>
              <a:t>New methods used</a:t>
            </a:r>
            <a:br>
              <a:rPr lang="en-GB" b="1" dirty="0" smtClean="0">
                <a:ea typeface="Calibri" panose="020F0502020204030204" pitchFamily="34" charset="0"/>
              </a:rPr>
            </a:br>
            <a:endParaRPr lang="en-GB" b="1" dirty="0" smtClean="0"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Non-implemented methods</a:t>
            </a:r>
            <a:br>
              <a:rPr lang="en-GB" b="1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Explain changes in methods: where and why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6755" y="4647414"/>
            <a:ext cx="6909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Remember! Whether an update or review, you are always looking for differences from the protocol.</a:t>
            </a:r>
            <a:endParaRPr lang="en-GB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7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7" y="1317600"/>
            <a:ext cx="6675437" cy="632838"/>
          </a:xfrm>
        </p:spPr>
        <p:txBody>
          <a:bodyPr/>
          <a:lstStyle/>
          <a:p>
            <a:r>
              <a:rPr lang="en-GB" sz="2800" dirty="0" smtClean="0"/>
              <a:t>So if you want your review accepted…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5938" y="2247900"/>
            <a:ext cx="6176962" cy="4114800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dirty="0" smtClean="0"/>
              <a:t>You must implement the </a:t>
            </a:r>
            <a:r>
              <a:rPr lang="en-GB" sz="1800" b="1" dirty="0" smtClean="0"/>
              <a:t>mandatory</a:t>
            </a:r>
            <a:r>
              <a:rPr lang="en-GB" sz="1800" dirty="0" smtClean="0"/>
              <a:t> MECIR standards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Your </a:t>
            </a:r>
            <a:r>
              <a:rPr lang="en-US" sz="1800" b="1" dirty="0" smtClean="0"/>
              <a:t>search </a:t>
            </a:r>
            <a:r>
              <a:rPr lang="en-US" sz="1800" b="1" dirty="0"/>
              <a:t>date </a:t>
            </a:r>
            <a:r>
              <a:rPr lang="en-US" sz="1800" dirty="0"/>
              <a:t>must be </a:t>
            </a:r>
            <a:r>
              <a:rPr lang="en-US" sz="1800" b="1" dirty="0"/>
              <a:t>less than one year old </a:t>
            </a:r>
            <a:r>
              <a:rPr lang="en-US" sz="1800" dirty="0"/>
              <a:t>at publication</a:t>
            </a:r>
            <a:endParaRPr lang="en-GB" sz="1800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dirty="0" smtClean="0"/>
              <a:t>At least one </a:t>
            </a:r>
            <a:r>
              <a:rPr lang="en-GB" sz="1800" b="1" dirty="0" smtClean="0"/>
              <a:t>summary of findings table </a:t>
            </a:r>
            <a:r>
              <a:rPr lang="en-GB" sz="1800" dirty="0" smtClean="0"/>
              <a:t>is </a:t>
            </a:r>
            <a:r>
              <a:rPr lang="en-GB" sz="1800" b="1" dirty="0" smtClean="0"/>
              <a:t>highly desirable</a:t>
            </a:r>
            <a:r>
              <a:rPr lang="en-GB" sz="1800" dirty="0" smtClean="0"/>
              <a:t>, and GRADE assessment is </a:t>
            </a:r>
            <a:r>
              <a:rPr lang="en-GB" sz="1800" b="1" dirty="0" smtClean="0"/>
              <a:t>mandatory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Report </a:t>
            </a:r>
            <a:r>
              <a:rPr lang="en-US" sz="1800" dirty="0"/>
              <a:t>on </a:t>
            </a:r>
            <a:r>
              <a:rPr lang="en-US" sz="1800" b="1" dirty="0"/>
              <a:t>all key </a:t>
            </a:r>
            <a:r>
              <a:rPr lang="en-US" sz="1800" b="1" dirty="0" smtClean="0"/>
              <a:t>outcomes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Report on </a:t>
            </a:r>
            <a:r>
              <a:rPr lang="en-US" sz="1800" b="1" dirty="0" smtClean="0"/>
              <a:t>changes to what you planned</a:t>
            </a:r>
            <a:endParaRPr lang="en-US" sz="1800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46245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to find MECIR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2507679"/>
            <a:ext cx="6156000" cy="3264641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http://methods.cochrane.org/mecir</a:t>
            </a:r>
          </a:p>
        </p:txBody>
      </p:sp>
    </p:spTree>
    <p:extLst>
      <p:ext uri="{BB962C8B-B14F-4D97-AF65-F5344CB8AC3E}">
        <p14:creationId xmlns:p14="http://schemas.microsoft.com/office/powerpoint/2010/main" val="3829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to find MECIR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2314576"/>
            <a:ext cx="7003416" cy="302895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9738" y="5707664"/>
            <a:ext cx="6176962" cy="559786"/>
          </a:xfrm>
        </p:spPr>
        <p:txBody>
          <a:bodyPr/>
          <a:lstStyle/>
          <a:p>
            <a:r>
              <a:rPr lang="en-GB" dirty="0" smtClean="0"/>
              <a:t>On the right hand side in RevMan (though this might not yet </a:t>
            </a:r>
            <a:r>
              <a:rPr lang="en-GB" smtClean="0"/>
              <a:t>be up-to-date </a:t>
            </a:r>
            <a:r>
              <a:rPr lang="en-GB" dirty="0" smtClean="0"/>
              <a:t>with the new standards)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58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930" y="1854927"/>
            <a:ext cx="7776165" cy="576817"/>
          </a:xfrm>
        </p:spPr>
        <p:txBody>
          <a:bodyPr/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rgbClr val="008CD2"/>
                </a:solidFill>
              </a:rPr>
              <a:t>MECIR = </a:t>
            </a:r>
            <a:r>
              <a:rPr lang="en-US" sz="2800" dirty="0" smtClean="0"/>
              <a:t>a list of methodological expectations that </a:t>
            </a:r>
            <a:r>
              <a:rPr lang="en-US" sz="2800" u="sng" dirty="0"/>
              <a:t>all</a:t>
            </a:r>
            <a:r>
              <a:rPr lang="en-US" sz="2800" dirty="0"/>
              <a:t> Cochrane Reviews and Protocols </a:t>
            </a:r>
            <a:r>
              <a:rPr lang="en-US" sz="2800" u="sng" dirty="0"/>
              <a:t>need</a:t>
            </a:r>
            <a:r>
              <a:rPr lang="en-US" sz="2800" dirty="0"/>
              <a:t> to meet </a:t>
            </a:r>
            <a:r>
              <a:rPr lang="en-US" sz="2800" dirty="0" smtClean="0"/>
              <a:t>to allow for publication.</a:t>
            </a:r>
            <a:endParaRPr lang="en-GB" sz="2800" dirty="0">
              <a:solidFill>
                <a:srgbClr val="008CD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80321" y="2691026"/>
            <a:ext cx="4330815" cy="3808521"/>
          </a:xfrm>
        </p:spPr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These are referred to as the </a:t>
            </a:r>
            <a:r>
              <a:rPr lang="en-US" sz="2400" b="1" dirty="0" smtClean="0"/>
              <a:t>MECIR</a:t>
            </a:r>
            <a:r>
              <a:rPr lang="en-US" sz="2400" dirty="0" smtClean="0"/>
              <a:t> standards:</a:t>
            </a:r>
          </a:p>
          <a:p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b="1" dirty="0" smtClean="0"/>
              <a:t>M</a:t>
            </a:r>
            <a:r>
              <a:rPr lang="en-US" sz="2000" dirty="0" smtClean="0"/>
              <a:t>ethodological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b="1" dirty="0" smtClean="0"/>
              <a:t>E</a:t>
            </a:r>
            <a:r>
              <a:rPr lang="en-US" sz="2000" dirty="0" smtClean="0"/>
              <a:t>xpectations of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b="1" dirty="0" smtClean="0"/>
              <a:t>C</a:t>
            </a:r>
            <a:r>
              <a:rPr lang="en-US" sz="2000" dirty="0" smtClean="0"/>
              <a:t>ochrane</a:t>
            </a:r>
            <a:endParaRPr lang="en-US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b="1" dirty="0" smtClean="0"/>
              <a:t>I</a:t>
            </a:r>
            <a:r>
              <a:rPr lang="en-US" sz="2000" dirty="0" smtClean="0"/>
              <a:t>ntervention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b="1" dirty="0" smtClean="0"/>
              <a:t>R</a:t>
            </a:r>
            <a:r>
              <a:rPr lang="en-US" sz="2000" dirty="0" smtClean="0"/>
              <a:t>eviews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497" y="2667852"/>
            <a:ext cx="2676324" cy="384106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Left Arrow 5"/>
          <p:cNvSpPr/>
          <p:nvPr/>
        </p:nvSpPr>
        <p:spPr>
          <a:xfrm flipV="1">
            <a:off x="5687932" y="5081452"/>
            <a:ext cx="1914651" cy="483326"/>
          </a:xfrm>
          <a:prstGeom prst="leftArrow">
            <a:avLst/>
          </a:prstGeom>
          <a:solidFill>
            <a:schemeClr val="accent1">
              <a:lumMod val="25000"/>
              <a:lumOff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09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549" y="1226159"/>
            <a:ext cx="6120000" cy="632838"/>
          </a:xfrm>
        </p:spPr>
        <p:txBody>
          <a:bodyPr/>
          <a:lstStyle/>
          <a:p>
            <a:r>
              <a:rPr lang="en-GB" dirty="0" smtClean="0"/>
              <a:t>Why is MECIR important?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4423" y="1538423"/>
            <a:ext cx="6875462" cy="3595279"/>
          </a:xfrm>
        </p:spPr>
        <p:txBody>
          <a:bodyPr/>
          <a:lstStyle/>
          <a:p>
            <a:pPr lvl="1"/>
            <a:endParaRPr lang="en-GB" sz="2800" b="1" dirty="0" smtClean="0">
              <a:solidFill>
                <a:srgbClr val="7030A0"/>
              </a:solidFill>
            </a:endParaRPr>
          </a:p>
          <a:p>
            <a:pPr lvl="1"/>
            <a:r>
              <a:rPr lang="en-GB" sz="3200" b="1" dirty="0" smtClean="0">
                <a:solidFill>
                  <a:srgbClr val="7030A0"/>
                </a:solidFill>
              </a:rPr>
              <a:t>Quality</a:t>
            </a:r>
            <a:r>
              <a:rPr lang="en-GB" sz="2600" dirty="0" smtClean="0"/>
              <a:t>: improves and maintains </a:t>
            </a:r>
            <a:br>
              <a:rPr lang="en-GB" sz="2600" dirty="0" smtClean="0"/>
            </a:br>
            <a:r>
              <a:rPr lang="en-GB" sz="2600" dirty="0" smtClean="0"/>
              <a:t>the quality of Cochrane Reviews.</a:t>
            </a:r>
          </a:p>
          <a:p>
            <a:pPr lvl="1"/>
            <a:endParaRPr lang="en-GB" sz="2600" b="1" dirty="0" smtClean="0">
              <a:solidFill>
                <a:srgbClr val="7030A0"/>
              </a:solidFill>
            </a:endParaRPr>
          </a:p>
          <a:p>
            <a:pPr lvl="1"/>
            <a:r>
              <a:rPr lang="en-GB" sz="3200" b="1" dirty="0" smtClean="0">
                <a:solidFill>
                  <a:srgbClr val="7030A0"/>
                </a:solidFill>
              </a:rPr>
              <a:t>Standards</a:t>
            </a:r>
            <a:r>
              <a:rPr lang="en-GB" sz="2600" dirty="0" smtClean="0"/>
              <a:t>: helps authors adhere</a:t>
            </a:r>
            <a:br>
              <a:rPr lang="en-GB" sz="2600" dirty="0" smtClean="0"/>
            </a:br>
            <a:r>
              <a:rPr lang="en-GB" sz="2600" dirty="0" smtClean="0"/>
              <a:t>to standard methodological practices </a:t>
            </a:r>
            <a:br>
              <a:rPr lang="en-GB" sz="2600" dirty="0" smtClean="0"/>
            </a:br>
            <a:r>
              <a:rPr lang="en-GB" sz="2600" dirty="0" smtClean="0"/>
              <a:t>(e.g. the inclusion of GRADE).</a:t>
            </a:r>
            <a:br>
              <a:rPr lang="en-GB" sz="2600" dirty="0" smtClean="0"/>
            </a:br>
            <a:endParaRPr lang="en-GB" sz="2600" dirty="0" smtClean="0"/>
          </a:p>
          <a:p>
            <a:pPr lvl="1"/>
            <a:r>
              <a:rPr lang="en-GB" sz="3200" b="1" dirty="0" smtClean="0">
                <a:solidFill>
                  <a:srgbClr val="7030A0"/>
                </a:solidFill>
              </a:rPr>
              <a:t>Expectations</a:t>
            </a:r>
            <a:r>
              <a:rPr lang="en-GB" sz="2600" dirty="0" smtClean="0"/>
              <a:t>: clear and transparent expectations of review conduct and reporting.</a:t>
            </a:r>
          </a:p>
          <a:p>
            <a:endParaRPr lang="en-GB" dirty="0"/>
          </a:p>
        </p:txBody>
      </p:sp>
      <p:pic>
        <p:nvPicPr>
          <p:cNvPr id="5" name="Picture 4" descr="Qu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8251" y="1950175"/>
            <a:ext cx="1314967" cy="1263287"/>
          </a:xfrm>
          <a:prstGeom prst="rect">
            <a:avLst/>
          </a:prstGeom>
        </p:spPr>
      </p:pic>
      <p:pic>
        <p:nvPicPr>
          <p:cNvPr id="6" name="Picture 5" descr="keep-calm-and-follow-standards-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2726" y="3735977"/>
            <a:ext cx="1231641" cy="1436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4424" y="4310742"/>
            <a:ext cx="3270113" cy="1005840"/>
          </a:xfrm>
        </p:spPr>
        <p:txBody>
          <a:bodyPr/>
          <a:lstStyle/>
          <a:p>
            <a:endParaRPr lang="en-GB" sz="2400" b="1" dirty="0" smtClean="0"/>
          </a:p>
          <a:p>
            <a:pPr lvl="1"/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to start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35130" y="2220685"/>
            <a:ext cx="778546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 The MECIR standards are presented</a:t>
            </a:r>
            <a:br>
              <a:rPr lang="en-GB" sz="3200" dirty="0" smtClean="0">
                <a:solidFill>
                  <a:srgbClr val="002060"/>
                </a:solidFill>
              </a:rPr>
            </a:br>
            <a:r>
              <a:rPr lang="en-GB" sz="3200" dirty="0" smtClean="0">
                <a:solidFill>
                  <a:srgbClr val="002060"/>
                </a:solidFill>
              </a:rPr>
              <a:t>   in one document.</a:t>
            </a:r>
            <a:br>
              <a:rPr lang="en-GB" sz="3200" dirty="0" smtClean="0">
                <a:solidFill>
                  <a:srgbClr val="002060"/>
                </a:solidFill>
              </a:rPr>
            </a:br>
            <a:endParaRPr lang="en-GB" sz="32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 Different sections – for each stage:</a:t>
            </a:r>
            <a:br>
              <a:rPr lang="en-GB" sz="3200" dirty="0" smtClean="0">
                <a:solidFill>
                  <a:srgbClr val="002060"/>
                </a:solidFill>
              </a:rPr>
            </a:br>
            <a:endParaRPr lang="en-GB" sz="3200" dirty="0" smtClean="0">
              <a:solidFill>
                <a:srgbClr val="002060"/>
              </a:solidFill>
            </a:endParaRPr>
          </a:p>
          <a:p>
            <a:pPr lvl="2">
              <a:buFont typeface="Wingdings" pitchFamily="2" charset="2"/>
              <a:buChar char="q"/>
            </a:pPr>
            <a:r>
              <a:rPr lang="en-GB" sz="3200" dirty="0" smtClean="0">
                <a:solidFill>
                  <a:srgbClr val="002060"/>
                </a:solidFill>
              </a:rPr>
              <a:t> Protocol</a:t>
            </a:r>
          </a:p>
          <a:p>
            <a:pPr lvl="2">
              <a:buFont typeface="Wingdings" pitchFamily="2" charset="2"/>
              <a:buChar char="q"/>
            </a:pPr>
            <a:r>
              <a:rPr lang="en-GB" sz="3200" dirty="0" smtClean="0">
                <a:solidFill>
                  <a:srgbClr val="002060"/>
                </a:solidFill>
              </a:rPr>
              <a:t> Review</a:t>
            </a:r>
          </a:p>
          <a:p>
            <a:pPr lvl="2">
              <a:buFont typeface="Wingdings" pitchFamily="2" charset="2"/>
              <a:buChar char="q"/>
            </a:pPr>
            <a:r>
              <a:rPr lang="en-GB" sz="3200" dirty="0" smtClean="0">
                <a:solidFill>
                  <a:srgbClr val="002060"/>
                </a:solidFill>
              </a:rPr>
              <a:t> Update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8927" y="2284251"/>
            <a:ext cx="6120000" cy="632838"/>
          </a:xfrm>
        </p:spPr>
        <p:txBody>
          <a:bodyPr/>
          <a:lstStyle/>
          <a:p>
            <a:pPr lvl="0">
              <a:spcBef>
                <a:spcPts val="1134"/>
              </a:spcBef>
            </a:pPr>
            <a:r>
              <a:rPr lang="en-GB" dirty="0" smtClean="0"/>
              <a:t>Originally...</a:t>
            </a:r>
            <a:r>
              <a:rPr lang="en-GB" sz="2400" spc="-20" dirty="0" smtClean="0">
                <a:solidFill>
                  <a:srgbClr val="002D64"/>
                </a:solidFill>
                <a:ea typeface="+mn-ea"/>
                <a:cs typeface="+mn-cs"/>
              </a:rPr>
              <a:t> 2 sections:</a:t>
            </a:r>
            <a:br>
              <a:rPr lang="en-GB" sz="2400" spc="-20" dirty="0" smtClean="0">
                <a:solidFill>
                  <a:srgbClr val="002D64"/>
                </a:solidFill>
                <a:ea typeface="+mn-ea"/>
                <a:cs typeface="+mn-cs"/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3612" y="2170698"/>
            <a:ext cx="6120000" cy="3909600"/>
          </a:xfrm>
        </p:spPr>
        <p:txBody>
          <a:bodyPr/>
          <a:lstStyle/>
          <a:p>
            <a:pPr marL="1176338" lvl="4" indent="-514350">
              <a:buFont typeface="Wingdings" pitchFamily="2" charset="2"/>
              <a:buChar char="§"/>
            </a:pPr>
            <a:r>
              <a:rPr lang="en-GB" sz="2600" b="1" dirty="0" smtClean="0">
                <a:solidFill>
                  <a:srgbClr val="C00000"/>
                </a:solidFill>
              </a:rPr>
              <a:t>Conduct</a:t>
            </a:r>
            <a:r>
              <a:rPr lang="en-GB" sz="2600" b="1" dirty="0" smtClean="0"/>
              <a:t> of new reviews</a:t>
            </a:r>
            <a:br>
              <a:rPr lang="en-GB" sz="2600" b="1" dirty="0" smtClean="0"/>
            </a:br>
            <a:endParaRPr lang="en-GB" sz="2600" b="1" dirty="0" smtClean="0"/>
          </a:p>
          <a:p>
            <a:pPr marL="1176338" lvl="4" indent="-514350">
              <a:buFont typeface="Wingdings" pitchFamily="2" charset="2"/>
              <a:buChar char="§"/>
            </a:pPr>
            <a:r>
              <a:rPr lang="en-GB" sz="2600" b="1" dirty="0" smtClean="0">
                <a:solidFill>
                  <a:srgbClr val="C00000"/>
                </a:solidFill>
              </a:rPr>
              <a:t>Reporting</a:t>
            </a:r>
            <a:r>
              <a:rPr lang="en-GB" sz="2600" b="1" dirty="0" smtClean="0"/>
              <a:t> of new reviews</a:t>
            </a:r>
          </a:p>
          <a:p>
            <a:endParaRPr lang="en-GB" dirty="0"/>
          </a:p>
        </p:txBody>
      </p:sp>
      <p:pic>
        <p:nvPicPr>
          <p:cNvPr id="7" name="Picture 2" descr="http://skin.cochrane.org/sites/skin.cochrane.org/files/public/uploads/MECIR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108" y="3788508"/>
            <a:ext cx="4820193" cy="2361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239223"/>
            <a:ext cx="6120000" cy="632838"/>
          </a:xfrm>
        </p:spPr>
        <p:txBody>
          <a:bodyPr/>
          <a:lstStyle/>
          <a:p>
            <a:r>
              <a:rPr lang="en-GB" dirty="0" smtClean="0"/>
              <a:t>Now... </a:t>
            </a:r>
            <a:r>
              <a:rPr lang="en-GB" sz="2400" dirty="0" smtClean="0">
                <a:solidFill>
                  <a:srgbClr val="002060"/>
                </a:solidFill>
              </a:rPr>
              <a:t>4 sections: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78823" y="2092319"/>
            <a:ext cx="8116434" cy="4125600"/>
          </a:xfrm>
        </p:spPr>
        <p:txBody>
          <a:bodyPr/>
          <a:lstStyle/>
          <a:p>
            <a:pPr marL="1176338" lvl="4" indent="-514350">
              <a:buFont typeface="Wingdings" pitchFamily="2" charset="2"/>
              <a:buChar char="§"/>
            </a:pPr>
            <a:r>
              <a:rPr lang="en-GB" sz="2600" b="1" dirty="0" smtClean="0">
                <a:solidFill>
                  <a:srgbClr val="C00000"/>
                </a:solidFill>
              </a:rPr>
              <a:t>Conduct</a:t>
            </a:r>
            <a:r>
              <a:rPr lang="en-GB" sz="2600" b="1" dirty="0" smtClean="0"/>
              <a:t> of new reviews </a:t>
            </a:r>
            <a:br>
              <a:rPr lang="en-GB" sz="2600" b="1" dirty="0" smtClean="0"/>
            </a:br>
            <a:endParaRPr lang="en-GB" sz="2600" b="1" dirty="0" smtClean="0"/>
          </a:p>
          <a:p>
            <a:pPr marL="1176338" lvl="4" indent="-514350">
              <a:buFont typeface="Wingdings" pitchFamily="2" charset="2"/>
              <a:buChar char="§"/>
            </a:pPr>
            <a:r>
              <a:rPr lang="en-GB" sz="2600" b="1" dirty="0" smtClean="0">
                <a:solidFill>
                  <a:srgbClr val="C00000"/>
                </a:solidFill>
              </a:rPr>
              <a:t>Reporting</a:t>
            </a:r>
            <a:r>
              <a:rPr lang="en-GB" sz="2600" b="1" dirty="0" smtClean="0"/>
              <a:t> of new reviews </a:t>
            </a:r>
            <a:br>
              <a:rPr lang="en-GB" sz="2600" b="1" dirty="0" smtClean="0"/>
            </a:br>
            <a:endParaRPr lang="en-GB" sz="2800" b="1" dirty="0" smtClean="0"/>
          </a:p>
          <a:p>
            <a:pPr marL="506413" lvl="1" indent="-514350" algn="ctr">
              <a:buNone/>
            </a:pPr>
            <a:r>
              <a:rPr lang="en-GB" sz="2800" b="1" dirty="0" smtClean="0">
                <a:solidFill>
                  <a:schemeClr val="accent1"/>
                </a:solidFill>
              </a:rPr>
              <a:t>AND</a:t>
            </a:r>
            <a:br>
              <a:rPr lang="en-GB" sz="2800" b="1" dirty="0" smtClean="0">
                <a:solidFill>
                  <a:schemeClr val="accent1"/>
                </a:solidFill>
              </a:rPr>
            </a:br>
            <a:endParaRPr lang="en-GB" sz="2800" b="1" dirty="0" smtClean="0">
              <a:solidFill>
                <a:schemeClr val="accent1"/>
              </a:solidFill>
            </a:endParaRPr>
          </a:p>
          <a:p>
            <a:pPr marL="1176338" lvl="4" indent="-514350">
              <a:buFont typeface="Wingdings" pitchFamily="2" charset="2"/>
              <a:buChar char="§"/>
            </a:pPr>
            <a:r>
              <a:rPr lang="en-GB" sz="2600" b="1" dirty="0" smtClean="0">
                <a:solidFill>
                  <a:srgbClr val="C00000"/>
                </a:solidFill>
              </a:rPr>
              <a:t>Reporting </a:t>
            </a:r>
            <a:r>
              <a:rPr lang="en-GB" sz="2600" b="1" dirty="0" smtClean="0">
                <a:solidFill>
                  <a:srgbClr val="00B050"/>
                </a:solidFill>
              </a:rPr>
              <a:t>of protocols for new reviews</a:t>
            </a:r>
            <a:r>
              <a:rPr lang="en-GB" sz="2600" b="1" dirty="0" smtClean="0"/>
              <a:t/>
            </a:r>
            <a:br>
              <a:rPr lang="en-GB" sz="2600" b="1" dirty="0" smtClean="0"/>
            </a:br>
            <a:endParaRPr lang="en-GB" sz="2600" b="1" dirty="0" smtClean="0"/>
          </a:p>
          <a:p>
            <a:pPr marL="1176338" lvl="4" indent="-514350">
              <a:buFont typeface="Wingdings" pitchFamily="2" charset="2"/>
              <a:buChar char="§"/>
            </a:pPr>
            <a:r>
              <a:rPr lang="en-GB" sz="2600" b="1" dirty="0" smtClean="0">
                <a:solidFill>
                  <a:srgbClr val="C00000"/>
                </a:solidFill>
              </a:rPr>
              <a:t>Planning, conduct, and reporting </a:t>
            </a:r>
            <a:r>
              <a:rPr lang="en-GB" sz="2600" b="1" dirty="0" smtClean="0">
                <a:solidFill>
                  <a:srgbClr val="7030A0"/>
                </a:solidFill>
              </a:rPr>
              <a:t>of updates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20" y="2495006"/>
            <a:ext cx="591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Each standard pre-fixed with ‘C’: C1, C2, C3, etc.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44582" y="3383279"/>
            <a:ext cx="559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Each standard pre-fixed with ‘R’: R1, R2, R3, etc.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18455" y="5290458"/>
            <a:ext cx="539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Each standard pre-fixed by ‘PR’: PR1, PR2, etc.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70709" y="6230983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Each standard pre-fixed by ‘UR’: UR1, UR2, etc.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800" y="1644171"/>
            <a:ext cx="6588079" cy="632838"/>
          </a:xfrm>
        </p:spPr>
        <p:txBody>
          <a:bodyPr/>
          <a:lstStyle/>
          <a:p>
            <a:r>
              <a:rPr lang="en-GB" dirty="0" smtClean="0"/>
              <a:t>Do I have to implement </a:t>
            </a:r>
            <a:r>
              <a:rPr lang="en-GB" i="1" dirty="0" smtClean="0"/>
              <a:t>all</a:t>
            </a:r>
            <a:r>
              <a:rPr lang="en-GB" dirty="0" smtClean="0"/>
              <a:t> of the standards?</a:t>
            </a:r>
            <a:endParaRPr lang="en-GB" dirty="0"/>
          </a:p>
        </p:txBody>
      </p:sp>
      <p:pic>
        <p:nvPicPr>
          <p:cNvPr id="5" name="Content Placeholder 4" descr="15-grumpy-Mu9-SKXFOxa4NrEGZcxiM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5864" y="2502800"/>
            <a:ext cx="6119812" cy="3819947"/>
          </a:xfrm>
          <a:prstGeom prst="rect">
            <a:avLst/>
          </a:prstGeom>
          <a:solidFill>
            <a:schemeClr val="accent2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No!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40183" y="1969497"/>
            <a:ext cx="6418261" cy="3320960"/>
          </a:xfrm>
        </p:spPr>
        <p:txBody>
          <a:bodyPr/>
          <a:lstStyle/>
          <a:p>
            <a:endParaRPr lang="en-GB" dirty="0" smtClean="0"/>
          </a:p>
          <a:p>
            <a:r>
              <a:rPr lang="en-GB" sz="2600" b="1" dirty="0" smtClean="0"/>
              <a:t>The standards are labelled either Mandatory or Highly Desirable.</a:t>
            </a:r>
          </a:p>
          <a:p>
            <a:endParaRPr lang="en-GB" sz="2600" b="1" dirty="0" smtClean="0"/>
          </a:p>
          <a:p>
            <a:endParaRPr lang="en-GB" sz="2600" b="1" dirty="0" smtClean="0"/>
          </a:p>
          <a:p>
            <a:endParaRPr lang="en-GB" sz="2600" b="1" dirty="0" smtClean="0"/>
          </a:p>
          <a:p>
            <a:endParaRPr lang="en-GB" sz="2600" b="1" dirty="0" smtClean="0">
              <a:solidFill>
                <a:srgbClr val="C00000"/>
              </a:solidFill>
            </a:endParaRPr>
          </a:p>
          <a:p>
            <a:endParaRPr lang="en-GB" sz="2600" b="1" dirty="0" smtClean="0">
              <a:solidFill>
                <a:srgbClr val="C00000"/>
              </a:solidFill>
            </a:endParaRPr>
          </a:p>
          <a:p>
            <a:endParaRPr lang="en-GB" sz="2600" b="1" dirty="0" smtClean="0">
              <a:solidFill>
                <a:srgbClr val="C00000"/>
              </a:solidFill>
            </a:endParaRPr>
          </a:p>
          <a:p>
            <a:endParaRPr lang="en-GB" sz="2600" b="1" dirty="0" smtClean="0">
              <a:solidFill>
                <a:srgbClr val="C00000"/>
              </a:solidFill>
            </a:endParaRPr>
          </a:p>
          <a:p>
            <a:r>
              <a:rPr lang="en-GB" sz="2600" b="1" dirty="0" smtClean="0">
                <a:solidFill>
                  <a:srgbClr val="C00000"/>
                </a:solidFill>
              </a:rPr>
              <a:t>You have to implement the mandatory standards.</a:t>
            </a:r>
          </a:p>
          <a:p>
            <a:endParaRPr lang="en-GB" sz="2600" b="1" dirty="0" smtClean="0">
              <a:solidFill>
                <a:srgbClr val="C00000"/>
              </a:solidFill>
            </a:endParaRPr>
          </a:p>
          <a:p>
            <a:endParaRPr lang="en-GB" sz="2600" b="1" dirty="0"/>
          </a:p>
        </p:txBody>
      </p:sp>
      <p:pic>
        <p:nvPicPr>
          <p:cNvPr id="5" name="Picture 4" descr="3028974-inline-i-1-3028974the-difference-between-what-you-should-do-and-what-you-must-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5919" y="3195502"/>
            <a:ext cx="4049486" cy="2277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unity_2logo_PPT_template_cyan">
  <a:themeElements>
    <a:clrScheme name="Cochrane blue colour palette">
      <a:dk1>
        <a:srgbClr val="000000"/>
      </a:dk1>
      <a:lt1>
        <a:srgbClr val="FFFFFF"/>
      </a:lt1>
      <a:dk2>
        <a:srgbClr val="002D64"/>
      </a:dk2>
      <a:lt2>
        <a:srgbClr val="008CD2"/>
      </a:lt2>
      <a:accent1>
        <a:srgbClr val="002D64"/>
      </a:accent1>
      <a:accent2>
        <a:srgbClr val="008CD2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Cochrane">
      <a:majorFont>
        <a:latin typeface="Source Sans Pro"/>
        <a:ea typeface=""/>
        <a:cs typeface=""/>
      </a:majorFont>
      <a:minorFont>
        <a:latin typeface="Source Sans Pro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Community_2logo_PPT_template_cyan</Template>
  <TotalTime>497</TotalTime>
  <Words>763</Words>
  <Application>Microsoft Office PowerPoint</Application>
  <PresentationFormat>On-screen Show (4:3)</PresentationFormat>
  <Paragraphs>115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Source Sans Pro</vt:lpstr>
      <vt:lpstr>Source Sans Pro Semibold</vt:lpstr>
      <vt:lpstr>Symbol</vt:lpstr>
      <vt:lpstr>Times New Roman</vt:lpstr>
      <vt:lpstr>Wingdings</vt:lpstr>
      <vt:lpstr>Community_2logo_PPT_template_cyan</vt:lpstr>
      <vt:lpstr>MECIR: the bits that reviewers keep getting wrong!  </vt:lpstr>
      <vt:lpstr>Who knows what MECIR is?</vt:lpstr>
      <vt:lpstr> MECIR = a list of methodological expectations that all Cochrane Reviews and Protocols need to meet to allow for publication.</vt:lpstr>
      <vt:lpstr>Why is MECIR important? </vt:lpstr>
      <vt:lpstr>Where to start</vt:lpstr>
      <vt:lpstr>Originally... 2 sections:  </vt:lpstr>
      <vt:lpstr>Now... 4 sections:</vt:lpstr>
      <vt:lpstr>Do I have to implement all of the standards?</vt:lpstr>
      <vt:lpstr>No!</vt:lpstr>
      <vt:lpstr>         We will not accept a submission for peer review unless it meets the mandatory MECIR standards. </vt:lpstr>
      <vt:lpstr>Even if you started your review before MECIR was released, you need to meet the mandatory standards.</vt:lpstr>
      <vt:lpstr>The bits reviewers keep getting wrong</vt:lpstr>
      <vt:lpstr>1. Search date must be less than one year old at publication</vt:lpstr>
      <vt:lpstr>Search date must be less than one year old at publication</vt:lpstr>
      <vt:lpstr>2. Summary of findings (SOF) tables </vt:lpstr>
      <vt:lpstr>PowerPoint Presentation</vt:lpstr>
      <vt:lpstr>3. Reporting on all key outcomes (all primary outcomes and  key secondary outcomes)</vt:lpstr>
      <vt:lpstr>R12 ‘Report findings for all important outcomes’</vt:lpstr>
      <vt:lpstr>R98 ‘Assessments of the quality of the body of evidence...for each key outcome’</vt:lpstr>
      <vt:lpstr>PowerPoint Presentation</vt:lpstr>
      <vt:lpstr>    4: Differences between protocol and review  </vt:lpstr>
      <vt:lpstr>PowerPoint Presentation</vt:lpstr>
      <vt:lpstr>What to include</vt:lpstr>
      <vt:lpstr>So if you want your review accepted…</vt:lpstr>
      <vt:lpstr>Where to find MECIR</vt:lpstr>
      <vt:lpstr>Where to find MECIR</vt:lpstr>
    </vt:vector>
  </TitlesOfParts>
  <Company>University of Nottingham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on two lines maximum</dc:title>
  <dc:creator>Helen Scott</dc:creator>
  <cp:lastModifiedBy>Doney Elizabeth</cp:lastModifiedBy>
  <cp:revision>91</cp:revision>
  <cp:lastPrinted>2017-01-04T10:39:52Z</cp:lastPrinted>
  <dcterms:created xsi:type="dcterms:W3CDTF">2016-07-18T11:04:50Z</dcterms:created>
  <dcterms:modified xsi:type="dcterms:W3CDTF">2017-01-04T16:27:00Z</dcterms:modified>
</cp:coreProperties>
</file>