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6" r:id="rId3"/>
    <p:sldId id="304" r:id="rId4"/>
    <p:sldId id="287" r:id="rId5"/>
    <p:sldId id="307" r:id="rId6"/>
    <p:sldId id="306" r:id="rId7"/>
    <p:sldId id="289" r:id="rId8"/>
    <p:sldId id="266" r:id="rId9"/>
    <p:sldId id="308" r:id="rId10"/>
    <p:sldId id="305" r:id="rId11"/>
    <p:sldId id="294" r:id="rId12"/>
    <p:sldId id="295" r:id="rId13"/>
    <p:sldId id="297" r:id="rId14"/>
    <p:sldId id="296" r:id="rId15"/>
    <p:sldId id="309" r:id="rId16"/>
    <p:sldId id="302" r:id="rId17"/>
    <p:sldId id="298" r:id="rId18"/>
    <p:sldId id="310" r:id="rId19"/>
    <p:sldId id="311" r:id="rId20"/>
    <p:sldId id="303" r:id="rId21"/>
    <p:sldId id="312" r:id="rId22"/>
    <p:sldId id="300" r:id="rId23"/>
    <p:sldId id="301" r:id="rId24"/>
    <p:sldId id="313" r:id="rId25"/>
    <p:sldId id="31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19" autoAdjust="0"/>
  </p:normalViewPr>
  <p:slideViewPr>
    <p:cSldViewPr snapToGrid="0" showGuides="1">
      <p:cViewPr varScale="1">
        <p:scale>
          <a:sx n="69" d="100"/>
          <a:sy n="69" d="100"/>
        </p:scale>
        <p:origin x="-1184" y="-80"/>
      </p:cViewPr>
      <p:guideLst>
        <p:guide orient="horz"/>
        <p:guide/>
      </p:guideLst>
    </p:cSldViewPr>
  </p:slideViewPr>
  <p:notesTextViewPr>
    <p:cViewPr>
      <p:scale>
        <a:sx n="1" d="1"/>
        <a:sy n="1" d="1"/>
      </p:scale>
      <p:origin x="0" y="0"/>
    </p:cViewPr>
  </p:notesTextViewPr>
  <p:notesViewPr>
    <p:cSldViewPr snapToGrid="0" showGuides="1">
      <p:cViewPr varScale="1">
        <p:scale>
          <a:sx n="51" d="100"/>
          <a:sy n="51" d="100"/>
        </p:scale>
        <p:origin x="-2644" y="-68"/>
      </p:cViewPr>
      <p:guideLst>
        <p:guide orient="horz" pos="2880"/>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ob\AppData\Local\Microsoft\Windows\INetCache\Content.Outlook\MZQ6I43B\Number%20of%20dermatology%20systematic%20reviews%20per%20yea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'[Number of dermatology systematic reviews per year.xls]Sheet1'!$B$4</c:f>
              <c:strCache>
                <c:ptCount val="1"/>
                <c:pt idx="0">
                  <c:v>Total Number of SRs</c:v>
                </c:pt>
              </c:strCache>
            </c:strRef>
          </c:tx>
          <c:spPr>
            <a:solidFill>
              <a:srgbClr val="4F81BD"/>
            </a:solidFill>
            <a:ln w="25400">
              <a:noFill/>
            </a:ln>
          </c:spPr>
          <c:invertIfNegative val="0"/>
          <c:cat>
            <c:strRef>
              <c:f>'[Number of dermatology systematic reviews per year.xls]Sheet1'!$A$5:$A$9</c:f>
              <c:strCache>
                <c:ptCount val="5"/>
                <c:pt idx="0">
                  <c:v>2003 to 2007</c:v>
                </c:pt>
                <c:pt idx="1">
                  <c:v>2010</c:v>
                </c:pt>
                <c:pt idx="2">
                  <c:v>2015</c:v>
                </c:pt>
                <c:pt idx="3">
                  <c:v>2016</c:v>
                </c:pt>
                <c:pt idx="4">
                  <c:v>2017</c:v>
                </c:pt>
              </c:strCache>
            </c:strRef>
          </c:cat>
          <c:val>
            <c:numRef>
              <c:f>'[Number of dermatology systematic reviews per year.xls]Sheet1'!$B$5:$B$9</c:f>
              <c:numCache>
                <c:formatCode>General</c:formatCode>
                <c:ptCount val="5"/>
                <c:pt idx="0">
                  <c:v>55</c:v>
                </c:pt>
                <c:pt idx="1">
                  <c:v>140</c:v>
                </c:pt>
                <c:pt idx="2">
                  <c:v>396</c:v>
                </c:pt>
                <c:pt idx="3">
                  <c:v>527</c:v>
                </c:pt>
                <c:pt idx="4">
                  <c:v>584</c:v>
                </c:pt>
              </c:numCache>
            </c:numRef>
          </c:val>
        </c:ser>
        <c:ser>
          <c:idx val="1"/>
          <c:order val="1"/>
          <c:tx>
            <c:strRef>
              <c:f>'[Number of dermatology systematic reviews per year.xls]Sheet1'!$C$4</c:f>
              <c:strCache>
                <c:ptCount val="1"/>
                <c:pt idx="0">
                  <c:v>Cochrane as % of Total</c:v>
                </c:pt>
              </c:strCache>
            </c:strRef>
          </c:tx>
          <c:spPr>
            <a:solidFill>
              <a:srgbClr val="C0504D"/>
            </a:solidFill>
            <a:ln w="25400">
              <a:noFill/>
            </a:ln>
          </c:spPr>
          <c:invertIfNegative val="0"/>
          <c:cat>
            <c:strRef>
              <c:f>'[Number of dermatology systematic reviews per year.xls]Sheet1'!$A$5:$A$9</c:f>
              <c:strCache>
                <c:ptCount val="5"/>
                <c:pt idx="0">
                  <c:v>2003 to 2007</c:v>
                </c:pt>
                <c:pt idx="1">
                  <c:v>2010</c:v>
                </c:pt>
                <c:pt idx="2">
                  <c:v>2015</c:v>
                </c:pt>
                <c:pt idx="3">
                  <c:v>2016</c:v>
                </c:pt>
                <c:pt idx="4">
                  <c:v>2017</c:v>
                </c:pt>
              </c:strCache>
            </c:strRef>
          </c:cat>
          <c:val>
            <c:numRef>
              <c:f>'[Number of dermatology systematic reviews per year.xls]Sheet1'!$C$5:$C$9</c:f>
              <c:numCache>
                <c:formatCode>General</c:formatCode>
                <c:ptCount val="5"/>
                <c:pt idx="0">
                  <c:v>27.3</c:v>
                </c:pt>
                <c:pt idx="1">
                  <c:v>13.6</c:v>
                </c:pt>
                <c:pt idx="2">
                  <c:v>10.85</c:v>
                </c:pt>
                <c:pt idx="3">
                  <c:v>5.69</c:v>
                </c:pt>
                <c:pt idx="4">
                  <c:v>3.6</c:v>
                </c:pt>
              </c:numCache>
            </c:numRef>
          </c:val>
        </c:ser>
        <c:dLbls>
          <c:showLegendKey val="0"/>
          <c:showVal val="0"/>
          <c:showCatName val="0"/>
          <c:showSerName val="0"/>
          <c:showPercent val="0"/>
          <c:showBubbleSize val="0"/>
        </c:dLbls>
        <c:gapWidth val="219"/>
        <c:overlap val="-27"/>
        <c:axId val="116522368"/>
        <c:axId val="131786240"/>
      </c:barChart>
      <c:catAx>
        <c:axId val="116522368"/>
        <c:scaling>
          <c:orientation val="minMax"/>
        </c:scaling>
        <c:delete val="0"/>
        <c:axPos val="b"/>
        <c:title>
          <c:tx>
            <c:rich>
              <a:bodyPr/>
              <a:lstStyle/>
              <a:p>
                <a:pPr>
                  <a:defRPr sz="1200" b="1" i="0" u="none" strike="noStrike" baseline="0">
                    <a:solidFill>
                      <a:srgbClr val="333333"/>
                    </a:solidFill>
                    <a:latin typeface="Calibri"/>
                    <a:ea typeface="Calibri"/>
                    <a:cs typeface="Calibri"/>
                  </a:defRPr>
                </a:pPr>
                <a:r>
                  <a:rPr lang="en-GB" sz="1200" b="1"/>
                  <a:t>Year</a:t>
                </a:r>
              </a:p>
            </c:rich>
          </c:tx>
          <c:layout/>
          <c:overlay val="0"/>
          <c:spPr>
            <a:noFill/>
            <a:ln w="25400">
              <a:noFill/>
            </a:ln>
          </c:spPr>
        </c:title>
        <c:numFmt formatCode="General" sourceLinked="1"/>
        <c:majorTickMark val="none"/>
        <c:minorTickMark val="none"/>
        <c:tickLblPos val="nextTo"/>
        <c:spPr>
          <a:noFill/>
          <a:ln w="9525" cap="flat" cmpd="sng" algn="ctr">
            <a:solidFill>
              <a:schemeClr val="tx1"/>
            </a:solidFill>
            <a:round/>
          </a:ln>
          <a:effectLst/>
        </c:spPr>
        <c:txPr>
          <a:bodyPr rot="0" vert="horz"/>
          <a:lstStyle/>
          <a:p>
            <a:pPr>
              <a:defRPr sz="1200" b="1" i="0" u="none" strike="noStrike" baseline="0">
                <a:solidFill>
                  <a:srgbClr val="333333"/>
                </a:solidFill>
                <a:latin typeface="Calibri"/>
                <a:ea typeface="Calibri"/>
                <a:cs typeface="Calibri"/>
              </a:defRPr>
            </a:pPr>
            <a:endParaRPr lang="en-US"/>
          </a:p>
        </c:txPr>
        <c:crossAx val="131786240"/>
        <c:crosses val="autoZero"/>
        <c:auto val="1"/>
        <c:lblAlgn val="ctr"/>
        <c:lblOffset val="100"/>
        <c:noMultiLvlLbl val="0"/>
      </c:catAx>
      <c:valAx>
        <c:axId val="13178624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200" b="1" i="0" u="none" strike="noStrike" baseline="0">
                    <a:solidFill>
                      <a:srgbClr val="333333"/>
                    </a:solidFill>
                    <a:latin typeface="Calibri"/>
                    <a:ea typeface="Calibri"/>
                    <a:cs typeface="Calibri"/>
                  </a:defRPr>
                </a:pPr>
                <a:r>
                  <a:rPr lang="en-GB" sz="1200" b="1"/>
                  <a:t>Number per year</a:t>
                </a:r>
              </a:p>
            </c:rich>
          </c:tx>
          <c:layout/>
          <c:overlay val="0"/>
          <c:spPr>
            <a:noFill/>
            <a:ln w="25400">
              <a:noFill/>
            </a:ln>
          </c:spPr>
        </c:title>
        <c:numFmt formatCode="General" sourceLinked="1"/>
        <c:majorTickMark val="none"/>
        <c:minorTickMark val="none"/>
        <c:tickLblPos val="nextTo"/>
        <c:spPr>
          <a:ln w="9525">
            <a:solidFill>
              <a:schemeClr val="tx1"/>
            </a:solidFill>
          </a:ln>
        </c:spPr>
        <c:txPr>
          <a:bodyPr rot="0" vert="horz"/>
          <a:lstStyle/>
          <a:p>
            <a:pPr>
              <a:defRPr sz="1200" b="1" i="0" u="none" strike="noStrike" baseline="0">
                <a:solidFill>
                  <a:srgbClr val="333333"/>
                </a:solidFill>
                <a:latin typeface="Calibri"/>
                <a:ea typeface="Calibri"/>
                <a:cs typeface="Calibri"/>
              </a:defRPr>
            </a:pPr>
            <a:endParaRPr lang="en-US"/>
          </a:p>
        </c:txPr>
        <c:crossAx val="116522368"/>
        <c:crosses val="autoZero"/>
        <c:crossBetween val="between"/>
      </c:valAx>
      <c:spPr>
        <a:noFill/>
        <a:ln w="25400">
          <a:noFill/>
        </a:ln>
      </c:spPr>
    </c:plotArea>
    <c:legend>
      <c:legendPos val="r"/>
      <c:layout>
        <c:manualLayout>
          <c:xMode val="edge"/>
          <c:yMode val="edge"/>
          <c:x val="0.75615567911040504"/>
          <c:y val="9.5238095238095233E-2"/>
          <c:w val="0.23510722795869737"/>
          <c:h val="9.6171802054155001E-2"/>
        </c:manualLayout>
      </c:layout>
      <c:overlay val="0"/>
      <c:spPr>
        <a:noFill/>
        <a:ln w="25400">
          <a:noFill/>
        </a:ln>
      </c:spPr>
      <c:txPr>
        <a:bodyPr/>
        <a:lstStyle/>
        <a:p>
          <a:pPr>
            <a:defRPr sz="1100" b="1"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kin.cochrane.org/csg-titles-categorised-british-association-dermatologists-bad-diagnostic-inde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kin.cochrane.org/csg-titles-categorised-british-association-dermatologists-bad-diagnostic-inde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kin.cochrane.org/csg-titles-categorised-british-association-dermatologists-bad-diagnostic-inde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32151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9DD4D23-C98A-435E-AE88-9061F8349B02}" type="slidenum">
              <a:rPr lang="en-GB" smtClean="0"/>
              <a:pPr/>
              <a:t>10</a:t>
            </a:fld>
            <a:endParaRPr lang="en-GB" dirty="0"/>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721023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616779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12</a:t>
            </a:fld>
            <a:endParaRPr lang="en-GB" dirty="0"/>
          </a:p>
        </p:txBody>
      </p:sp>
    </p:spTree>
    <p:extLst>
      <p:ext uri="{BB962C8B-B14F-4D97-AF65-F5344CB8AC3E}">
        <p14:creationId xmlns:p14="http://schemas.microsoft.com/office/powerpoint/2010/main" val="1428154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13</a:t>
            </a:fld>
            <a:endParaRPr lang="en-GB" dirty="0"/>
          </a:p>
        </p:txBody>
      </p:sp>
    </p:spTree>
    <p:extLst>
      <p:ext uri="{BB962C8B-B14F-4D97-AF65-F5344CB8AC3E}">
        <p14:creationId xmlns:p14="http://schemas.microsoft.com/office/powerpoint/2010/main" val="1358873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14</a:t>
            </a:fld>
            <a:endParaRPr lang="en-GB" dirty="0"/>
          </a:p>
        </p:txBody>
      </p:sp>
    </p:spTree>
    <p:extLst>
      <p:ext uri="{BB962C8B-B14F-4D97-AF65-F5344CB8AC3E}">
        <p14:creationId xmlns:p14="http://schemas.microsoft.com/office/powerpoint/2010/main" val="3548274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15</a:t>
            </a:fld>
            <a:endParaRPr lang="en-GB" dirty="0"/>
          </a:p>
        </p:txBody>
      </p:sp>
    </p:spTree>
    <p:extLst>
      <p:ext uri="{BB962C8B-B14F-4D97-AF65-F5344CB8AC3E}">
        <p14:creationId xmlns:p14="http://schemas.microsoft.com/office/powerpoint/2010/main" val="3067671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3616779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17</a:t>
            </a:fld>
            <a:endParaRPr lang="en-GB" dirty="0"/>
          </a:p>
        </p:txBody>
      </p:sp>
    </p:spTree>
    <p:extLst>
      <p:ext uri="{BB962C8B-B14F-4D97-AF65-F5344CB8AC3E}">
        <p14:creationId xmlns:p14="http://schemas.microsoft.com/office/powerpoint/2010/main" val="3382761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18</a:t>
            </a:fld>
            <a:endParaRPr lang="en-GB" dirty="0"/>
          </a:p>
        </p:txBody>
      </p:sp>
    </p:spTree>
    <p:extLst>
      <p:ext uri="{BB962C8B-B14F-4D97-AF65-F5344CB8AC3E}">
        <p14:creationId xmlns:p14="http://schemas.microsoft.com/office/powerpoint/2010/main" val="3382761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361677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2</a:t>
            </a:fld>
            <a:endParaRPr lang="en-GB" dirty="0"/>
          </a:p>
        </p:txBody>
      </p:sp>
    </p:spTree>
    <p:extLst>
      <p:ext uri="{BB962C8B-B14F-4D97-AF65-F5344CB8AC3E}">
        <p14:creationId xmlns:p14="http://schemas.microsoft.com/office/powerpoint/2010/main" val="3616779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9DD4D23-C98A-435E-AE88-9061F8349B02}" type="slidenum">
              <a:rPr lang="en-GB" smtClean="0"/>
              <a:pPr/>
              <a:t>21</a:t>
            </a:fld>
            <a:endParaRPr lang="en-GB" dirty="0"/>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721023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writing to you as </a:t>
            </a:r>
            <a:r>
              <a:rPr lang="en-GB" b="1" dirty="0"/>
              <a:t>one of Cochrane Skin’s key stakeholders</a:t>
            </a:r>
            <a:r>
              <a:rPr lang="en-GB" dirty="0"/>
              <a:t>. We would like to ask you if you would think about what reviews or updates you would like us to prioritise over the next three years. We are writing to a wide range of stakeholders, and we will gather your views together and then make a final shortlist with our international editors and feedback to you at that stage. We are open to suggestions of new review questions that are not already on our </a:t>
            </a:r>
            <a:r>
              <a:rPr lang="en-GB" u="sng" dirty="0">
                <a:hlinkClick r:id="rId3"/>
              </a:rPr>
              <a:t>existing list of reviews and protocols</a:t>
            </a:r>
            <a:r>
              <a:rPr lang="en-GB" dirty="0"/>
              <a:t> (click on 'Full list'). New reviews should be concerned with healthcare interventions. Now that we have good methodologists in our team, we are also interested in doing more methodologically challenging systematic reviews that involve techniques such as network meta-analysis, individual patient meta-analysis and diagnostic test accuracy reviews. </a:t>
            </a:r>
          </a:p>
          <a:p>
            <a:r>
              <a:rPr lang="en-GB" dirty="0"/>
              <a:t> </a:t>
            </a:r>
          </a:p>
          <a:p>
            <a:r>
              <a:rPr lang="en-GB" dirty="0"/>
              <a:t>The Cochrane Skin Group has now been running for 20 years, and we are proud of the 100+ high quality systematic reviews that have been produced over that period. It is difficult to keep expanding on new and updated reviews year on year, as we only have so much capacity at the editorial base to manage the review process and ensure quality and relevance to a wide range of stakeholders. That means we will have to prioritise reviews much more in the future. Perhaps that will mean ending up doing less reviews, so we want to ensure that they are the reviews most needed by our stakeholders. We are particularly interested in reviews that are key to informing guidelines or policy, or that are funded by our stakeholders. We are also open to reviews that deal with the big problems in low to middle income countries, if we have not covered them already.</a:t>
            </a:r>
          </a:p>
          <a:p>
            <a:r>
              <a:rPr lang="en-GB" dirty="0"/>
              <a:t> </a:t>
            </a:r>
          </a:p>
          <a:p>
            <a:r>
              <a:rPr lang="en-GB" dirty="0"/>
              <a:t>So for now, please let us know what you regard as </a:t>
            </a:r>
            <a:r>
              <a:rPr lang="en-GB" b="1" dirty="0"/>
              <a:t>the most important topics for us to prioritise as Cochrane Skin reviews in the next three years</a:t>
            </a:r>
            <a:r>
              <a:rPr lang="en-GB" dirty="0"/>
              <a:t>, listing a maximum of 5 specific questions listed in rank order (with 1 being most important and 5 being least important to you). Just send us back your suggestions via email and we will take it from there. Please respond by </a:t>
            </a:r>
            <a:r>
              <a:rPr lang="en-GB" b="1" dirty="0"/>
              <a:t>Tuesday 18th April 2017</a:t>
            </a:r>
            <a:r>
              <a:rPr lang="en-GB" dirty="0"/>
              <a:t>.</a:t>
            </a:r>
          </a:p>
          <a:p>
            <a:r>
              <a:rPr lang="en-GB" dirty="0"/>
              <a:t> </a:t>
            </a:r>
          </a:p>
          <a:p>
            <a:r>
              <a:rPr lang="en-GB" dirty="0"/>
              <a:t>Many thanks and best wishes,</a:t>
            </a:r>
          </a:p>
          <a:p>
            <a:r>
              <a:rPr lang="en-GB" dirty="0"/>
              <a:t> </a:t>
            </a:r>
          </a:p>
          <a:p>
            <a:r>
              <a:rPr lang="en-GB" dirty="0"/>
              <a:t>Bob</a:t>
            </a:r>
            <a:br>
              <a:rPr lang="en-GB" dirty="0"/>
            </a:br>
            <a:r>
              <a:rPr lang="en-GB" dirty="0"/>
              <a:t> </a:t>
            </a:r>
            <a:br>
              <a:rPr lang="en-GB" dirty="0"/>
            </a:br>
            <a:r>
              <a:rPr lang="en-GB" b="1" dirty="0" err="1"/>
              <a:t>Bob</a:t>
            </a:r>
            <a:r>
              <a:rPr lang="en-GB" b="1"/>
              <a:t> Boyle, Deputy Co-ordinating Editor</a:t>
            </a:r>
            <a:r>
              <a:rPr lang="en-GB"/>
              <a:t/>
            </a:r>
            <a:br>
              <a:rPr lang="en-GB"/>
            </a:br>
            <a:r>
              <a:rPr lang="en-GB" b="1"/>
              <a:t>Cochrane Skin Group</a:t>
            </a:r>
            <a:r>
              <a:rPr lang="en-GB"/>
              <a:t/>
            </a:r>
            <a:br>
              <a:rPr lang="en-GB"/>
            </a:br>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22</a:t>
            </a:fld>
            <a:endParaRPr lang="en-GB" dirty="0"/>
          </a:p>
        </p:txBody>
      </p:sp>
    </p:spTree>
    <p:extLst>
      <p:ext uri="{BB962C8B-B14F-4D97-AF65-F5344CB8AC3E}">
        <p14:creationId xmlns:p14="http://schemas.microsoft.com/office/powerpoint/2010/main" val="2721023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writing to you as </a:t>
            </a:r>
            <a:r>
              <a:rPr lang="en-GB" b="1" dirty="0"/>
              <a:t>one of Cochrane Skin’s key stakeholders</a:t>
            </a:r>
            <a:r>
              <a:rPr lang="en-GB" dirty="0"/>
              <a:t>. We would like to ask you if you would think about what reviews or updates you would like us to prioritise over the next three years. We are writing to a wide range of stakeholders, and we will gather your views together and then make a final shortlist with our international editors and feedback to you at that stage. We are open to suggestions of new review questions that are not already on our </a:t>
            </a:r>
            <a:r>
              <a:rPr lang="en-GB" u="sng" dirty="0">
                <a:hlinkClick r:id="rId3"/>
              </a:rPr>
              <a:t>existing list of reviews and protocols</a:t>
            </a:r>
            <a:r>
              <a:rPr lang="en-GB" dirty="0"/>
              <a:t> (click on 'Full list'). New reviews should be concerned with healthcare interventions. Now that we have good methodologists in our team, we are also interested in doing more methodologically challenging systematic reviews that involve techniques such as network meta-analysis, individual patient meta-analysis and diagnostic test accuracy reviews. </a:t>
            </a:r>
          </a:p>
          <a:p>
            <a:r>
              <a:rPr lang="en-GB" dirty="0"/>
              <a:t> </a:t>
            </a:r>
          </a:p>
          <a:p>
            <a:r>
              <a:rPr lang="en-GB" dirty="0"/>
              <a:t>The Cochrane Skin Group has now been running for 20 years, and we are proud of the 100+ high quality systematic reviews that have been produced over that period. It is difficult to keep expanding on new and updated reviews year on year, as we only have so much capacity at the editorial base to manage the review process and ensure quality and relevance to a wide range of stakeholders. That means we will have to prioritise reviews much more in the future. Perhaps that will mean ending up doing less reviews, so we want to ensure that they are the reviews most needed by our stakeholders. We are particularly interested in reviews that are key to informing guidelines or policy, or that are funded by our stakeholders. We are also open to reviews that deal with the big problems in low to middle income countries, if we have not covered them already.</a:t>
            </a:r>
          </a:p>
          <a:p>
            <a:r>
              <a:rPr lang="en-GB" dirty="0"/>
              <a:t> </a:t>
            </a:r>
          </a:p>
          <a:p>
            <a:r>
              <a:rPr lang="en-GB" dirty="0"/>
              <a:t>So for now, please let us know what you regard as </a:t>
            </a:r>
            <a:r>
              <a:rPr lang="en-GB" b="1" dirty="0"/>
              <a:t>the most important topics for us to prioritise as Cochrane Skin reviews in the next three years</a:t>
            </a:r>
            <a:r>
              <a:rPr lang="en-GB" dirty="0"/>
              <a:t>, listing a maximum of 5 specific questions listed in rank order (with 1 being most important and 5 being least important to you). Just send us back your suggestions via email and we will take it from there. Please respond by </a:t>
            </a:r>
            <a:r>
              <a:rPr lang="en-GB" b="1" dirty="0"/>
              <a:t>Tuesday 18th April 2017</a:t>
            </a:r>
            <a:r>
              <a:rPr lang="en-GB" dirty="0"/>
              <a:t>.</a:t>
            </a:r>
          </a:p>
          <a:p>
            <a:r>
              <a:rPr lang="en-GB" dirty="0"/>
              <a:t> </a:t>
            </a:r>
          </a:p>
          <a:p>
            <a:r>
              <a:rPr lang="en-GB" dirty="0"/>
              <a:t>Many thanks and best wishes,</a:t>
            </a:r>
          </a:p>
          <a:p>
            <a:r>
              <a:rPr lang="en-GB" dirty="0"/>
              <a:t> </a:t>
            </a:r>
          </a:p>
          <a:p>
            <a:r>
              <a:rPr lang="en-GB" dirty="0"/>
              <a:t>Bob</a:t>
            </a:r>
            <a:br>
              <a:rPr lang="en-GB" dirty="0"/>
            </a:br>
            <a:r>
              <a:rPr lang="en-GB" dirty="0"/>
              <a:t> </a:t>
            </a:r>
            <a:br>
              <a:rPr lang="en-GB" dirty="0"/>
            </a:br>
            <a:r>
              <a:rPr lang="en-GB" b="1" dirty="0" err="1"/>
              <a:t>Bob</a:t>
            </a:r>
            <a:r>
              <a:rPr lang="en-GB" b="1"/>
              <a:t> Boyle, Deputy Co-ordinating Editor</a:t>
            </a:r>
            <a:r>
              <a:rPr lang="en-GB"/>
              <a:t/>
            </a:r>
            <a:br>
              <a:rPr lang="en-GB"/>
            </a:br>
            <a:r>
              <a:rPr lang="en-GB" b="1"/>
              <a:t>Cochrane Skin Group</a:t>
            </a:r>
            <a:r>
              <a:rPr lang="en-GB"/>
              <a:t/>
            </a:r>
            <a:br>
              <a:rPr lang="en-GB"/>
            </a:br>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23</a:t>
            </a:fld>
            <a:endParaRPr lang="en-GB" dirty="0"/>
          </a:p>
        </p:txBody>
      </p:sp>
    </p:spTree>
    <p:extLst>
      <p:ext uri="{BB962C8B-B14F-4D97-AF65-F5344CB8AC3E}">
        <p14:creationId xmlns:p14="http://schemas.microsoft.com/office/powerpoint/2010/main" val="2721023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writing to you as </a:t>
            </a:r>
            <a:r>
              <a:rPr lang="en-GB" b="1" dirty="0"/>
              <a:t>one of Cochrane Skin’s key stakeholders</a:t>
            </a:r>
            <a:r>
              <a:rPr lang="en-GB" dirty="0"/>
              <a:t>. We would like to ask you if you would think about what reviews or updates you would like us to prioritise over the next three years. We are writing to a wide range of stakeholders, and we will gather your views together and then make a final shortlist with our international editors and feedback to you at that stage. We are open to suggestions of new review questions that are not already on our </a:t>
            </a:r>
            <a:r>
              <a:rPr lang="en-GB" u="sng" dirty="0">
                <a:hlinkClick r:id="rId3"/>
              </a:rPr>
              <a:t>existing list of reviews and protocols</a:t>
            </a:r>
            <a:r>
              <a:rPr lang="en-GB" dirty="0"/>
              <a:t> (click on 'Full list'). New reviews should be concerned with healthcare interventions. Now that we have good methodologists in our team, we are also interested in doing more methodologically challenging systematic reviews that involve techniques such as network meta-analysis, individual patient meta-analysis and diagnostic test accuracy reviews. </a:t>
            </a:r>
          </a:p>
          <a:p>
            <a:r>
              <a:rPr lang="en-GB" dirty="0"/>
              <a:t> </a:t>
            </a:r>
          </a:p>
          <a:p>
            <a:r>
              <a:rPr lang="en-GB" dirty="0"/>
              <a:t>The Cochrane Skin Group has now been running for 20 years, and we are proud of the 100+ high quality systematic reviews that have been produced over that period. It is difficult to keep expanding on new and updated reviews year on year, as we only have so much capacity at the editorial base to manage the review process and ensure quality and relevance to a wide range of stakeholders. That means we will have to prioritise reviews much more in the future. Perhaps that will mean ending up doing less reviews, so we want to ensure that they are the reviews most needed by our stakeholders. We are particularly interested in reviews that are key to informing guidelines or policy, or that are funded by our stakeholders. We are also open to reviews that deal with the big problems in low to middle income countries, if we have not covered them already.</a:t>
            </a:r>
          </a:p>
          <a:p>
            <a:r>
              <a:rPr lang="en-GB" dirty="0"/>
              <a:t> </a:t>
            </a:r>
          </a:p>
          <a:p>
            <a:r>
              <a:rPr lang="en-GB" dirty="0"/>
              <a:t>So for now, please let us know what you regard as </a:t>
            </a:r>
            <a:r>
              <a:rPr lang="en-GB" b="1" dirty="0"/>
              <a:t>the most important topics for us to prioritise as Cochrane Skin reviews in the next three years</a:t>
            </a:r>
            <a:r>
              <a:rPr lang="en-GB" dirty="0"/>
              <a:t>, listing a maximum of 5 specific questions listed in rank order (with 1 being most important and 5 being least important to you). Just send us back your suggestions via email and we will take it from there. Please respond by </a:t>
            </a:r>
            <a:r>
              <a:rPr lang="en-GB" b="1" dirty="0"/>
              <a:t>Tuesday 18th April 2017</a:t>
            </a:r>
            <a:r>
              <a:rPr lang="en-GB" dirty="0"/>
              <a:t>.</a:t>
            </a:r>
          </a:p>
          <a:p>
            <a:r>
              <a:rPr lang="en-GB" dirty="0"/>
              <a:t> </a:t>
            </a:r>
          </a:p>
          <a:p>
            <a:r>
              <a:rPr lang="en-GB" dirty="0"/>
              <a:t>Many thanks and best wishes,</a:t>
            </a:r>
          </a:p>
          <a:p>
            <a:r>
              <a:rPr lang="en-GB" dirty="0"/>
              <a:t> </a:t>
            </a:r>
          </a:p>
          <a:p>
            <a:r>
              <a:rPr lang="en-GB" dirty="0"/>
              <a:t>Bob</a:t>
            </a:r>
            <a:br>
              <a:rPr lang="en-GB" dirty="0"/>
            </a:br>
            <a:r>
              <a:rPr lang="en-GB" dirty="0"/>
              <a:t> </a:t>
            </a:r>
            <a:br>
              <a:rPr lang="en-GB" dirty="0"/>
            </a:br>
            <a:r>
              <a:rPr lang="en-GB" b="1" dirty="0" err="1"/>
              <a:t>Bob</a:t>
            </a:r>
            <a:r>
              <a:rPr lang="en-GB" b="1"/>
              <a:t> Boyle, Deputy Co-ordinating Editor</a:t>
            </a:r>
            <a:r>
              <a:rPr lang="en-GB"/>
              <a:t/>
            </a:r>
            <a:br>
              <a:rPr lang="en-GB"/>
            </a:br>
            <a:r>
              <a:rPr lang="en-GB" b="1"/>
              <a:t>Cochrane Skin Group</a:t>
            </a:r>
            <a:r>
              <a:rPr lang="en-GB"/>
              <a:t/>
            </a:r>
            <a:br>
              <a:rPr lang="en-GB"/>
            </a:br>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24</a:t>
            </a:fld>
            <a:endParaRPr lang="en-GB" dirty="0"/>
          </a:p>
        </p:txBody>
      </p:sp>
    </p:spTree>
    <p:extLst>
      <p:ext uri="{BB962C8B-B14F-4D97-AF65-F5344CB8AC3E}">
        <p14:creationId xmlns:p14="http://schemas.microsoft.com/office/powerpoint/2010/main" val="272102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3</a:t>
            </a:fld>
            <a:endParaRPr lang="en-GB" dirty="0"/>
          </a:p>
        </p:txBody>
      </p:sp>
    </p:spTree>
    <p:extLst>
      <p:ext uri="{BB962C8B-B14F-4D97-AF65-F5344CB8AC3E}">
        <p14:creationId xmlns:p14="http://schemas.microsoft.com/office/powerpoint/2010/main" val="3616779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4</a:t>
            </a:fld>
            <a:endParaRPr lang="en-GB" dirty="0"/>
          </a:p>
        </p:txBody>
      </p:sp>
    </p:spTree>
    <p:extLst>
      <p:ext uri="{BB962C8B-B14F-4D97-AF65-F5344CB8AC3E}">
        <p14:creationId xmlns:p14="http://schemas.microsoft.com/office/powerpoint/2010/main" val="29396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5</a:t>
            </a:fld>
            <a:endParaRPr lang="en-GB" dirty="0"/>
          </a:p>
        </p:txBody>
      </p:sp>
    </p:spTree>
    <p:extLst>
      <p:ext uri="{BB962C8B-B14F-4D97-AF65-F5344CB8AC3E}">
        <p14:creationId xmlns:p14="http://schemas.microsoft.com/office/powerpoint/2010/main" val="1578136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6</a:t>
            </a:fld>
            <a:endParaRPr lang="en-GB" dirty="0"/>
          </a:p>
        </p:txBody>
      </p:sp>
    </p:spTree>
    <p:extLst>
      <p:ext uri="{BB962C8B-B14F-4D97-AF65-F5344CB8AC3E}">
        <p14:creationId xmlns:p14="http://schemas.microsoft.com/office/powerpoint/2010/main" val="293960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7</a:t>
            </a:fld>
            <a:endParaRPr lang="en-GB" dirty="0"/>
          </a:p>
        </p:txBody>
      </p:sp>
    </p:spTree>
    <p:extLst>
      <p:ext uri="{BB962C8B-B14F-4D97-AF65-F5344CB8AC3E}">
        <p14:creationId xmlns:p14="http://schemas.microsoft.com/office/powerpoint/2010/main" val="293960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8</a:t>
            </a:fld>
            <a:endParaRPr lang="en-GB" dirty="0"/>
          </a:p>
        </p:txBody>
      </p:sp>
    </p:spTree>
    <p:extLst>
      <p:ext uri="{BB962C8B-B14F-4D97-AF65-F5344CB8AC3E}">
        <p14:creationId xmlns:p14="http://schemas.microsoft.com/office/powerpoint/2010/main" val="293960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9</a:t>
            </a:fld>
            <a:endParaRPr lang="en-GB" dirty="0"/>
          </a:p>
        </p:txBody>
      </p:sp>
    </p:spTree>
    <p:extLst>
      <p:ext uri="{BB962C8B-B14F-4D97-AF65-F5344CB8AC3E}">
        <p14:creationId xmlns:p14="http://schemas.microsoft.com/office/powerpoint/2010/main" val="293960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smtClean="0">
                <a:solidFill>
                  <a:schemeClr val="tx2"/>
                </a:solidFill>
                <a:latin typeface="+mn-lt"/>
              </a:rPr>
              <a:t>Trusted evidence.</a:t>
            </a:r>
          </a:p>
          <a:p>
            <a:pPr>
              <a:lnSpc>
                <a:spcPts val="2000"/>
              </a:lnSpc>
            </a:pPr>
            <a:r>
              <a:rPr lang="en-GB" spc="-30" baseline="0" dirty="0" smtClean="0">
                <a:solidFill>
                  <a:schemeClr val="tx2"/>
                </a:solidFill>
                <a:latin typeface="+mn-lt"/>
              </a:rPr>
              <a:t>Informed decisions.</a:t>
            </a:r>
          </a:p>
          <a:p>
            <a:pPr>
              <a:lnSpc>
                <a:spcPts val="2000"/>
              </a:lnSpc>
            </a:pPr>
            <a:r>
              <a:rPr lang="en-GB" spc="-30" baseline="0" dirty="0" smtClean="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
        <p:nvSpPr>
          <p:cNvPr id="9" name="Rectangle 8"/>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63558" y="212773"/>
            <a:ext cx="916968" cy="872598"/>
          </a:xfrm>
          <a:prstGeom prst="rect">
            <a:avLst/>
          </a:prstGeom>
        </p:spPr>
      </p:pic>
      <p:pic>
        <p:nvPicPr>
          <p:cNvPr id="6" name="Picture 5"/>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9738" y="433963"/>
            <a:ext cx="1260000" cy="430218"/>
          </a:xfrm>
          <a:prstGeom prst="rect">
            <a:avLst/>
          </a:prstGeom>
        </p:spPr>
      </p:pic>
    </p:spTree>
    <p:extLst>
      <p:ext uri="{BB962C8B-B14F-4D97-AF65-F5344CB8AC3E}">
        <p14:creationId xmlns:p14="http://schemas.microsoft.com/office/powerpoint/2010/main" val="35332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smtClean="0"/>
              <a:t>Insert image here</a:t>
            </a:r>
            <a:endParaRPr lang="en-GB" dirty="0"/>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US" smtClean="0"/>
              <a:t>Click to edit Master text styles</a:t>
            </a:r>
          </a:p>
        </p:txBody>
      </p:sp>
    </p:spTree>
    <p:extLst>
      <p:ext uri="{BB962C8B-B14F-4D97-AF65-F5344CB8AC3E}">
        <p14:creationId xmlns:p14="http://schemas.microsoft.com/office/powerpoint/2010/main" val="400545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2000"/>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US" smtClean="0"/>
              <a:t>Click to edit Master text styles</a:t>
            </a:r>
          </a:p>
        </p:txBody>
      </p:sp>
      <p:pic>
        <p:nvPicPr>
          <p:cNvPr id="10" name="Picture 9" descr="Cochrane_UK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7" name="Rectangle 6"/>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297720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smtClean="0"/>
              <a:t>Insert image here</a:t>
            </a:r>
            <a:endParaRPr lang="en-GB" dirty="0"/>
          </a:p>
        </p:txBody>
      </p:sp>
    </p:spTree>
    <p:extLst>
      <p:ext uri="{BB962C8B-B14F-4D97-AF65-F5344CB8AC3E}">
        <p14:creationId xmlns:p14="http://schemas.microsoft.com/office/powerpoint/2010/main" val="167198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439738" y="2849400"/>
            <a:ext cx="4192587"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
        <p:nvSpPr>
          <p:cNvPr id="8" name="Rectangle 7"/>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0" name="Rectangle 9"/>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247346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439738" y="2849400"/>
            <a:ext cx="4192587"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8" name="Rectangle 7"/>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0" name="Rectangle 9"/>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211897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4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smtClean="0">
                <a:solidFill>
                  <a:schemeClr val="tx2"/>
                </a:solidFill>
                <a:latin typeface="+mn-lt"/>
              </a:rPr>
              <a:t>Trusted evidence.</a:t>
            </a:r>
          </a:p>
          <a:p>
            <a:pPr>
              <a:lnSpc>
                <a:spcPts val="2000"/>
              </a:lnSpc>
            </a:pPr>
            <a:r>
              <a:rPr lang="en-GB" spc="-30" baseline="0" dirty="0" smtClean="0">
                <a:solidFill>
                  <a:schemeClr val="tx2"/>
                </a:solidFill>
                <a:latin typeface="+mn-lt"/>
              </a:rPr>
              <a:t>Informed decisions.</a:t>
            </a:r>
          </a:p>
          <a:p>
            <a:pPr>
              <a:lnSpc>
                <a:spcPts val="2000"/>
              </a:lnSpc>
            </a:pPr>
            <a:r>
              <a:rPr lang="en-GB" spc="-30" baseline="0" dirty="0" smtClean="0">
                <a:solidFill>
                  <a:schemeClr val="bg2"/>
                </a:solidFill>
                <a:latin typeface="+mn-lt"/>
              </a:rPr>
              <a:t>Better health.</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9" name="Rectangle 8"/>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2" name="Rectangle 11"/>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244723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smtClean="0">
                <a:solidFill>
                  <a:schemeClr val="tx2"/>
                </a:solidFill>
                <a:latin typeface="+mn-lt"/>
              </a:rPr>
              <a:t>Trusted evidence.</a:t>
            </a:r>
          </a:p>
          <a:p>
            <a:pPr>
              <a:lnSpc>
                <a:spcPts val="2000"/>
              </a:lnSpc>
            </a:pPr>
            <a:r>
              <a:rPr lang="en-GB" spc="-30" baseline="0" dirty="0" smtClean="0">
                <a:solidFill>
                  <a:schemeClr val="tx2"/>
                </a:solidFill>
                <a:latin typeface="+mn-lt"/>
              </a:rPr>
              <a:t>Informed decisions.</a:t>
            </a:r>
          </a:p>
          <a:p>
            <a:pPr>
              <a:lnSpc>
                <a:spcPts val="2000"/>
              </a:lnSpc>
            </a:pPr>
            <a:r>
              <a:rPr lang="en-GB" spc="-30" baseline="0" dirty="0" smtClean="0">
                <a:solidFill>
                  <a:schemeClr val="bg2"/>
                </a:solidFill>
                <a:latin typeface="+mn-lt"/>
              </a:rPr>
              <a:t>Better health.</a:t>
            </a:r>
          </a:p>
        </p:txBody>
      </p:sp>
      <p:sp>
        <p:nvSpPr>
          <p:cNvPr id="6" name="Rectangle 5"/>
          <p:cNvSpPr/>
          <p:nvPr userDrawn="1"/>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08000" y="1964825"/>
            <a:ext cx="4356000" cy="1080775"/>
          </a:xfrm>
        </p:spPr>
        <p:txBody>
          <a:bodyPr/>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4608000" y="3835800"/>
            <a:ext cx="40464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1808" b="16524"/>
          <a:stretch/>
        </p:blipFill>
        <p:spPr>
          <a:xfrm>
            <a:off x="2073686" y="0"/>
            <a:ext cx="2777113" cy="6858000"/>
          </a:xfrm>
          <a:prstGeom prst="rect">
            <a:avLst/>
          </a:prstGeom>
        </p:spPr>
      </p:pic>
      <p:pic>
        <p:nvPicPr>
          <p:cNvPr id="10" name="Picture 9"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1" name="Rectangle 10"/>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130435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5"/>
            <a:ext cx="4464000" cy="1080775"/>
          </a:xfrm>
        </p:spPr>
        <p:txBody>
          <a:bodyPr/>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439738" y="47286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smtClean="0">
                <a:solidFill>
                  <a:schemeClr val="tx2"/>
                </a:solidFill>
                <a:latin typeface="+mn-lt"/>
              </a:rPr>
              <a:t>Trusted evidence.</a:t>
            </a:r>
          </a:p>
          <a:p>
            <a:pPr>
              <a:lnSpc>
                <a:spcPts val="2000"/>
              </a:lnSpc>
            </a:pPr>
            <a:r>
              <a:rPr lang="en-GB" spc="-30" baseline="0" dirty="0" smtClean="0">
                <a:solidFill>
                  <a:schemeClr val="tx2"/>
                </a:solidFill>
                <a:latin typeface="+mn-lt"/>
              </a:rPr>
              <a:t>Informed decisions.</a:t>
            </a:r>
          </a:p>
          <a:p>
            <a:pPr>
              <a:lnSpc>
                <a:spcPts val="2000"/>
              </a:lnSpc>
            </a:pPr>
            <a:r>
              <a:rPr lang="en-GB" spc="-30" baseline="0" dirty="0" smtClean="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
        <p:nvSpPr>
          <p:cNvPr id="9" name="Rectangle 8"/>
          <p:cNvSpPr/>
          <p:nvPr userDrawn="1"/>
        </p:nvSpPr>
        <p:spPr>
          <a:xfrm rot="18931217">
            <a:off x="6263551" y="5488794"/>
            <a:ext cx="838473" cy="838473"/>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1" name="Rectangle 10"/>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162071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smtClean="0"/>
              <a:t>Insert image here</a:t>
            </a:r>
            <a:endParaRPr lang="en-GB" dirty="0"/>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1" name="Picture 10" descr="Cochrane_UK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9" name="Rectangle 8"/>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108304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5"/>
            <a:ext cx="4117862" cy="1080775"/>
          </a:xfrm>
        </p:spPr>
        <p:txBody>
          <a:bodyPr/>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439738" y="3958200"/>
            <a:ext cx="4117862"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smtClean="0">
                <a:solidFill>
                  <a:schemeClr val="tx2"/>
                </a:solidFill>
                <a:latin typeface="+mn-lt"/>
              </a:rPr>
              <a:t>Trusted evidence.</a:t>
            </a:r>
          </a:p>
          <a:p>
            <a:pPr>
              <a:lnSpc>
                <a:spcPts val="2000"/>
              </a:lnSpc>
            </a:pPr>
            <a:r>
              <a:rPr lang="en-GB" spc="-30" baseline="0" dirty="0" smtClean="0">
                <a:solidFill>
                  <a:schemeClr val="tx2"/>
                </a:solidFill>
                <a:latin typeface="+mn-lt"/>
              </a:rPr>
              <a:t>Informed decisions.</a:t>
            </a:r>
          </a:p>
          <a:p>
            <a:pPr>
              <a:lnSpc>
                <a:spcPts val="2000"/>
              </a:lnSpc>
            </a:pPr>
            <a:r>
              <a:rPr lang="en-GB" spc="-30" baseline="0" dirty="0" smtClean="0">
                <a:solidFill>
                  <a:schemeClr val="bg2"/>
                </a:solidFill>
                <a:latin typeface="+mn-lt"/>
              </a:rPr>
              <a:t>Better health.</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7863"/>
          <a:stretch/>
        </p:blipFill>
        <p:spPr>
          <a:xfrm>
            <a:off x="5534025"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smtClean="0"/>
              <a:t>Insert image here</a:t>
            </a:r>
            <a:endParaRPr lang="en-GB" dirty="0"/>
          </a:p>
        </p:txBody>
      </p:sp>
      <p:pic>
        <p:nvPicPr>
          <p:cNvPr id="11" name="Picture 10"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2" name="Rectangle 11"/>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308952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smtClean="0"/>
              <a:t>Insert image here</a:t>
            </a:r>
            <a:endParaRPr lang="en-GB" dirty="0"/>
          </a:p>
        </p:txBody>
      </p:sp>
      <p:sp>
        <p:nvSpPr>
          <p:cNvPr id="2" name="Title 1"/>
          <p:cNvSpPr>
            <a:spLocks noGrp="1"/>
          </p:cNvSpPr>
          <p:nvPr>
            <p:ph type="ctrTitle"/>
          </p:nvPr>
        </p:nvSpPr>
        <p:spPr>
          <a:xfrm>
            <a:off x="439738" y="3419225"/>
            <a:ext cx="4464000" cy="1080775"/>
          </a:xfrm>
        </p:spPr>
        <p:txBody>
          <a:bodyPr/>
          <a:lstStyle>
            <a:lvl1pPr algn="l">
              <a:lnSpc>
                <a:spcPts val="3800"/>
              </a:lnSpc>
              <a:defRPr/>
            </a:lvl1pPr>
          </a:lstStyle>
          <a:p>
            <a:r>
              <a:rPr lang="en-US" smtClean="0"/>
              <a:t>Click to edit Master title style</a:t>
            </a:r>
            <a:endParaRPr lang="en-GB" dirty="0"/>
          </a:p>
        </p:txBody>
      </p:sp>
      <p:sp>
        <p:nvSpPr>
          <p:cNvPr id="3" name="Subtitle 2"/>
          <p:cNvSpPr>
            <a:spLocks noGrp="1"/>
          </p:cNvSpPr>
          <p:nvPr>
            <p:ph type="subTitle" idx="1"/>
          </p:nvPr>
        </p:nvSpPr>
        <p:spPr>
          <a:xfrm>
            <a:off x="439738" y="46278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1" name="Picture 10" descr="Cochrane_UK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9" name="Rectangle 8"/>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logo</a:t>
            </a:r>
            <a:endParaRPr lang="en-US" sz="1200" dirty="0"/>
          </a:p>
        </p:txBody>
      </p:sp>
    </p:spTree>
    <p:extLst>
      <p:ext uri="{BB962C8B-B14F-4D97-AF65-F5344CB8AC3E}">
        <p14:creationId xmlns:p14="http://schemas.microsoft.com/office/powerpoint/2010/main" val="264830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412108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1051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1026" name="Picture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50526" y="426339"/>
            <a:ext cx="1262062"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049463" y="207264"/>
            <a:ext cx="914400"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50" r:id="rId8"/>
    <p:sldLayoutId id="2147483656" r:id="rId9"/>
    <p:sldLayoutId id="2147483664" r:id="rId10"/>
    <p:sldLayoutId id="2147483657" r:id="rId11"/>
    <p:sldLayoutId id="2147483654" r:id="rId12"/>
    <p:sldLayoutId id="2147483665" r:id="rId13"/>
    <p:sldLayoutId id="2147483666" r:id="rId14"/>
    <p:sldLayoutId id="2147483667" r:id="rId15"/>
    <p:sldLayoutId id="2147483655" r:id="rId16"/>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dirty="0" smtClean="0"/>
              <a:t>Cochrane Skin Prioritisation Project</a:t>
            </a:r>
            <a:endParaRPr lang="en-GB" sz="3200" dirty="0">
              <a:solidFill>
                <a:srgbClr val="008CD2"/>
              </a:solidFill>
            </a:endParaRPr>
          </a:p>
        </p:txBody>
      </p:sp>
      <p:sp>
        <p:nvSpPr>
          <p:cNvPr id="3" name="Subtitle 2"/>
          <p:cNvSpPr>
            <a:spLocks noGrp="1"/>
          </p:cNvSpPr>
          <p:nvPr>
            <p:ph type="subTitle" idx="1"/>
          </p:nvPr>
        </p:nvSpPr>
        <p:spPr/>
        <p:txBody>
          <a:bodyPr/>
          <a:lstStyle/>
          <a:p>
            <a:pPr lvl="1"/>
            <a:r>
              <a:rPr lang="en-GB" dirty="0" smtClean="0"/>
              <a:t>Bob Boyle,</a:t>
            </a:r>
          </a:p>
          <a:p>
            <a:pPr lvl="1"/>
            <a:r>
              <a:rPr lang="en-GB" dirty="0" smtClean="0"/>
              <a:t>Incoming Joint Co-ordinating Editor of Cochrane Skin</a:t>
            </a:r>
          </a:p>
          <a:p>
            <a:pPr lvl="1"/>
            <a:endParaRPr lang="en-GB" dirty="0" smtClean="0"/>
          </a:p>
          <a:p>
            <a:pPr lvl="1"/>
            <a:r>
              <a:rPr lang="en-GB" dirty="0" smtClean="0"/>
              <a:t>Amsterdam, January 16</a:t>
            </a:r>
            <a:r>
              <a:rPr lang="en-GB" baseline="30000" dirty="0" smtClean="0"/>
              <a:t>th</a:t>
            </a:r>
            <a:r>
              <a:rPr lang="en-GB" dirty="0" smtClean="0"/>
              <a:t> 2018</a:t>
            </a:r>
            <a:endParaRPr lang="en-GB" dirty="0"/>
          </a:p>
        </p:txBody>
      </p:sp>
    </p:spTree>
    <p:extLst>
      <p:ext uri="{BB962C8B-B14F-4D97-AF65-F5344CB8AC3E}">
        <p14:creationId xmlns:p14="http://schemas.microsoft.com/office/powerpoint/2010/main" val="1772792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Cochrane 2020</a:t>
            </a:r>
            <a:endParaRPr lang="en-GB" dirty="0"/>
          </a:p>
        </p:txBody>
      </p:sp>
      <p:sp>
        <p:nvSpPr>
          <p:cNvPr id="3" name="Content Placeholder 2"/>
          <p:cNvSpPr>
            <a:spLocks noGrp="1"/>
          </p:cNvSpPr>
          <p:nvPr>
            <p:ph idx="1"/>
          </p:nvPr>
        </p:nvSpPr>
        <p:spPr/>
        <p:txBody>
          <a:bodyPr/>
          <a:lstStyle/>
          <a:p>
            <a:pPr>
              <a:lnSpc>
                <a:spcPct val="150000"/>
              </a:lnSpc>
            </a:pPr>
            <a:r>
              <a:rPr lang="en-GB" dirty="0" smtClean="0"/>
              <a:t>‘Our </a:t>
            </a:r>
            <a:r>
              <a:rPr lang="en-GB" dirty="0"/>
              <a:t>vision is to refine our review production systems so that they are able to produce </a:t>
            </a:r>
            <a:r>
              <a:rPr lang="en-GB" b="1" dirty="0"/>
              <a:t>high quality, relevant reviews more rapidly and efficiently</a:t>
            </a:r>
            <a:r>
              <a:rPr lang="en-GB" dirty="0"/>
              <a:t>; and to create an environment and a more integrated, flexible organizational structure that provides </a:t>
            </a:r>
            <a:r>
              <a:rPr lang="en-GB" b="1" dirty="0"/>
              <a:t>maximum support and opportunities for our most precious resource – our contributors</a:t>
            </a:r>
            <a:r>
              <a:rPr lang="en-GB" b="1" dirty="0" smtClean="0"/>
              <a:t>.’</a:t>
            </a:r>
          </a:p>
        </p:txBody>
      </p:sp>
    </p:spTree>
    <p:extLst>
      <p:ext uri="{BB962C8B-B14F-4D97-AF65-F5344CB8AC3E}">
        <p14:creationId xmlns:p14="http://schemas.microsoft.com/office/powerpoint/2010/main" val="3105887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Title Prioritisation Project</a:t>
            </a:r>
            <a:endParaRPr lang="en-GB" dirty="0"/>
          </a:p>
        </p:txBody>
      </p:sp>
      <p:sp>
        <p:nvSpPr>
          <p:cNvPr id="5" name="Content Placeholder 4"/>
          <p:cNvSpPr>
            <a:spLocks noGrp="1"/>
          </p:cNvSpPr>
          <p:nvPr>
            <p:ph idx="1"/>
          </p:nvPr>
        </p:nvSpPr>
        <p:spPr/>
        <p:txBody>
          <a:bodyPr/>
          <a:lstStyle/>
          <a:p>
            <a:r>
              <a:rPr lang="en-GB" dirty="0" smtClean="0"/>
              <a:t>Why do we need to prioritise Cochrane systematic review titles?</a:t>
            </a:r>
          </a:p>
          <a:p>
            <a:endParaRPr lang="en-GB" dirty="0"/>
          </a:p>
          <a:p>
            <a:r>
              <a:rPr lang="en-GB" b="1" dirty="0" smtClean="0"/>
              <a:t>Cochrane Skin prioritisation process 2017</a:t>
            </a:r>
          </a:p>
          <a:p>
            <a:endParaRPr lang="en-GB" dirty="0"/>
          </a:p>
          <a:p>
            <a:r>
              <a:rPr lang="en-GB" dirty="0" smtClean="0"/>
              <a:t>Outcomes of the 2017 prioritisation project</a:t>
            </a:r>
          </a:p>
          <a:p>
            <a:endParaRPr lang="en-GB" dirty="0"/>
          </a:p>
          <a:p>
            <a:r>
              <a:rPr lang="en-GB" dirty="0" smtClean="0"/>
              <a:t>Future plans…</a:t>
            </a:r>
            <a:endParaRPr lang="en-GB" dirty="0"/>
          </a:p>
        </p:txBody>
      </p:sp>
    </p:spTree>
    <p:extLst>
      <p:ext uri="{BB962C8B-B14F-4D97-AF65-F5344CB8AC3E}">
        <p14:creationId xmlns:p14="http://schemas.microsoft.com/office/powerpoint/2010/main" val="918744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38" y="1317600"/>
            <a:ext cx="8704262" cy="632838"/>
          </a:xfrm>
        </p:spPr>
        <p:txBody>
          <a:bodyPr/>
          <a:lstStyle/>
          <a:p>
            <a:r>
              <a:rPr lang="en-GB" dirty="0" smtClean="0"/>
              <a:t>CSG Prioritisation Process 2017</a:t>
            </a:r>
            <a:endParaRPr lang="en-GB" dirty="0"/>
          </a:p>
        </p:txBody>
      </p:sp>
      <p:grpSp>
        <p:nvGrpSpPr>
          <p:cNvPr id="2" name="Group 1"/>
          <p:cNvGrpSpPr/>
          <p:nvPr/>
        </p:nvGrpSpPr>
        <p:grpSpPr>
          <a:xfrm>
            <a:off x="552450" y="2324100"/>
            <a:ext cx="2660650" cy="2722563"/>
            <a:chOff x="552450" y="1943100"/>
            <a:chExt cx="2660650" cy="2722563"/>
          </a:xfrm>
        </p:grpSpPr>
        <p:sp>
          <p:nvSpPr>
            <p:cNvPr id="6" name="Oval 3"/>
            <p:cNvSpPr>
              <a:spLocks noChangeArrowheads="1"/>
            </p:cNvSpPr>
            <p:nvPr/>
          </p:nvSpPr>
          <p:spPr bwMode="auto">
            <a:xfrm>
              <a:off x="552450" y="1943100"/>
              <a:ext cx="2660650" cy="2722563"/>
            </a:xfrm>
            <a:prstGeom prst="ellipse">
              <a:avLst/>
            </a:prstGeom>
            <a:solidFill>
              <a:schemeClr val="accent1"/>
            </a:solidFill>
            <a:ln w="9525"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 name="TextBox 7"/>
            <p:cNvSpPr txBox="1"/>
            <p:nvPr/>
          </p:nvSpPr>
          <p:spPr>
            <a:xfrm>
              <a:off x="981075" y="2855446"/>
              <a:ext cx="1825625" cy="830997"/>
            </a:xfrm>
            <a:prstGeom prst="rect">
              <a:avLst/>
            </a:prstGeom>
            <a:noFill/>
          </p:spPr>
          <p:txBody>
            <a:bodyPr wrap="square" rtlCol="0">
              <a:spAutoFit/>
            </a:bodyPr>
            <a:lstStyle/>
            <a:p>
              <a:pPr algn="ctr"/>
              <a:r>
                <a:rPr lang="en-GB" sz="2400" dirty="0" smtClean="0">
                  <a:solidFill>
                    <a:schemeClr val="bg1">
                      <a:lumMod val="95000"/>
                    </a:schemeClr>
                  </a:solidFill>
                </a:rPr>
                <a:t>Title suggestions</a:t>
              </a:r>
              <a:endParaRPr lang="en-GB" sz="2400" dirty="0">
                <a:solidFill>
                  <a:schemeClr val="bg1">
                    <a:lumMod val="95000"/>
                  </a:schemeClr>
                </a:solidFill>
              </a:endParaRPr>
            </a:p>
          </p:txBody>
        </p:sp>
      </p:grpSp>
      <p:grpSp>
        <p:nvGrpSpPr>
          <p:cNvPr id="3" name="Group 2"/>
          <p:cNvGrpSpPr/>
          <p:nvPr/>
        </p:nvGrpSpPr>
        <p:grpSpPr>
          <a:xfrm>
            <a:off x="4252913" y="2812257"/>
            <a:ext cx="2681287" cy="2722562"/>
            <a:chOff x="4005263" y="2669382"/>
            <a:chExt cx="2681287" cy="2722562"/>
          </a:xfrm>
        </p:grpSpPr>
        <p:sp>
          <p:nvSpPr>
            <p:cNvPr id="7" name="Oval 6"/>
            <p:cNvSpPr/>
            <p:nvPr/>
          </p:nvSpPr>
          <p:spPr bwMode="auto">
            <a:xfrm>
              <a:off x="4005263" y="2669382"/>
              <a:ext cx="2681287" cy="2722562"/>
            </a:xfrm>
            <a:prstGeom prst="ellipse">
              <a:avLst/>
            </a:prstGeom>
            <a:solidFill>
              <a:schemeClr val="tx2">
                <a:lumMod val="60000"/>
                <a:lumOff val="40000"/>
                <a:alpha val="60000"/>
              </a:schemeClr>
            </a:solidFill>
            <a:ln w="9525" cap="flat" cmpd="sng" algn="ctr">
              <a:solidFill>
                <a:schemeClr val="tx1"/>
              </a:solidFill>
              <a:prstDash val="solid"/>
              <a:round/>
              <a:headEnd type="none" w="med" len="med"/>
              <a:tailEnd type="none" w="med" len="med"/>
            </a:ln>
            <a:effectLst/>
          </p:spPr>
          <p:txBody>
            <a:bodyPr/>
            <a:lstStyle/>
            <a:p>
              <a:pPr>
                <a:defRPr/>
              </a:pPr>
              <a:endParaRPr lang="en-GB">
                <a:latin typeface="Times New Roman" charset="0"/>
              </a:endParaRPr>
            </a:p>
          </p:txBody>
        </p:sp>
        <p:sp>
          <p:nvSpPr>
            <p:cNvPr id="9" name="TextBox 8"/>
            <p:cNvSpPr txBox="1"/>
            <p:nvPr/>
          </p:nvSpPr>
          <p:spPr>
            <a:xfrm>
              <a:off x="4433093" y="3615164"/>
              <a:ext cx="1825625" cy="830997"/>
            </a:xfrm>
            <a:prstGeom prst="rect">
              <a:avLst/>
            </a:prstGeom>
            <a:noFill/>
          </p:spPr>
          <p:txBody>
            <a:bodyPr wrap="square" rtlCol="0">
              <a:spAutoFit/>
            </a:bodyPr>
            <a:lstStyle/>
            <a:p>
              <a:pPr algn="ctr"/>
              <a:r>
                <a:rPr lang="en-GB" sz="2400" dirty="0" smtClean="0">
                  <a:solidFill>
                    <a:schemeClr val="bg1">
                      <a:lumMod val="95000"/>
                    </a:schemeClr>
                  </a:solidFill>
                </a:rPr>
                <a:t>Summarise results</a:t>
              </a:r>
              <a:endParaRPr lang="en-GB" sz="2400" dirty="0">
                <a:solidFill>
                  <a:schemeClr val="bg1">
                    <a:lumMod val="95000"/>
                  </a:schemeClr>
                </a:solidFill>
              </a:endParaRPr>
            </a:p>
          </p:txBody>
        </p:sp>
      </p:grpSp>
      <p:grpSp>
        <p:nvGrpSpPr>
          <p:cNvPr id="5" name="Group 4"/>
          <p:cNvGrpSpPr/>
          <p:nvPr/>
        </p:nvGrpSpPr>
        <p:grpSpPr>
          <a:xfrm>
            <a:off x="2133600" y="3228975"/>
            <a:ext cx="2660650" cy="2722563"/>
            <a:chOff x="1609725" y="3943350"/>
            <a:chExt cx="2660650" cy="2722563"/>
          </a:xfrm>
        </p:grpSpPr>
        <p:sp>
          <p:nvSpPr>
            <p:cNvPr id="10" name="Oval 3"/>
            <p:cNvSpPr>
              <a:spLocks noChangeArrowheads="1"/>
            </p:cNvSpPr>
            <p:nvPr/>
          </p:nvSpPr>
          <p:spPr bwMode="auto">
            <a:xfrm>
              <a:off x="1609725" y="3943350"/>
              <a:ext cx="2660650" cy="2722563"/>
            </a:xfrm>
            <a:prstGeom prst="ellipse">
              <a:avLst/>
            </a:prstGeom>
            <a:solidFill>
              <a:srgbClr val="C00000"/>
            </a:solidFill>
            <a:ln w="9525" algn="ctr">
              <a:solidFill>
                <a:srgbClr val="C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1" name="TextBox 10"/>
            <p:cNvSpPr txBox="1"/>
            <p:nvPr/>
          </p:nvSpPr>
          <p:spPr>
            <a:xfrm>
              <a:off x="2036762" y="4736732"/>
              <a:ext cx="1825625" cy="1200329"/>
            </a:xfrm>
            <a:prstGeom prst="rect">
              <a:avLst/>
            </a:prstGeom>
            <a:noFill/>
          </p:spPr>
          <p:txBody>
            <a:bodyPr wrap="square" rtlCol="0">
              <a:spAutoFit/>
            </a:bodyPr>
            <a:lstStyle/>
            <a:p>
              <a:pPr algn="ctr"/>
              <a:r>
                <a:rPr lang="en-GB" sz="2400" dirty="0" smtClean="0">
                  <a:solidFill>
                    <a:schemeClr val="bg1">
                      <a:lumMod val="95000"/>
                    </a:schemeClr>
                  </a:solidFill>
                </a:rPr>
                <a:t>Top 10 ranking by Editors</a:t>
              </a:r>
              <a:endParaRPr lang="en-GB" sz="2400" dirty="0">
                <a:solidFill>
                  <a:schemeClr val="bg1">
                    <a:lumMod val="95000"/>
                  </a:schemeClr>
                </a:solidFill>
              </a:endParaRPr>
            </a:p>
          </p:txBody>
        </p:sp>
      </p:grpSp>
    </p:spTree>
    <p:extLst>
      <p:ext uri="{BB962C8B-B14F-4D97-AF65-F5344CB8AC3E}">
        <p14:creationId xmlns:p14="http://schemas.microsoft.com/office/powerpoint/2010/main" val="161859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Priority Title Suggestions</a:t>
            </a:r>
            <a:endParaRPr lang="en-GB" dirty="0"/>
          </a:p>
        </p:txBody>
      </p:sp>
      <p:sp>
        <p:nvSpPr>
          <p:cNvPr id="4" name="Content Placeholder 3"/>
          <p:cNvSpPr>
            <a:spLocks noGrp="1"/>
          </p:cNvSpPr>
          <p:nvPr>
            <p:ph idx="1"/>
          </p:nvPr>
        </p:nvSpPr>
        <p:spPr>
          <a:xfrm>
            <a:off x="439738" y="2332350"/>
            <a:ext cx="7599362" cy="3909600"/>
          </a:xfrm>
        </p:spPr>
        <p:txBody>
          <a:bodyPr/>
          <a:lstStyle/>
          <a:p>
            <a:pPr>
              <a:lnSpc>
                <a:spcPct val="150000"/>
              </a:lnSpc>
            </a:pPr>
            <a:r>
              <a:rPr lang="en-GB" dirty="0" smtClean="0"/>
              <a:t>Professional societies</a:t>
            </a:r>
          </a:p>
          <a:p>
            <a:pPr>
              <a:lnSpc>
                <a:spcPct val="150000"/>
              </a:lnSpc>
            </a:pPr>
            <a:r>
              <a:rPr lang="en-GB" dirty="0" smtClean="0"/>
              <a:t>Guideline development groups </a:t>
            </a:r>
          </a:p>
          <a:p>
            <a:pPr>
              <a:lnSpc>
                <a:spcPct val="150000"/>
              </a:lnSpc>
            </a:pPr>
            <a:r>
              <a:rPr lang="en-GB" dirty="0" smtClean="0"/>
              <a:t>Healthcare commissioners</a:t>
            </a:r>
          </a:p>
          <a:p>
            <a:pPr>
              <a:lnSpc>
                <a:spcPct val="150000"/>
              </a:lnSpc>
            </a:pPr>
            <a:r>
              <a:rPr lang="en-GB" dirty="0" smtClean="0"/>
              <a:t>CSG membership</a:t>
            </a:r>
          </a:p>
          <a:p>
            <a:pPr>
              <a:lnSpc>
                <a:spcPct val="150000"/>
              </a:lnSpc>
            </a:pPr>
            <a:r>
              <a:rPr lang="en-GB" dirty="0" smtClean="0"/>
              <a:t>Consumers and consumer organisations</a:t>
            </a:r>
          </a:p>
          <a:p>
            <a:pPr>
              <a:lnSpc>
                <a:spcPct val="150000"/>
              </a:lnSpc>
            </a:pPr>
            <a:r>
              <a:rPr lang="en-GB" dirty="0" smtClean="0"/>
              <a:t>Disease-specific priority setting exercises e.g. JLA partnerships, guideline recommendations for future research</a:t>
            </a:r>
            <a:endParaRPr lang="en-GB" dirty="0"/>
          </a:p>
        </p:txBody>
      </p:sp>
    </p:spTree>
    <p:extLst>
      <p:ext uri="{BB962C8B-B14F-4D97-AF65-F5344CB8AC3E}">
        <p14:creationId xmlns:p14="http://schemas.microsoft.com/office/powerpoint/2010/main" val="3354590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38" y="1317600"/>
            <a:ext cx="8704262" cy="632838"/>
          </a:xfrm>
        </p:spPr>
        <p:txBody>
          <a:bodyPr/>
          <a:lstStyle/>
          <a:p>
            <a:r>
              <a:rPr lang="en-GB" dirty="0" smtClean="0"/>
              <a:t>Summarising Title Suggestions – GBD ‘top 15’ conditions</a:t>
            </a:r>
            <a:endParaRPr lang="en-GB" dirty="0"/>
          </a:p>
        </p:txBody>
      </p:sp>
      <p:pic>
        <p:nvPicPr>
          <p:cNvPr id="5" name="Picture 4"/>
          <p:cNvPicPr/>
          <p:nvPr/>
        </p:nvPicPr>
        <p:blipFill rotWithShape="1">
          <a:blip r:embed="rId3"/>
          <a:srcRect l="6977" t="20474" r="32669" b="8257"/>
          <a:stretch/>
        </p:blipFill>
        <p:spPr bwMode="auto">
          <a:xfrm>
            <a:off x="476251" y="2066290"/>
            <a:ext cx="6883082" cy="46964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7585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Top 10 Ranking by Editors</a:t>
            </a:r>
            <a:endParaRPr lang="en-GB" dirty="0"/>
          </a:p>
        </p:txBody>
      </p:sp>
      <p:sp>
        <p:nvSpPr>
          <p:cNvPr id="2" name="Content Placeholder 1"/>
          <p:cNvSpPr>
            <a:spLocks noGrp="1"/>
          </p:cNvSpPr>
          <p:nvPr>
            <p:ph idx="1"/>
          </p:nvPr>
        </p:nvSpPr>
        <p:spPr/>
        <p:txBody>
          <a:bodyPr/>
          <a:lstStyle/>
          <a:p>
            <a:r>
              <a:rPr lang="en-GB" dirty="0" smtClean="0"/>
              <a:t>Diseases ranked highest if on GBD </a:t>
            </a:r>
            <a:r>
              <a:rPr lang="en-GB" dirty="0"/>
              <a:t>‘top 15’ </a:t>
            </a:r>
            <a:r>
              <a:rPr lang="en-GB" dirty="0" smtClean="0"/>
              <a:t>conditions, </a:t>
            </a:r>
            <a:r>
              <a:rPr lang="en-GB" b="1" dirty="0" smtClean="0"/>
              <a:t>and</a:t>
            </a:r>
            <a:r>
              <a:rPr lang="en-GB" dirty="0" smtClean="0"/>
              <a:t> not </a:t>
            </a:r>
            <a:r>
              <a:rPr lang="en-GB" dirty="0"/>
              <a:t>well represented in CSG reviews (Dellavalle 2014 review)</a:t>
            </a:r>
          </a:p>
          <a:p>
            <a:endParaRPr lang="en-GB" dirty="0" smtClean="0"/>
          </a:p>
          <a:p>
            <a:r>
              <a:rPr lang="en-GB" dirty="0" smtClean="0"/>
              <a:t>Scored 10 for top ranked, 1 for lowest ranked, and summed scores</a:t>
            </a:r>
          </a:p>
          <a:p>
            <a:endParaRPr lang="en-GB" dirty="0" smtClean="0"/>
          </a:p>
          <a:p>
            <a:r>
              <a:rPr lang="en-GB" dirty="0" smtClean="0"/>
              <a:t>Final list reviewed by editorial base, with respect to ongoing titles and number of reviews that could be supported</a:t>
            </a:r>
            <a:endParaRPr lang="en-GB" dirty="0"/>
          </a:p>
        </p:txBody>
      </p:sp>
    </p:spTree>
    <p:extLst>
      <p:ext uri="{BB962C8B-B14F-4D97-AF65-F5344CB8AC3E}">
        <p14:creationId xmlns:p14="http://schemas.microsoft.com/office/powerpoint/2010/main" val="47188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Title Prioritisation Project</a:t>
            </a:r>
            <a:endParaRPr lang="en-GB" dirty="0"/>
          </a:p>
        </p:txBody>
      </p:sp>
      <p:sp>
        <p:nvSpPr>
          <p:cNvPr id="5" name="Content Placeholder 4"/>
          <p:cNvSpPr>
            <a:spLocks noGrp="1"/>
          </p:cNvSpPr>
          <p:nvPr>
            <p:ph idx="1"/>
          </p:nvPr>
        </p:nvSpPr>
        <p:spPr/>
        <p:txBody>
          <a:bodyPr/>
          <a:lstStyle/>
          <a:p>
            <a:r>
              <a:rPr lang="en-GB" dirty="0" smtClean="0"/>
              <a:t>Why do we need to prioritise Cochrane systematic review titles?</a:t>
            </a:r>
          </a:p>
          <a:p>
            <a:endParaRPr lang="en-GB" dirty="0"/>
          </a:p>
          <a:p>
            <a:r>
              <a:rPr lang="en-GB" dirty="0" smtClean="0"/>
              <a:t>Cochrane Skin prioritisation process 2017</a:t>
            </a:r>
          </a:p>
          <a:p>
            <a:endParaRPr lang="en-GB" dirty="0"/>
          </a:p>
          <a:p>
            <a:r>
              <a:rPr lang="en-GB" b="1" dirty="0" smtClean="0"/>
              <a:t>Outcomes of the 2017 prioritisation project</a:t>
            </a:r>
          </a:p>
          <a:p>
            <a:endParaRPr lang="en-GB" dirty="0"/>
          </a:p>
          <a:p>
            <a:r>
              <a:rPr lang="en-GB" dirty="0" smtClean="0"/>
              <a:t>Future plans…</a:t>
            </a:r>
            <a:endParaRPr lang="en-GB" dirty="0"/>
          </a:p>
        </p:txBody>
      </p:sp>
    </p:spTree>
    <p:extLst>
      <p:ext uri="{BB962C8B-B14F-4D97-AF65-F5344CB8AC3E}">
        <p14:creationId xmlns:p14="http://schemas.microsoft.com/office/powerpoint/2010/main" val="672453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37" y="1317600"/>
            <a:ext cx="7456487" cy="632838"/>
          </a:xfrm>
        </p:spPr>
        <p:txBody>
          <a:bodyPr/>
          <a:lstStyle/>
          <a:p>
            <a:r>
              <a:rPr lang="en-GB" dirty="0" smtClean="0"/>
              <a:t>Final Priority Title List</a:t>
            </a:r>
            <a:endParaRPr lang="en-GB" dirty="0"/>
          </a:p>
        </p:txBody>
      </p:sp>
      <p:sp>
        <p:nvSpPr>
          <p:cNvPr id="2" name="Content Placeholder 1"/>
          <p:cNvSpPr>
            <a:spLocks noGrp="1"/>
          </p:cNvSpPr>
          <p:nvPr>
            <p:ph idx="1"/>
          </p:nvPr>
        </p:nvSpPr>
        <p:spPr/>
        <p:txBody>
          <a:bodyPr/>
          <a:lstStyle/>
          <a:p>
            <a:r>
              <a:rPr lang="en-GB" dirty="0"/>
              <a:t>7 priority titles </a:t>
            </a:r>
            <a:r>
              <a:rPr lang="en-GB" dirty="0" smtClean="0"/>
              <a:t>:</a:t>
            </a:r>
          </a:p>
          <a:p>
            <a:endParaRPr lang="en-GB" dirty="0"/>
          </a:p>
          <a:p>
            <a:r>
              <a:rPr lang="en-GB" dirty="0"/>
              <a:t>1.      </a:t>
            </a:r>
            <a:r>
              <a:rPr lang="en-GB" dirty="0" smtClean="0"/>
              <a:t>Treatments for severe drug reactions (protocol)</a:t>
            </a:r>
          </a:p>
          <a:p>
            <a:r>
              <a:rPr lang="en-GB" dirty="0" smtClean="0"/>
              <a:t>2.</a:t>
            </a:r>
            <a:r>
              <a:rPr lang="en-GB" dirty="0"/>
              <a:t>      Interventions for </a:t>
            </a:r>
            <a:r>
              <a:rPr lang="en-GB" dirty="0" smtClean="0"/>
              <a:t>alopecia </a:t>
            </a:r>
            <a:r>
              <a:rPr lang="en-GB" dirty="0" err="1" smtClean="0"/>
              <a:t>areata</a:t>
            </a:r>
            <a:r>
              <a:rPr lang="en-GB" dirty="0" smtClean="0"/>
              <a:t> (update)</a:t>
            </a:r>
          </a:p>
          <a:p>
            <a:r>
              <a:rPr lang="en-GB" dirty="0" smtClean="0"/>
              <a:t>3.</a:t>
            </a:r>
            <a:r>
              <a:rPr lang="en-GB" dirty="0"/>
              <a:t>      </a:t>
            </a:r>
            <a:r>
              <a:rPr lang="en-GB" dirty="0" smtClean="0"/>
              <a:t>Educational programmes for the primary </a:t>
            </a:r>
          </a:p>
          <a:p>
            <a:r>
              <a:rPr lang="en-GB" dirty="0" smtClean="0"/>
              <a:t>         prevention of skin cancer (review)</a:t>
            </a:r>
            <a:endParaRPr lang="en-GB" dirty="0"/>
          </a:p>
          <a:p>
            <a:endParaRPr lang="en-GB" dirty="0"/>
          </a:p>
          <a:p>
            <a:r>
              <a:rPr lang="en-GB" dirty="0" smtClean="0"/>
              <a:t>All ‘ongoing’ and will be supported as priority reviews</a:t>
            </a:r>
            <a:endParaRPr lang="en-GB" dirty="0"/>
          </a:p>
        </p:txBody>
      </p:sp>
    </p:spTree>
    <p:extLst>
      <p:ext uri="{BB962C8B-B14F-4D97-AF65-F5344CB8AC3E}">
        <p14:creationId xmlns:p14="http://schemas.microsoft.com/office/powerpoint/2010/main" val="1499756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37" y="1317600"/>
            <a:ext cx="7456487" cy="632838"/>
          </a:xfrm>
        </p:spPr>
        <p:txBody>
          <a:bodyPr/>
          <a:lstStyle/>
          <a:p>
            <a:r>
              <a:rPr lang="en-GB" dirty="0" smtClean="0"/>
              <a:t>New Priority Titles</a:t>
            </a:r>
            <a:endParaRPr lang="en-GB" dirty="0"/>
          </a:p>
        </p:txBody>
      </p:sp>
      <p:sp>
        <p:nvSpPr>
          <p:cNvPr id="2" name="Content Placeholder 1"/>
          <p:cNvSpPr>
            <a:spLocks noGrp="1"/>
          </p:cNvSpPr>
          <p:nvPr>
            <p:ph idx="1"/>
          </p:nvPr>
        </p:nvSpPr>
        <p:spPr>
          <a:xfrm>
            <a:off x="439738" y="2275200"/>
            <a:ext cx="6856412" cy="3909600"/>
          </a:xfrm>
        </p:spPr>
        <p:txBody>
          <a:bodyPr/>
          <a:lstStyle/>
          <a:p>
            <a:r>
              <a:rPr lang="en-GB" dirty="0" smtClean="0"/>
              <a:t>1</a:t>
            </a:r>
            <a:r>
              <a:rPr lang="en-GB" dirty="0"/>
              <a:t>.      Interventions for pruritus of unknown </a:t>
            </a:r>
            <a:r>
              <a:rPr lang="en-GB" dirty="0" smtClean="0"/>
              <a:t>cause</a:t>
            </a:r>
            <a:endParaRPr lang="en-GB" dirty="0"/>
          </a:p>
          <a:p>
            <a:r>
              <a:rPr lang="en-GB" dirty="0" smtClean="0"/>
              <a:t>         </a:t>
            </a:r>
            <a:r>
              <a:rPr lang="en-GB" dirty="0" err="1" smtClean="0"/>
              <a:t>Ibero</a:t>
            </a:r>
            <a:r>
              <a:rPr lang="en-GB" dirty="0" smtClean="0"/>
              <a:t>-American Cochrane Centre</a:t>
            </a:r>
            <a:endParaRPr lang="en-GB" dirty="0"/>
          </a:p>
          <a:p>
            <a:r>
              <a:rPr lang="en-GB" dirty="0"/>
              <a:t>2.      Network meta-analysis of topical eczema </a:t>
            </a:r>
            <a:r>
              <a:rPr lang="en-GB" dirty="0" smtClean="0"/>
              <a:t>   </a:t>
            </a:r>
          </a:p>
          <a:p>
            <a:r>
              <a:rPr lang="en-GB" dirty="0"/>
              <a:t> </a:t>
            </a:r>
            <a:r>
              <a:rPr lang="en-GB" dirty="0" smtClean="0"/>
              <a:t>        treatments</a:t>
            </a:r>
          </a:p>
          <a:p>
            <a:r>
              <a:rPr lang="en-GB" dirty="0" smtClean="0"/>
              <a:t>         Singapore Cochrane Centre</a:t>
            </a:r>
            <a:endParaRPr lang="en-GB" dirty="0"/>
          </a:p>
          <a:p>
            <a:r>
              <a:rPr lang="en-GB" dirty="0"/>
              <a:t>3.      Network meta-analysis of systemic eczema </a:t>
            </a:r>
            <a:endParaRPr lang="en-GB" dirty="0" smtClean="0"/>
          </a:p>
          <a:p>
            <a:r>
              <a:rPr lang="en-GB" dirty="0" smtClean="0"/>
              <a:t>         treatments</a:t>
            </a:r>
            <a:endParaRPr lang="en-GB" dirty="0"/>
          </a:p>
          <a:p>
            <a:r>
              <a:rPr lang="en-GB" dirty="0" smtClean="0"/>
              <a:t>         Malaysian Cochrane Centre</a:t>
            </a:r>
            <a:endParaRPr lang="en-GB" dirty="0"/>
          </a:p>
          <a:p>
            <a:r>
              <a:rPr lang="en-GB" dirty="0"/>
              <a:t>4.      Interventions for folliculitis and boils</a:t>
            </a:r>
            <a:r>
              <a:rPr lang="en-GB" dirty="0" smtClean="0"/>
              <a:t>.</a:t>
            </a:r>
          </a:p>
          <a:p>
            <a:r>
              <a:rPr lang="en-GB" dirty="0"/>
              <a:t> </a:t>
            </a:r>
            <a:r>
              <a:rPr lang="en-GB" dirty="0" smtClean="0"/>
              <a:t>        Taiwan Cochrane Centre</a:t>
            </a:r>
            <a:endParaRPr lang="en-GB" dirty="0"/>
          </a:p>
          <a:p>
            <a:endParaRPr lang="en-GB" dirty="0" smtClean="0"/>
          </a:p>
        </p:txBody>
      </p:sp>
    </p:spTree>
    <p:extLst>
      <p:ext uri="{BB962C8B-B14F-4D97-AF65-F5344CB8AC3E}">
        <p14:creationId xmlns:p14="http://schemas.microsoft.com/office/powerpoint/2010/main" val="2853478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Timeline for priority titles</a:t>
            </a:r>
            <a:endParaRPr lang="en-GB" dirty="0"/>
          </a:p>
        </p:txBody>
      </p:sp>
      <p:sp>
        <p:nvSpPr>
          <p:cNvPr id="3" name="Content Placeholder 2"/>
          <p:cNvSpPr>
            <a:spLocks noGrp="1"/>
          </p:cNvSpPr>
          <p:nvPr>
            <p:ph idx="1"/>
          </p:nvPr>
        </p:nvSpPr>
        <p:spPr/>
        <p:txBody>
          <a:bodyPr/>
          <a:lstStyle/>
          <a:p>
            <a:r>
              <a:rPr lang="en-GB" dirty="0" smtClean="0"/>
              <a:t>November 2018 – winning teams announced</a:t>
            </a:r>
          </a:p>
          <a:p>
            <a:r>
              <a:rPr lang="en-GB" dirty="0" smtClean="0"/>
              <a:t>…Deadline for protocol acceptance for peer review:</a:t>
            </a:r>
          </a:p>
          <a:p>
            <a:r>
              <a:rPr lang="en-GB" dirty="0" smtClean="0"/>
              <a:t>16</a:t>
            </a:r>
            <a:r>
              <a:rPr lang="en-GB" baseline="30000" dirty="0" smtClean="0"/>
              <a:t>th</a:t>
            </a:r>
            <a:r>
              <a:rPr lang="en-GB" dirty="0" smtClean="0"/>
              <a:t> March 2018</a:t>
            </a:r>
          </a:p>
          <a:p>
            <a:r>
              <a:rPr lang="en-GB" dirty="0" smtClean="0"/>
              <a:t>…Protocol peer review and publication:</a:t>
            </a:r>
          </a:p>
          <a:p>
            <a:r>
              <a:rPr lang="en-GB" dirty="0" smtClean="0"/>
              <a:t>18</a:t>
            </a:r>
            <a:r>
              <a:rPr lang="en-GB" baseline="30000" dirty="0" smtClean="0"/>
              <a:t>th</a:t>
            </a:r>
            <a:r>
              <a:rPr lang="en-GB" dirty="0" smtClean="0"/>
              <a:t> May 2018</a:t>
            </a:r>
          </a:p>
          <a:p>
            <a:r>
              <a:rPr lang="en-GB" dirty="0" smtClean="0"/>
              <a:t>…Deadline for SR acceptance for peer review:</a:t>
            </a:r>
          </a:p>
          <a:p>
            <a:r>
              <a:rPr lang="en-GB" dirty="0" smtClean="0"/>
              <a:t>17</a:t>
            </a:r>
            <a:r>
              <a:rPr lang="en-GB" baseline="30000" dirty="0" smtClean="0"/>
              <a:t>th</a:t>
            </a:r>
            <a:r>
              <a:rPr lang="en-GB" dirty="0" smtClean="0"/>
              <a:t> May 2019</a:t>
            </a:r>
          </a:p>
          <a:p>
            <a:endParaRPr lang="en-GB" dirty="0"/>
          </a:p>
          <a:p>
            <a:r>
              <a:rPr lang="en-GB" dirty="0" smtClean="0"/>
              <a:t>Total review production time: just over 18 months</a:t>
            </a:r>
          </a:p>
          <a:p>
            <a:endParaRPr lang="en-GB" dirty="0" smtClean="0"/>
          </a:p>
          <a:p>
            <a:endParaRPr lang="en-GB" dirty="0"/>
          </a:p>
          <a:p>
            <a:endParaRPr lang="en-GB" dirty="0"/>
          </a:p>
        </p:txBody>
      </p:sp>
    </p:spTree>
    <p:extLst>
      <p:ext uri="{BB962C8B-B14F-4D97-AF65-F5344CB8AC3E}">
        <p14:creationId xmlns:p14="http://schemas.microsoft.com/office/powerpoint/2010/main" val="3623357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Title Prioritisation Project</a:t>
            </a:r>
            <a:endParaRPr lang="en-GB" dirty="0"/>
          </a:p>
        </p:txBody>
      </p:sp>
      <p:sp>
        <p:nvSpPr>
          <p:cNvPr id="5" name="Content Placeholder 4"/>
          <p:cNvSpPr>
            <a:spLocks noGrp="1"/>
          </p:cNvSpPr>
          <p:nvPr>
            <p:ph idx="1"/>
          </p:nvPr>
        </p:nvSpPr>
        <p:spPr/>
        <p:txBody>
          <a:bodyPr/>
          <a:lstStyle/>
          <a:p>
            <a:r>
              <a:rPr lang="en-GB" dirty="0" smtClean="0"/>
              <a:t>Why do we need to prioritise Cochrane systematic review titles?</a:t>
            </a:r>
          </a:p>
          <a:p>
            <a:endParaRPr lang="en-GB" dirty="0"/>
          </a:p>
          <a:p>
            <a:r>
              <a:rPr lang="en-GB" dirty="0" smtClean="0"/>
              <a:t>Cochrane Skin prioritisation process 2017</a:t>
            </a:r>
          </a:p>
          <a:p>
            <a:endParaRPr lang="en-GB" dirty="0"/>
          </a:p>
          <a:p>
            <a:r>
              <a:rPr lang="en-GB" dirty="0" smtClean="0"/>
              <a:t>Outcomes of the 2017 prioritisation project</a:t>
            </a:r>
          </a:p>
          <a:p>
            <a:endParaRPr lang="en-GB" dirty="0"/>
          </a:p>
          <a:p>
            <a:r>
              <a:rPr lang="en-GB" dirty="0" smtClean="0"/>
              <a:t>Future plans…</a:t>
            </a:r>
            <a:endParaRPr lang="en-GB" dirty="0"/>
          </a:p>
        </p:txBody>
      </p:sp>
    </p:spTree>
    <p:extLst>
      <p:ext uri="{BB962C8B-B14F-4D97-AF65-F5344CB8AC3E}">
        <p14:creationId xmlns:p14="http://schemas.microsoft.com/office/powerpoint/2010/main" val="1259008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Title Prioritisation Project</a:t>
            </a:r>
            <a:endParaRPr lang="en-GB" dirty="0"/>
          </a:p>
        </p:txBody>
      </p:sp>
      <p:sp>
        <p:nvSpPr>
          <p:cNvPr id="5" name="Content Placeholder 4"/>
          <p:cNvSpPr>
            <a:spLocks noGrp="1"/>
          </p:cNvSpPr>
          <p:nvPr>
            <p:ph idx="1"/>
          </p:nvPr>
        </p:nvSpPr>
        <p:spPr/>
        <p:txBody>
          <a:bodyPr/>
          <a:lstStyle/>
          <a:p>
            <a:r>
              <a:rPr lang="en-GB" dirty="0" smtClean="0"/>
              <a:t>Why do we need to prioritise Cochrane systematic review titles?</a:t>
            </a:r>
          </a:p>
          <a:p>
            <a:endParaRPr lang="en-GB" dirty="0"/>
          </a:p>
          <a:p>
            <a:r>
              <a:rPr lang="en-GB" dirty="0" smtClean="0"/>
              <a:t>Cochrane Skin prioritisation process 2017</a:t>
            </a:r>
          </a:p>
          <a:p>
            <a:endParaRPr lang="en-GB" dirty="0"/>
          </a:p>
          <a:p>
            <a:r>
              <a:rPr lang="en-GB" dirty="0" smtClean="0"/>
              <a:t>Outcomes of the 2017 prioritisation project</a:t>
            </a:r>
          </a:p>
          <a:p>
            <a:endParaRPr lang="en-GB" dirty="0"/>
          </a:p>
          <a:p>
            <a:r>
              <a:rPr lang="en-GB" b="1" dirty="0" smtClean="0"/>
              <a:t>Future plans…</a:t>
            </a:r>
            <a:endParaRPr lang="en-GB" b="1" dirty="0"/>
          </a:p>
        </p:txBody>
      </p:sp>
    </p:spTree>
    <p:extLst>
      <p:ext uri="{BB962C8B-B14F-4D97-AF65-F5344CB8AC3E}">
        <p14:creationId xmlns:p14="http://schemas.microsoft.com/office/powerpoint/2010/main" val="2839591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Cochrane 2020</a:t>
            </a:r>
            <a:endParaRPr lang="en-GB" dirty="0"/>
          </a:p>
        </p:txBody>
      </p:sp>
      <p:sp>
        <p:nvSpPr>
          <p:cNvPr id="3" name="Content Placeholder 2"/>
          <p:cNvSpPr>
            <a:spLocks noGrp="1"/>
          </p:cNvSpPr>
          <p:nvPr>
            <p:ph idx="1"/>
          </p:nvPr>
        </p:nvSpPr>
        <p:spPr/>
        <p:txBody>
          <a:bodyPr/>
          <a:lstStyle/>
          <a:p>
            <a:pPr>
              <a:lnSpc>
                <a:spcPct val="150000"/>
              </a:lnSpc>
            </a:pPr>
            <a:r>
              <a:rPr lang="en-GB" dirty="0" smtClean="0"/>
              <a:t>‘Our </a:t>
            </a:r>
            <a:r>
              <a:rPr lang="en-GB" dirty="0"/>
              <a:t>vision is to refine our review production systems so that they are able to produce </a:t>
            </a:r>
            <a:r>
              <a:rPr lang="en-GB" b="1" dirty="0"/>
              <a:t>high quality, relevant reviews more rapidly and efficiently</a:t>
            </a:r>
            <a:r>
              <a:rPr lang="en-GB" dirty="0"/>
              <a:t>; and to create an environment and a more integrated, flexible organizational structure that provides </a:t>
            </a:r>
            <a:r>
              <a:rPr lang="en-GB" b="1" dirty="0"/>
              <a:t>maximum support and opportunities for our most precious resource – our contributors</a:t>
            </a:r>
            <a:r>
              <a:rPr lang="en-GB" b="1" dirty="0" smtClean="0"/>
              <a:t>.’</a:t>
            </a:r>
          </a:p>
        </p:txBody>
      </p:sp>
    </p:spTree>
    <p:extLst>
      <p:ext uri="{BB962C8B-B14F-4D97-AF65-F5344CB8AC3E}">
        <p14:creationId xmlns:p14="http://schemas.microsoft.com/office/powerpoint/2010/main" val="1158197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1317600"/>
            <a:ext cx="7513637" cy="632838"/>
          </a:xfrm>
        </p:spPr>
        <p:txBody>
          <a:bodyPr/>
          <a:lstStyle/>
          <a:p>
            <a:r>
              <a:rPr lang="en-GB" sz="3200" dirty="0" smtClean="0"/>
              <a:t>Cochrane Structure &amp; Function Review</a:t>
            </a:r>
            <a:endParaRPr lang="en-GB" sz="3200" dirty="0"/>
          </a:p>
        </p:txBody>
      </p:sp>
      <p:sp>
        <p:nvSpPr>
          <p:cNvPr id="3" name="Content Placeholder 2"/>
          <p:cNvSpPr>
            <a:spLocks noGrp="1"/>
          </p:cNvSpPr>
          <p:nvPr>
            <p:ph idx="1"/>
          </p:nvPr>
        </p:nvSpPr>
        <p:spPr/>
        <p:txBody>
          <a:bodyPr/>
          <a:lstStyle/>
          <a:p>
            <a:r>
              <a:rPr lang="en-GB" dirty="0" smtClean="0"/>
              <a:t>CSG will become one of 8 review groups in the </a:t>
            </a:r>
          </a:p>
          <a:p>
            <a:r>
              <a:rPr lang="en-GB" dirty="0" smtClean="0"/>
              <a:t>‘Long-term conditions and ageing network’</a:t>
            </a:r>
          </a:p>
          <a:p>
            <a:r>
              <a:rPr lang="en-GB" dirty="0" smtClean="0"/>
              <a:t>Back and neck</a:t>
            </a:r>
          </a:p>
          <a:p>
            <a:r>
              <a:rPr lang="en-GB" dirty="0" smtClean="0"/>
              <a:t>ENT</a:t>
            </a:r>
          </a:p>
          <a:p>
            <a:r>
              <a:rPr lang="en-GB" dirty="0" smtClean="0"/>
              <a:t>Eyes and Vision</a:t>
            </a:r>
          </a:p>
          <a:p>
            <a:r>
              <a:rPr lang="en-GB" dirty="0" smtClean="0"/>
              <a:t>Musculoskeletal</a:t>
            </a:r>
          </a:p>
          <a:p>
            <a:r>
              <a:rPr lang="en-GB" dirty="0" smtClean="0"/>
              <a:t>Oral Health</a:t>
            </a:r>
          </a:p>
          <a:p>
            <a:r>
              <a:rPr lang="en-GB" dirty="0" smtClean="0"/>
              <a:t>Pain, Palliative and Supportive Care</a:t>
            </a:r>
          </a:p>
          <a:p>
            <a:r>
              <a:rPr lang="en-GB" dirty="0" smtClean="0"/>
              <a:t>Skin</a:t>
            </a:r>
          </a:p>
          <a:p>
            <a:r>
              <a:rPr lang="en-GB" dirty="0" smtClean="0"/>
              <a:t>Wounds</a:t>
            </a:r>
          </a:p>
          <a:p>
            <a:endParaRPr lang="en-GB" dirty="0" smtClean="0"/>
          </a:p>
          <a:p>
            <a:endParaRPr lang="en-GB" dirty="0" smtClean="0"/>
          </a:p>
        </p:txBody>
      </p:sp>
    </p:spTree>
    <p:extLst>
      <p:ext uri="{BB962C8B-B14F-4D97-AF65-F5344CB8AC3E}">
        <p14:creationId xmlns:p14="http://schemas.microsoft.com/office/powerpoint/2010/main" val="876044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 reviews, higher priority</a:t>
            </a:r>
            <a:endParaRPr lang="en-GB" dirty="0"/>
          </a:p>
        </p:txBody>
      </p:sp>
      <p:sp>
        <p:nvSpPr>
          <p:cNvPr id="3" name="Content Placeholder 2"/>
          <p:cNvSpPr>
            <a:spLocks noGrp="1"/>
          </p:cNvSpPr>
          <p:nvPr>
            <p:ph idx="1"/>
          </p:nvPr>
        </p:nvSpPr>
        <p:spPr/>
        <p:txBody>
          <a:bodyPr/>
          <a:lstStyle/>
          <a:p>
            <a:r>
              <a:rPr lang="en-GB" dirty="0" smtClean="0"/>
              <a:t>No ‘routine’ updates of existing reviews</a:t>
            </a:r>
          </a:p>
          <a:p>
            <a:endParaRPr lang="en-GB" dirty="0"/>
          </a:p>
          <a:p>
            <a:r>
              <a:rPr lang="en-GB" dirty="0" smtClean="0"/>
              <a:t>Updates more targeted</a:t>
            </a:r>
          </a:p>
          <a:p>
            <a:endParaRPr lang="en-GB" dirty="0"/>
          </a:p>
          <a:p>
            <a:r>
              <a:rPr lang="en-GB" dirty="0" smtClean="0"/>
              <a:t>Reviews and protocols submitted to CSG which are not ready to go out for peer review are given one opportunity to revise</a:t>
            </a:r>
          </a:p>
          <a:p>
            <a:endParaRPr lang="en-GB" dirty="0" smtClean="0"/>
          </a:p>
          <a:p>
            <a:r>
              <a:rPr lang="en-GB" dirty="0" smtClean="0"/>
              <a:t>More complex methods support from Cochrane</a:t>
            </a:r>
          </a:p>
          <a:p>
            <a:endParaRPr lang="en-GB" dirty="0" smtClean="0"/>
          </a:p>
          <a:p>
            <a:r>
              <a:rPr lang="en-GB" dirty="0" smtClean="0"/>
              <a:t>Faster editorial turnaround and publication times</a:t>
            </a:r>
            <a:endParaRPr lang="en-GB" dirty="0"/>
          </a:p>
        </p:txBody>
      </p:sp>
    </p:spTree>
    <p:extLst>
      <p:ext uri="{BB962C8B-B14F-4D97-AF65-F5344CB8AC3E}">
        <p14:creationId xmlns:p14="http://schemas.microsoft.com/office/powerpoint/2010/main" val="143902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Prioritisation updates</a:t>
            </a:r>
            <a:endParaRPr lang="en-GB" dirty="0"/>
          </a:p>
        </p:txBody>
      </p:sp>
      <p:sp>
        <p:nvSpPr>
          <p:cNvPr id="3" name="Content Placeholder 2"/>
          <p:cNvSpPr>
            <a:spLocks noGrp="1"/>
          </p:cNvSpPr>
          <p:nvPr>
            <p:ph idx="1"/>
          </p:nvPr>
        </p:nvSpPr>
        <p:spPr/>
        <p:txBody>
          <a:bodyPr/>
          <a:lstStyle/>
          <a:p>
            <a:r>
              <a:rPr lang="en-GB" dirty="0" smtClean="0"/>
              <a:t>New review titles/suggestions always welcome</a:t>
            </a:r>
          </a:p>
          <a:p>
            <a:endParaRPr lang="en-GB" dirty="0"/>
          </a:p>
          <a:p>
            <a:r>
              <a:rPr lang="en-GB" dirty="0" smtClean="0"/>
              <a:t>Urgent priority reviews will be assessed by the editorial team at their weekly meeting</a:t>
            </a:r>
          </a:p>
          <a:p>
            <a:endParaRPr lang="en-GB" dirty="0"/>
          </a:p>
          <a:p>
            <a:r>
              <a:rPr lang="en-GB" dirty="0" smtClean="0"/>
              <a:t>Other suggestions will be reviewed annually</a:t>
            </a:r>
          </a:p>
          <a:p>
            <a:endParaRPr lang="en-GB" dirty="0"/>
          </a:p>
          <a:p>
            <a:r>
              <a:rPr lang="en-GB" dirty="0" smtClean="0"/>
              <a:t>Formal prioritisation process will be repeated every 2-3 years – likely late 2019</a:t>
            </a:r>
            <a:endParaRPr lang="en-GB" dirty="0"/>
          </a:p>
        </p:txBody>
      </p:sp>
    </p:spTree>
    <p:extLst>
      <p:ext uri="{BB962C8B-B14F-4D97-AF65-F5344CB8AC3E}">
        <p14:creationId xmlns:p14="http://schemas.microsoft.com/office/powerpoint/2010/main" val="551560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Cochrane 2020</a:t>
            </a:r>
            <a:endParaRPr lang="en-GB" dirty="0"/>
          </a:p>
        </p:txBody>
      </p:sp>
      <p:sp>
        <p:nvSpPr>
          <p:cNvPr id="3" name="Content Placeholder 2"/>
          <p:cNvSpPr>
            <a:spLocks noGrp="1"/>
          </p:cNvSpPr>
          <p:nvPr>
            <p:ph idx="1"/>
          </p:nvPr>
        </p:nvSpPr>
        <p:spPr/>
        <p:txBody>
          <a:bodyPr/>
          <a:lstStyle/>
          <a:p>
            <a:r>
              <a:rPr lang="en-GB" dirty="0" smtClean="0"/>
              <a:t>Cochrane cannot afford to commit resources to reviews which are low-impact or extensively delayed</a:t>
            </a:r>
          </a:p>
          <a:p>
            <a:endParaRPr lang="en-GB" dirty="0" smtClean="0"/>
          </a:p>
          <a:p>
            <a:r>
              <a:rPr lang="en-GB" dirty="0" smtClean="0"/>
              <a:t>Focussed on supporting rapid delivery of a smaller number of high priority reviews</a:t>
            </a:r>
          </a:p>
          <a:p>
            <a:endParaRPr lang="en-GB" dirty="0"/>
          </a:p>
          <a:p>
            <a:r>
              <a:rPr lang="en-GB" dirty="0" smtClean="0"/>
              <a:t>New methodologies – DTA, IPD, NMA </a:t>
            </a:r>
            <a:r>
              <a:rPr lang="en-GB" dirty="0" err="1" smtClean="0"/>
              <a:t>etc</a:t>
            </a:r>
            <a:endParaRPr lang="en-GB" dirty="0" smtClean="0"/>
          </a:p>
          <a:p>
            <a:endParaRPr lang="en-GB" dirty="0"/>
          </a:p>
          <a:p>
            <a:r>
              <a:rPr lang="en-GB" dirty="0" smtClean="0"/>
              <a:t>Cochrane Skin is now part </a:t>
            </a:r>
            <a:r>
              <a:rPr lang="en-GB" dirty="0"/>
              <a:t>of a network of 8 Cochrane </a:t>
            </a:r>
            <a:r>
              <a:rPr lang="en-GB" dirty="0" smtClean="0"/>
              <a:t>groups – </a:t>
            </a:r>
            <a:r>
              <a:rPr lang="en-GB" dirty="0" smtClean="0"/>
              <a:t>‘long term conditions and ageing’</a:t>
            </a:r>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297136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Title Prioritisation Project</a:t>
            </a:r>
            <a:endParaRPr lang="en-GB" dirty="0"/>
          </a:p>
        </p:txBody>
      </p:sp>
      <p:sp>
        <p:nvSpPr>
          <p:cNvPr id="5" name="Content Placeholder 4"/>
          <p:cNvSpPr>
            <a:spLocks noGrp="1"/>
          </p:cNvSpPr>
          <p:nvPr>
            <p:ph idx="1"/>
          </p:nvPr>
        </p:nvSpPr>
        <p:spPr/>
        <p:txBody>
          <a:bodyPr/>
          <a:lstStyle/>
          <a:p>
            <a:r>
              <a:rPr lang="en-GB" b="1" dirty="0" smtClean="0"/>
              <a:t>Why do we need to prioritise Cochrane systematic review titles?</a:t>
            </a:r>
          </a:p>
          <a:p>
            <a:endParaRPr lang="en-GB" dirty="0"/>
          </a:p>
          <a:p>
            <a:r>
              <a:rPr lang="en-GB" dirty="0" smtClean="0"/>
              <a:t>Cochrane Skin prioritisation process 2017</a:t>
            </a:r>
          </a:p>
          <a:p>
            <a:endParaRPr lang="en-GB" dirty="0"/>
          </a:p>
          <a:p>
            <a:r>
              <a:rPr lang="en-GB" dirty="0" smtClean="0"/>
              <a:t>Outcomes of the 2017 prioritisation project</a:t>
            </a:r>
          </a:p>
          <a:p>
            <a:endParaRPr lang="en-GB" dirty="0"/>
          </a:p>
          <a:p>
            <a:r>
              <a:rPr lang="en-GB" dirty="0" smtClean="0"/>
              <a:t>Future plans…</a:t>
            </a:r>
            <a:endParaRPr lang="en-GB" dirty="0"/>
          </a:p>
        </p:txBody>
      </p:sp>
    </p:spTree>
    <p:extLst>
      <p:ext uri="{BB962C8B-B14F-4D97-AF65-F5344CB8AC3E}">
        <p14:creationId xmlns:p14="http://schemas.microsoft.com/office/powerpoint/2010/main" val="1187138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1317600"/>
            <a:ext cx="7437437" cy="632838"/>
          </a:xfrm>
        </p:spPr>
        <p:txBody>
          <a:bodyPr/>
          <a:lstStyle/>
          <a:p>
            <a:r>
              <a:rPr lang="en-GB" dirty="0" smtClean="0">
                <a:solidFill>
                  <a:srgbClr val="008CD2"/>
                </a:solidFill>
              </a:rPr>
              <a:t>Systematic Review Landscape</a:t>
            </a:r>
            <a:endParaRPr lang="en-GB" dirty="0">
              <a:solidFill>
                <a:srgbClr val="008CD2"/>
              </a:solidFill>
            </a:endParaRPr>
          </a:p>
        </p:txBody>
      </p:sp>
      <p:sp>
        <p:nvSpPr>
          <p:cNvPr id="4" name="Text Placeholder 3"/>
          <p:cNvSpPr>
            <a:spLocks noGrp="1"/>
          </p:cNvSpPr>
          <p:nvPr>
            <p:ph idx="1"/>
          </p:nvPr>
        </p:nvSpPr>
        <p:spPr>
          <a:xfrm>
            <a:off x="392113" y="2239005"/>
            <a:ext cx="6120000" cy="3909600"/>
          </a:xfrm>
        </p:spPr>
        <p:txBody>
          <a:bodyPr/>
          <a:lstStyle/>
          <a:p>
            <a:pPr>
              <a:lnSpc>
                <a:spcPct val="150000"/>
              </a:lnSpc>
            </a:pPr>
            <a:r>
              <a:rPr lang="en-GB" dirty="0" smtClean="0"/>
              <a:t>22 SRs are published each day, &gt;8000 per year</a:t>
            </a:r>
          </a:p>
          <a:p>
            <a:pPr>
              <a:lnSpc>
                <a:spcPct val="150000"/>
              </a:lnSpc>
            </a:pPr>
            <a:r>
              <a:rPr lang="en-GB" dirty="0" smtClean="0"/>
              <a:t>3-fold increase between 2004 and 2014</a:t>
            </a:r>
          </a:p>
          <a:p>
            <a:pPr>
              <a:lnSpc>
                <a:spcPct val="150000"/>
              </a:lnSpc>
            </a:pPr>
            <a:r>
              <a:rPr lang="en-GB" dirty="0" smtClean="0"/>
              <a:t>15% are Cochrane reviews (20% in 2004)</a:t>
            </a:r>
          </a:p>
          <a:p>
            <a:pPr>
              <a:lnSpc>
                <a:spcPct val="150000"/>
              </a:lnSpc>
            </a:pPr>
            <a:r>
              <a:rPr lang="en-GB" dirty="0" smtClean="0"/>
              <a:t>55% are therapeutic – 25% epidemiology </a:t>
            </a:r>
            <a:r>
              <a:rPr lang="en-GB" dirty="0" smtClean="0">
                <a:latin typeface="Arial"/>
                <a:cs typeface="Arial"/>
              </a:rPr>
              <a:t>↑ </a:t>
            </a:r>
            <a:r>
              <a:rPr lang="en-GB" dirty="0" smtClean="0"/>
              <a:t>– 11% diagnosis/prognosis</a:t>
            </a:r>
          </a:p>
          <a:p>
            <a:pPr>
              <a:lnSpc>
                <a:spcPct val="150000"/>
              </a:lnSpc>
            </a:pPr>
            <a:r>
              <a:rPr lang="en-GB" dirty="0" smtClean="0"/>
              <a:t>52% from China </a:t>
            </a:r>
            <a:r>
              <a:rPr lang="en-GB" dirty="0" smtClean="0">
                <a:latin typeface="Arial"/>
                <a:cs typeface="Arial"/>
              </a:rPr>
              <a:t>↑</a:t>
            </a:r>
            <a:r>
              <a:rPr lang="en-GB" dirty="0" smtClean="0"/>
              <a:t>, UK or USA</a:t>
            </a:r>
          </a:p>
          <a:p>
            <a:endParaRPr lang="en-US" dirty="0" smtClean="0"/>
          </a:p>
          <a:p>
            <a:r>
              <a:rPr lang="en-US" dirty="0" smtClean="0"/>
              <a:t>PLOS Medicine 2016;13(5):e1002028</a:t>
            </a:r>
            <a:endParaRPr lang="en-GB" dirty="0"/>
          </a:p>
        </p:txBody>
      </p:sp>
    </p:spTree>
    <p:extLst>
      <p:ext uri="{BB962C8B-B14F-4D97-AF65-F5344CB8AC3E}">
        <p14:creationId xmlns:p14="http://schemas.microsoft.com/office/powerpoint/2010/main" val="3833582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1317600"/>
            <a:ext cx="6904037" cy="632838"/>
          </a:xfrm>
        </p:spPr>
        <p:txBody>
          <a:bodyPr/>
          <a:lstStyle/>
          <a:p>
            <a:r>
              <a:rPr lang="en-GB" sz="2800" dirty="0"/>
              <a:t>Cochrane Skin Reviews as a % of </a:t>
            </a:r>
            <a:r>
              <a:rPr lang="en-GB" sz="2800" dirty="0" smtClean="0"/>
              <a:t>all </a:t>
            </a:r>
            <a:r>
              <a:rPr lang="en-GB" sz="2800" dirty="0"/>
              <a:t>Dermatology Systematic </a:t>
            </a:r>
            <a:r>
              <a:rPr lang="en-GB" sz="2800" dirty="0" smtClean="0"/>
              <a:t>Reviews</a:t>
            </a:r>
            <a:endParaRPr lang="en-GB" sz="2800" dirty="0"/>
          </a:p>
        </p:txBody>
      </p:sp>
      <p:sp>
        <p:nvSpPr>
          <p:cNvPr id="3" name="Picture Placeholder 2"/>
          <p:cNvSpPr>
            <a:spLocks noGrp="1"/>
          </p:cNvSpPr>
          <p:nvPr>
            <p:ph type="pic" sz="quarter" idx="10"/>
          </p:nvPr>
        </p:nvSpPr>
        <p:spPr/>
      </p:sp>
      <p:graphicFrame>
        <p:nvGraphicFramePr>
          <p:cNvPr id="6" name="Chart 5"/>
          <p:cNvGraphicFramePr>
            <a:graphicFrameLocks/>
          </p:cNvGraphicFramePr>
          <p:nvPr>
            <p:extLst>
              <p:ext uri="{D42A27DB-BD31-4B8C-83A1-F6EECF244321}">
                <p14:modId xmlns:p14="http://schemas.microsoft.com/office/powerpoint/2010/main" val="13717489"/>
              </p:ext>
            </p:extLst>
          </p:nvPr>
        </p:nvGraphicFramePr>
        <p:xfrm>
          <a:off x="447674" y="2209800"/>
          <a:ext cx="7934326" cy="4238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2811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1317600"/>
            <a:ext cx="7570787" cy="632838"/>
          </a:xfrm>
        </p:spPr>
        <p:txBody>
          <a:bodyPr/>
          <a:lstStyle/>
          <a:p>
            <a:r>
              <a:rPr lang="en-GB" dirty="0" smtClean="0">
                <a:solidFill>
                  <a:srgbClr val="008CD2"/>
                </a:solidFill>
              </a:rPr>
              <a:t>Quality of Systematic Reviews</a:t>
            </a:r>
            <a:endParaRPr lang="en-GB" dirty="0">
              <a:solidFill>
                <a:srgbClr val="008CD2"/>
              </a:solidFill>
            </a:endParaRPr>
          </a:p>
        </p:txBody>
      </p:sp>
      <p:sp>
        <p:nvSpPr>
          <p:cNvPr id="4" name="Text Placeholder 3"/>
          <p:cNvSpPr>
            <a:spLocks noGrp="1"/>
          </p:cNvSpPr>
          <p:nvPr>
            <p:ph idx="1"/>
          </p:nvPr>
        </p:nvSpPr>
        <p:spPr>
          <a:xfrm>
            <a:off x="363538" y="2305680"/>
            <a:ext cx="6120000" cy="3909600"/>
          </a:xfrm>
        </p:spPr>
        <p:txBody>
          <a:bodyPr/>
          <a:lstStyle/>
          <a:p>
            <a:pPr>
              <a:lnSpc>
                <a:spcPct val="150000"/>
              </a:lnSpc>
            </a:pPr>
            <a:r>
              <a:rPr lang="en-GB" dirty="0" smtClean="0"/>
              <a:t>38% published in good journals (IF≥5) i.e. 27% of non-Cochrane reviews</a:t>
            </a:r>
          </a:p>
          <a:p>
            <a:pPr>
              <a:lnSpc>
                <a:spcPct val="150000"/>
              </a:lnSpc>
            </a:pPr>
            <a:r>
              <a:rPr lang="en-GB" dirty="0" smtClean="0"/>
              <a:t>2% published in a leading journal (IF&gt;15)</a:t>
            </a:r>
          </a:p>
          <a:p>
            <a:pPr>
              <a:lnSpc>
                <a:spcPct val="150000"/>
              </a:lnSpc>
            </a:pPr>
            <a:r>
              <a:rPr lang="en-GB" dirty="0"/>
              <a:t>General increase in quality e.g. specified primary outcome (37</a:t>
            </a:r>
            <a:r>
              <a:rPr lang="en-GB" dirty="0" smtClean="0"/>
              <a:t>% in 2004, </a:t>
            </a:r>
            <a:r>
              <a:rPr lang="en-GB" dirty="0"/>
              <a:t>48% </a:t>
            </a:r>
            <a:r>
              <a:rPr lang="en-GB" dirty="0" smtClean="0"/>
              <a:t>in 2014 for </a:t>
            </a:r>
            <a:r>
              <a:rPr lang="en-GB" dirty="0"/>
              <a:t>non-Cochrane reviews)</a:t>
            </a:r>
          </a:p>
          <a:p>
            <a:pPr>
              <a:lnSpc>
                <a:spcPct val="150000"/>
              </a:lnSpc>
            </a:pPr>
            <a:endParaRPr lang="en-GB" dirty="0" smtClean="0"/>
          </a:p>
          <a:p>
            <a:pPr>
              <a:lnSpc>
                <a:spcPct val="150000"/>
              </a:lnSpc>
            </a:pPr>
            <a:r>
              <a:rPr lang="en-US" dirty="0" smtClean="0"/>
              <a:t>PLOS Medicine 2016;13(5):e1002028</a:t>
            </a:r>
            <a:endParaRPr lang="en-GB" dirty="0"/>
          </a:p>
        </p:txBody>
      </p:sp>
    </p:spTree>
    <p:extLst>
      <p:ext uri="{BB962C8B-B14F-4D97-AF65-F5344CB8AC3E}">
        <p14:creationId xmlns:p14="http://schemas.microsoft.com/office/powerpoint/2010/main" val="3094257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1317600"/>
            <a:ext cx="7551737" cy="632838"/>
          </a:xfrm>
        </p:spPr>
        <p:txBody>
          <a:bodyPr/>
          <a:lstStyle/>
          <a:p>
            <a:r>
              <a:rPr lang="en-GB" dirty="0" smtClean="0">
                <a:solidFill>
                  <a:srgbClr val="008CD2"/>
                </a:solidFill>
              </a:rPr>
              <a:t>Systematic Review Threats</a:t>
            </a:r>
            <a:endParaRPr lang="en-GB" dirty="0">
              <a:solidFill>
                <a:srgbClr val="008CD2"/>
              </a:solidFill>
            </a:endParaRPr>
          </a:p>
        </p:txBody>
      </p:sp>
      <p:sp>
        <p:nvSpPr>
          <p:cNvPr id="4" name="Text Placeholder 3"/>
          <p:cNvSpPr>
            <a:spLocks noGrp="1"/>
          </p:cNvSpPr>
          <p:nvPr>
            <p:ph idx="1"/>
          </p:nvPr>
        </p:nvSpPr>
        <p:spPr/>
        <p:txBody>
          <a:bodyPr/>
          <a:lstStyle/>
          <a:p>
            <a:pPr>
              <a:lnSpc>
                <a:spcPct val="150000"/>
              </a:lnSpc>
            </a:pPr>
            <a:r>
              <a:rPr lang="en-GB" b="1" dirty="0"/>
              <a:t>40% have potentially misleading conclusions, due to not taking into considerations the limitations of the studies included in the review </a:t>
            </a:r>
          </a:p>
          <a:p>
            <a:endParaRPr lang="en-GB" dirty="0" smtClean="0"/>
          </a:p>
          <a:p>
            <a:pPr>
              <a:lnSpc>
                <a:spcPct val="150000"/>
              </a:lnSpc>
            </a:pPr>
            <a:r>
              <a:rPr lang="en-GB" b="1" dirty="0" smtClean="0"/>
              <a:t>Estimated 67% of SRs have at least one overlapping review published within 3 years </a:t>
            </a:r>
          </a:p>
          <a:p>
            <a:endParaRPr lang="en-GB" dirty="0"/>
          </a:p>
          <a:p>
            <a:r>
              <a:rPr lang="en-GB" dirty="0" smtClean="0"/>
              <a:t>BMJ</a:t>
            </a:r>
            <a:r>
              <a:rPr lang="en-GB" dirty="0"/>
              <a:t>. 2013;347:f4501. pmid:23873947 </a:t>
            </a:r>
          </a:p>
          <a:p>
            <a:r>
              <a:rPr lang="en-US" dirty="0" smtClean="0"/>
              <a:t>PLOS Medicine 2016;13(5):e1002028</a:t>
            </a:r>
            <a:endParaRPr lang="en-GB" dirty="0"/>
          </a:p>
        </p:txBody>
      </p:sp>
    </p:spTree>
    <p:extLst>
      <p:ext uri="{BB962C8B-B14F-4D97-AF65-F5344CB8AC3E}">
        <p14:creationId xmlns:p14="http://schemas.microsoft.com/office/powerpoint/2010/main" val="4285603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78" y="1104240"/>
            <a:ext cx="8582342" cy="747420"/>
          </a:xfrm>
        </p:spPr>
        <p:txBody>
          <a:bodyPr/>
          <a:lstStyle/>
          <a:p>
            <a:r>
              <a:rPr lang="en-GB" dirty="0" smtClean="0">
                <a:solidFill>
                  <a:srgbClr val="008CD2"/>
                </a:solidFill>
              </a:rPr>
              <a:t>Cochrane </a:t>
            </a:r>
            <a:r>
              <a:rPr lang="en-GB" dirty="0" err="1" smtClean="0">
                <a:solidFill>
                  <a:srgbClr val="008CD2"/>
                </a:solidFill>
              </a:rPr>
              <a:t>vs</a:t>
            </a:r>
            <a:r>
              <a:rPr lang="en-GB" dirty="0" smtClean="0">
                <a:solidFill>
                  <a:srgbClr val="008CD2"/>
                </a:solidFill>
              </a:rPr>
              <a:t> Non-Cochrane Reviews</a:t>
            </a:r>
            <a:endParaRPr lang="en-GB" dirty="0">
              <a:solidFill>
                <a:srgbClr val="008CD2"/>
              </a:solidFill>
            </a:endParaRPr>
          </a:p>
        </p:txBody>
      </p:sp>
      <p:sp>
        <p:nvSpPr>
          <p:cNvPr id="4" name="Text Placeholder 3"/>
          <p:cNvSpPr>
            <a:spLocks noGrp="1"/>
          </p:cNvSpPr>
          <p:nvPr>
            <p:ph type="body" sz="quarter" idx="11"/>
          </p:nvPr>
        </p:nvSpPr>
        <p:spPr>
          <a:xfrm>
            <a:off x="439738" y="6372224"/>
            <a:ext cx="7645082" cy="466725"/>
          </a:xfrm>
        </p:spPr>
        <p:txBody>
          <a:bodyPr/>
          <a:lstStyle/>
          <a:p>
            <a:r>
              <a:rPr lang="en-GB" dirty="0"/>
              <a:t>Methodological quality of Cochrane </a:t>
            </a:r>
            <a:r>
              <a:rPr lang="en-GB" dirty="0" err="1"/>
              <a:t>vs</a:t>
            </a:r>
            <a:r>
              <a:rPr lang="en-GB" dirty="0"/>
              <a:t> Non-Cochrane Reviews of Therapeutic </a:t>
            </a:r>
            <a:r>
              <a:rPr lang="en-GB" dirty="0" smtClean="0"/>
              <a:t>Interventions</a:t>
            </a:r>
          </a:p>
          <a:p>
            <a:r>
              <a:rPr lang="en-US" dirty="0" smtClean="0"/>
              <a:t>PLOS Medicine 2016;13(5):e1002028</a:t>
            </a:r>
            <a:endParaRPr lang="en-GB"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541" r="34130" b="24838"/>
          <a:stretch/>
        </p:blipFill>
        <p:spPr bwMode="auto">
          <a:xfrm>
            <a:off x="1257300" y="1847849"/>
            <a:ext cx="5753100" cy="4524376"/>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476749" y="5038725"/>
            <a:ext cx="1914525" cy="400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486274" y="5610225"/>
            <a:ext cx="1914525" cy="400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509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78" y="1218540"/>
            <a:ext cx="8582342" cy="747420"/>
          </a:xfrm>
        </p:spPr>
        <p:txBody>
          <a:bodyPr/>
          <a:lstStyle/>
          <a:p>
            <a:r>
              <a:rPr lang="en-GB" dirty="0" smtClean="0">
                <a:solidFill>
                  <a:srgbClr val="008CD2"/>
                </a:solidFill>
              </a:rPr>
              <a:t>Cochrane </a:t>
            </a:r>
            <a:r>
              <a:rPr lang="en-GB" dirty="0" err="1" smtClean="0">
                <a:solidFill>
                  <a:srgbClr val="008CD2"/>
                </a:solidFill>
              </a:rPr>
              <a:t>vs</a:t>
            </a:r>
            <a:r>
              <a:rPr lang="en-GB" dirty="0" smtClean="0">
                <a:solidFill>
                  <a:srgbClr val="008CD2"/>
                </a:solidFill>
              </a:rPr>
              <a:t> Non-Cochrane Reviews</a:t>
            </a:r>
            <a:endParaRPr lang="en-GB" dirty="0">
              <a:solidFill>
                <a:srgbClr val="008CD2"/>
              </a:solidFill>
            </a:endParaRPr>
          </a:p>
        </p:txBody>
      </p:sp>
      <p:sp>
        <p:nvSpPr>
          <p:cNvPr id="4" name="Text Placeholder 3"/>
          <p:cNvSpPr>
            <a:spLocks noGrp="1"/>
          </p:cNvSpPr>
          <p:nvPr>
            <p:ph type="body" sz="quarter" idx="11"/>
          </p:nvPr>
        </p:nvSpPr>
        <p:spPr>
          <a:xfrm>
            <a:off x="439738" y="6305549"/>
            <a:ext cx="7645082" cy="466725"/>
          </a:xfrm>
        </p:spPr>
        <p:txBody>
          <a:bodyPr/>
          <a:lstStyle/>
          <a:p>
            <a:r>
              <a:rPr lang="en-GB" dirty="0"/>
              <a:t>Methodological quality of Cochrane </a:t>
            </a:r>
            <a:r>
              <a:rPr lang="en-GB" dirty="0" err="1"/>
              <a:t>vs</a:t>
            </a:r>
            <a:r>
              <a:rPr lang="en-GB" dirty="0"/>
              <a:t> Non-Cochrane Reviews of Therapeutic </a:t>
            </a:r>
            <a:r>
              <a:rPr lang="en-GB" dirty="0" smtClean="0"/>
              <a:t>Interventions</a:t>
            </a:r>
          </a:p>
          <a:p>
            <a:r>
              <a:rPr lang="en-US" dirty="0" smtClean="0"/>
              <a:t>PLOS Medicine 2016;13(5):e1002028</a:t>
            </a:r>
            <a:endParaRPr lang="en-GB" dirty="0"/>
          </a:p>
        </p:txBody>
      </p:sp>
      <p:pic>
        <p:nvPicPr>
          <p:cNvPr id="1026" name="Picture 2" descr="An external file that holds a picture, illustration, etc.&#10;Object name is pmed.1002028.g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29" y="1994534"/>
            <a:ext cx="6261996" cy="4253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665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munity_2logo_PPT_template_cyan">
  <a:themeElements>
    <a:clrScheme name="Cochrane blue colour palette">
      <a:dk1>
        <a:srgbClr val="000000"/>
      </a:dk1>
      <a:lt1>
        <a:srgbClr val="FFFFFF"/>
      </a:lt1>
      <a:dk2>
        <a:srgbClr val="002D64"/>
      </a:dk2>
      <a:lt2>
        <a:srgbClr val="008CD2"/>
      </a:lt2>
      <a:accent1>
        <a:srgbClr val="002D64"/>
      </a:accent1>
      <a:accent2>
        <a:srgbClr val="008CD2"/>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Community_2logo_PPT_template_cyan</Template>
  <TotalTime>428</TotalTime>
  <Words>1292</Words>
  <Application>Microsoft Office PowerPoint</Application>
  <PresentationFormat>On-screen Show (4:3)</PresentationFormat>
  <Paragraphs>216</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Community_2logo_PPT_template_cyan</vt:lpstr>
      <vt:lpstr>Cochrane Skin Prioritisation Project</vt:lpstr>
      <vt:lpstr>Title Prioritisation Project</vt:lpstr>
      <vt:lpstr>Title Prioritisation Project</vt:lpstr>
      <vt:lpstr>Systematic Review Landscape</vt:lpstr>
      <vt:lpstr>Cochrane Skin Reviews as a % of all Dermatology Systematic Reviews</vt:lpstr>
      <vt:lpstr>Quality of Systematic Reviews</vt:lpstr>
      <vt:lpstr>Systematic Review Threats</vt:lpstr>
      <vt:lpstr>Cochrane vs Non-Cochrane Reviews</vt:lpstr>
      <vt:lpstr>Cochrane vs Non-Cochrane Reviews</vt:lpstr>
      <vt:lpstr>Cochrane 2020</vt:lpstr>
      <vt:lpstr>Title Prioritisation Project</vt:lpstr>
      <vt:lpstr>CSG Prioritisation Process 2017</vt:lpstr>
      <vt:lpstr>Priority Title Suggestions</vt:lpstr>
      <vt:lpstr>Summarising Title Suggestions – GBD ‘top 15’ conditions</vt:lpstr>
      <vt:lpstr>Top 10 Ranking by Editors</vt:lpstr>
      <vt:lpstr>Title Prioritisation Project</vt:lpstr>
      <vt:lpstr>Final Priority Title List</vt:lpstr>
      <vt:lpstr>New Priority Titles</vt:lpstr>
      <vt:lpstr>Timeline for priority titles</vt:lpstr>
      <vt:lpstr>Title Prioritisation Project</vt:lpstr>
      <vt:lpstr>Cochrane 2020</vt:lpstr>
      <vt:lpstr>Cochrane Structure &amp; Function Review</vt:lpstr>
      <vt:lpstr>Less reviews, higher priority</vt:lpstr>
      <vt:lpstr>Prioritisation updates</vt:lpstr>
      <vt:lpstr>Cochrane 2020</vt:lpstr>
    </vt:vector>
  </TitlesOfParts>
  <Company>University of Nottingham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creator>Helen Scott</dc:creator>
  <cp:lastModifiedBy>bob</cp:lastModifiedBy>
  <cp:revision>36</cp:revision>
  <dcterms:created xsi:type="dcterms:W3CDTF">2016-07-18T11:04:50Z</dcterms:created>
  <dcterms:modified xsi:type="dcterms:W3CDTF">2018-01-24T09:24:18Z</dcterms:modified>
</cp:coreProperties>
</file>