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44"/>
  </p:notesMasterIdLst>
  <p:handoutMasterIdLst>
    <p:handoutMasterId r:id="rId45"/>
  </p:handoutMasterIdLst>
  <p:sldIdLst>
    <p:sldId id="286" r:id="rId4"/>
    <p:sldId id="328" r:id="rId5"/>
    <p:sldId id="318" r:id="rId6"/>
    <p:sldId id="320" r:id="rId7"/>
    <p:sldId id="285" r:id="rId8"/>
    <p:sldId id="317" r:id="rId9"/>
    <p:sldId id="355" r:id="rId10"/>
    <p:sldId id="356" r:id="rId11"/>
    <p:sldId id="288" r:id="rId12"/>
    <p:sldId id="289" r:id="rId13"/>
    <p:sldId id="291" r:id="rId14"/>
    <p:sldId id="292" r:id="rId15"/>
    <p:sldId id="290" r:id="rId16"/>
    <p:sldId id="293" r:id="rId17"/>
    <p:sldId id="294" r:id="rId18"/>
    <p:sldId id="295" r:id="rId19"/>
    <p:sldId id="297" r:id="rId20"/>
    <p:sldId id="331" r:id="rId21"/>
    <p:sldId id="298" r:id="rId22"/>
    <p:sldId id="304" r:id="rId23"/>
    <p:sldId id="358" r:id="rId24"/>
    <p:sldId id="361" r:id="rId25"/>
    <p:sldId id="360" r:id="rId26"/>
    <p:sldId id="346" r:id="rId27"/>
    <p:sldId id="347" r:id="rId28"/>
    <p:sldId id="348" r:id="rId29"/>
    <p:sldId id="359" r:id="rId30"/>
    <p:sldId id="349" r:id="rId31"/>
    <p:sldId id="350" r:id="rId32"/>
    <p:sldId id="351" r:id="rId33"/>
    <p:sldId id="338" r:id="rId34"/>
    <p:sldId id="340" r:id="rId35"/>
    <p:sldId id="341" r:id="rId36"/>
    <p:sldId id="342" r:id="rId37"/>
    <p:sldId id="343" r:id="rId38"/>
    <p:sldId id="352" r:id="rId39"/>
    <p:sldId id="344" r:id="rId40"/>
    <p:sldId id="345" r:id="rId41"/>
    <p:sldId id="278" r:id="rId42"/>
    <p:sldId id="337" r:id="rId43"/>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9" autoAdjust="0"/>
    <p:restoredTop sz="84025" autoAdjust="0"/>
  </p:normalViewPr>
  <p:slideViewPr>
    <p:cSldViewPr>
      <p:cViewPr>
        <p:scale>
          <a:sx n="70" d="100"/>
          <a:sy n="70" d="100"/>
        </p:scale>
        <p:origin x="-1158" y="-55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3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86F54B-C7D7-46C7-8ADC-3EEBACE87C2C}"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s-CO"/>
        </a:p>
      </dgm:t>
    </dgm:pt>
    <dgm:pt modelId="{0B755CD7-F4F6-4AF9-BFDA-AE7938A47371}">
      <dgm:prSet phldrT="[Texto]" custT="1"/>
      <dgm:spPr/>
      <dgm:t>
        <a:bodyPr/>
        <a:lstStyle/>
        <a:p>
          <a:r>
            <a:rPr lang="es-CO" sz="1500" dirty="0" err="1" smtClean="0"/>
            <a:t>Phase</a:t>
          </a:r>
          <a:r>
            <a:rPr lang="es-CO" sz="1500" dirty="0" smtClean="0"/>
            <a:t> 1. </a:t>
          </a:r>
          <a:r>
            <a:rPr lang="es-CO" sz="1500" dirty="0" err="1" smtClean="0"/>
            <a:t>Approval</a:t>
          </a:r>
          <a:r>
            <a:rPr lang="es-CO" sz="1500" dirty="0" smtClean="0"/>
            <a:t> and </a:t>
          </a:r>
          <a:r>
            <a:rPr lang="es-CO" sz="1500" dirty="0" err="1" smtClean="0"/>
            <a:t>first</a:t>
          </a:r>
          <a:r>
            <a:rPr lang="es-CO" sz="1500" dirty="0" smtClean="0"/>
            <a:t> meeting</a:t>
          </a:r>
          <a:endParaRPr lang="es-CO" sz="1500" dirty="0"/>
        </a:p>
      </dgm:t>
    </dgm:pt>
    <dgm:pt modelId="{1AEC6F05-F20C-4601-AC40-8314E6C1CE5A}" type="parTrans" cxnId="{59F2101C-B1A1-457C-ABDC-AA7CD0A5B9BB}">
      <dgm:prSet/>
      <dgm:spPr/>
      <dgm:t>
        <a:bodyPr/>
        <a:lstStyle/>
        <a:p>
          <a:endParaRPr lang="es-CO" sz="1500"/>
        </a:p>
      </dgm:t>
    </dgm:pt>
    <dgm:pt modelId="{3190DF89-CA39-4C31-86B5-20D957331682}" type="sibTrans" cxnId="{59F2101C-B1A1-457C-ABDC-AA7CD0A5B9BB}">
      <dgm:prSet custT="1"/>
      <dgm:spPr/>
      <dgm:t>
        <a:bodyPr/>
        <a:lstStyle/>
        <a:p>
          <a:endParaRPr lang="es-CO" sz="1500"/>
        </a:p>
      </dgm:t>
    </dgm:pt>
    <dgm:pt modelId="{376B4432-641C-4298-AAE7-5302BBC3D41B}">
      <dgm:prSet phldrT="[Texto]" custT="1"/>
      <dgm:spPr/>
      <dgm:t>
        <a:bodyPr/>
        <a:lstStyle/>
        <a:p>
          <a:r>
            <a:rPr lang="es-CO" sz="1500" dirty="0" err="1" smtClean="0"/>
            <a:t>Update</a:t>
          </a:r>
          <a:r>
            <a:rPr lang="es-CO" sz="1500" dirty="0" smtClean="0"/>
            <a:t> of </a:t>
          </a:r>
          <a:r>
            <a:rPr lang="es-CO" sz="1500" dirty="0" err="1" smtClean="0"/>
            <a:t>systematic</a:t>
          </a:r>
          <a:r>
            <a:rPr lang="es-CO" sz="1500" dirty="0" smtClean="0"/>
            <a:t> </a:t>
          </a:r>
          <a:r>
            <a:rPr lang="es-CO" sz="1500" dirty="0" err="1" smtClean="0"/>
            <a:t>review</a:t>
          </a:r>
          <a:r>
            <a:rPr lang="es-CO" sz="1500" dirty="0" smtClean="0"/>
            <a:t> </a:t>
          </a:r>
          <a:r>
            <a:rPr lang="es-CO" sz="1500" dirty="0" err="1" smtClean="0"/>
            <a:t>was</a:t>
          </a:r>
          <a:r>
            <a:rPr lang="es-CO" sz="1500" dirty="0" smtClean="0"/>
            <a:t>  </a:t>
          </a:r>
          <a:r>
            <a:rPr lang="es-CO" sz="1500" dirty="0" err="1" smtClean="0"/>
            <a:t>approved</a:t>
          </a:r>
          <a:r>
            <a:rPr lang="es-CO" sz="1500" dirty="0" smtClean="0"/>
            <a:t> </a:t>
          </a:r>
          <a:r>
            <a:rPr lang="es-CO" sz="1500" dirty="0" err="1" smtClean="0"/>
            <a:t>by</a:t>
          </a:r>
          <a:r>
            <a:rPr lang="es-CO" sz="1500" dirty="0" smtClean="0"/>
            <a:t> CSG in </a:t>
          </a:r>
          <a:r>
            <a:rPr lang="es-CO" sz="1500" dirty="0" err="1" smtClean="0"/>
            <a:t>March</a:t>
          </a:r>
          <a:r>
            <a:rPr lang="es-CO" sz="1500" dirty="0" smtClean="0"/>
            <a:t> 2015.</a:t>
          </a:r>
          <a:endParaRPr lang="es-CO" sz="1500" dirty="0"/>
        </a:p>
      </dgm:t>
    </dgm:pt>
    <dgm:pt modelId="{8B75CC27-9048-4C07-95C4-F7B25A321663}" type="parTrans" cxnId="{99FC2F5A-4C52-4F57-B7EC-0BC3027B6F48}">
      <dgm:prSet/>
      <dgm:spPr/>
      <dgm:t>
        <a:bodyPr/>
        <a:lstStyle/>
        <a:p>
          <a:endParaRPr lang="es-CO" sz="1500"/>
        </a:p>
      </dgm:t>
    </dgm:pt>
    <dgm:pt modelId="{486B2E88-25A2-4F31-BD7F-BC200BE4AA14}" type="sibTrans" cxnId="{99FC2F5A-4C52-4F57-B7EC-0BC3027B6F48}">
      <dgm:prSet/>
      <dgm:spPr/>
      <dgm:t>
        <a:bodyPr/>
        <a:lstStyle/>
        <a:p>
          <a:endParaRPr lang="es-CO" sz="1500"/>
        </a:p>
      </dgm:t>
    </dgm:pt>
    <dgm:pt modelId="{381425B6-8A73-4FF1-88AF-7A6EE024C609}">
      <dgm:prSet phldrT="[Texto]" custT="1"/>
      <dgm:spPr/>
      <dgm:t>
        <a:bodyPr/>
        <a:lstStyle/>
        <a:p>
          <a:r>
            <a:rPr lang="es-CO" sz="1500" dirty="0" err="1" smtClean="0"/>
            <a:t>Phase</a:t>
          </a:r>
          <a:r>
            <a:rPr lang="es-CO" sz="1500" dirty="0" smtClean="0"/>
            <a:t> 2. </a:t>
          </a:r>
          <a:r>
            <a:rPr lang="es-CO" sz="1500" dirty="0" err="1" smtClean="0"/>
            <a:t>Development</a:t>
          </a:r>
          <a:r>
            <a:rPr lang="es-CO" sz="1500" dirty="0" smtClean="0"/>
            <a:t> of </a:t>
          </a:r>
          <a:r>
            <a:rPr lang="es-CO" sz="1500" dirty="0" err="1" smtClean="0"/>
            <a:t>project</a:t>
          </a:r>
          <a:endParaRPr lang="es-CO" sz="1500" dirty="0"/>
        </a:p>
      </dgm:t>
    </dgm:pt>
    <dgm:pt modelId="{9AA154BA-5478-4D02-9D70-DF03FE1D00B7}" type="parTrans" cxnId="{E4DBDD81-1F98-48D0-A569-D81B552342EE}">
      <dgm:prSet/>
      <dgm:spPr/>
      <dgm:t>
        <a:bodyPr/>
        <a:lstStyle/>
        <a:p>
          <a:endParaRPr lang="es-CO" sz="1500"/>
        </a:p>
      </dgm:t>
    </dgm:pt>
    <dgm:pt modelId="{18C7F158-5753-4387-A5B7-7B46F4E58DFF}" type="sibTrans" cxnId="{E4DBDD81-1F98-48D0-A569-D81B552342EE}">
      <dgm:prSet custT="1"/>
      <dgm:spPr/>
      <dgm:t>
        <a:bodyPr/>
        <a:lstStyle/>
        <a:p>
          <a:endParaRPr lang="es-CO" sz="1500"/>
        </a:p>
      </dgm:t>
    </dgm:pt>
    <dgm:pt modelId="{CCACCA78-D48C-4DF6-98F0-461D81AC6E9C}">
      <dgm:prSet phldrT="[Texto]" custT="1"/>
      <dgm:spPr/>
      <dgm:t>
        <a:bodyPr/>
        <a:lstStyle/>
        <a:p>
          <a:r>
            <a:rPr lang="es-CO" sz="1500" dirty="0" err="1" smtClean="0"/>
            <a:t>Search</a:t>
          </a:r>
          <a:r>
            <a:rPr lang="es-CO" sz="1500" dirty="0" smtClean="0"/>
            <a:t> </a:t>
          </a:r>
          <a:r>
            <a:rPr lang="es-CO" sz="1500" dirty="0" err="1" smtClean="0"/>
            <a:t>results</a:t>
          </a:r>
          <a:r>
            <a:rPr lang="es-CO" sz="1500" dirty="0" smtClean="0"/>
            <a:t> </a:t>
          </a:r>
          <a:r>
            <a:rPr lang="es-CO" sz="1500" dirty="0" err="1" smtClean="0"/>
            <a:t>provided</a:t>
          </a:r>
          <a:r>
            <a:rPr lang="es-CO" sz="1500" dirty="0" smtClean="0"/>
            <a:t> </a:t>
          </a:r>
          <a:r>
            <a:rPr lang="es-CO" sz="1500" dirty="0" err="1" smtClean="0"/>
            <a:t>by</a:t>
          </a:r>
          <a:r>
            <a:rPr lang="es-CO" sz="1500" dirty="0" smtClean="0"/>
            <a:t> Elizabeth </a:t>
          </a:r>
          <a:r>
            <a:rPr lang="es-CO" sz="1500" dirty="0" err="1" smtClean="0"/>
            <a:t>Doney</a:t>
          </a:r>
          <a:r>
            <a:rPr lang="es-CO" sz="1500" dirty="0" smtClean="0"/>
            <a:t> in June 2015.</a:t>
          </a:r>
          <a:endParaRPr lang="es-CO" sz="1500" dirty="0"/>
        </a:p>
      </dgm:t>
    </dgm:pt>
    <dgm:pt modelId="{6947E039-3847-4382-ACB0-0826ED06D8FA}" type="parTrans" cxnId="{4E7DF89E-BC6F-4240-A323-D1BC8A360259}">
      <dgm:prSet/>
      <dgm:spPr/>
      <dgm:t>
        <a:bodyPr/>
        <a:lstStyle/>
        <a:p>
          <a:endParaRPr lang="es-CO" sz="1500"/>
        </a:p>
      </dgm:t>
    </dgm:pt>
    <dgm:pt modelId="{1F65FA86-B088-4231-8744-F71255EF4744}" type="sibTrans" cxnId="{4E7DF89E-BC6F-4240-A323-D1BC8A360259}">
      <dgm:prSet/>
      <dgm:spPr/>
      <dgm:t>
        <a:bodyPr/>
        <a:lstStyle/>
        <a:p>
          <a:endParaRPr lang="es-CO" sz="1500"/>
        </a:p>
      </dgm:t>
    </dgm:pt>
    <dgm:pt modelId="{555468E4-7C67-40C1-B724-5B332F0B89C4}">
      <dgm:prSet phldrT="[Texto]" custT="1"/>
      <dgm:spPr/>
      <dgm:t>
        <a:bodyPr/>
        <a:lstStyle/>
        <a:p>
          <a:r>
            <a:rPr lang="es-CO" sz="1500" dirty="0" err="1" smtClean="0"/>
            <a:t>Phase</a:t>
          </a:r>
          <a:r>
            <a:rPr lang="es-CO" sz="1500" dirty="0" smtClean="0"/>
            <a:t> 3. </a:t>
          </a:r>
          <a:r>
            <a:rPr lang="es-CO" sz="1500" dirty="0" err="1" smtClean="0"/>
            <a:t>Edition</a:t>
          </a:r>
          <a:r>
            <a:rPr lang="es-CO" sz="1500" dirty="0" smtClean="0"/>
            <a:t> of </a:t>
          </a:r>
          <a:r>
            <a:rPr lang="es-CO" sz="1500" dirty="0" err="1" smtClean="0"/>
            <a:t>documents</a:t>
          </a:r>
          <a:r>
            <a:rPr lang="es-CO" sz="1500" dirty="0" smtClean="0"/>
            <a:t> and peer-</a:t>
          </a:r>
          <a:r>
            <a:rPr lang="es-CO" sz="1500" dirty="0" err="1" smtClean="0"/>
            <a:t>review</a:t>
          </a:r>
          <a:r>
            <a:rPr lang="es-CO" sz="1500" dirty="0" smtClean="0"/>
            <a:t> </a:t>
          </a:r>
          <a:r>
            <a:rPr lang="es-CO" sz="1500" dirty="0" err="1" smtClean="0"/>
            <a:t>process</a:t>
          </a:r>
          <a:endParaRPr lang="es-CO" sz="1500" dirty="0"/>
        </a:p>
      </dgm:t>
    </dgm:pt>
    <dgm:pt modelId="{0A3AF14E-CF9A-4F46-8DE3-8212DC4C2CA6}" type="parTrans" cxnId="{0D463CE0-6D28-4E00-BB50-1CA4DA340C70}">
      <dgm:prSet/>
      <dgm:spPr/>
      <dgm:t>
        <a:bodyPr/>
        <a:lstStyle/>
        <a:p>
          <a:endParaRPr lang="es-CO" sz="1500"/>
        </a:p>
      </dgm:t>
    </dgm:pt>
    <dgm:pt modelId="{7A5058BC-EC15-40BA-83ED-D5296E662212}" type="sibTrans" cxnId="{0D463CE0-6D28-4E00-BB50-1CA4DA340C70}">
      <dgm:prSet/>
      <dgm:spPr/>
      <dgm:t>
        <a:bodyPr/>
        <a:lstStyle/>
        <a:p>
          <a:endParaRPr lang="es-CO" sz="1500"/>
        </a:p>
      </dgm:t>
    </dgm:pt>
    <dgm:pt modelId="{04706535-A43F-4133-980D-3F97770241AD}">
      <dgm:prSet phldrT="[Texto]" custT="1"/>
      <dgm:spPr/>
      <dgm:t>
        <a:bodyPr/>
        <a:lstStyle/>
        <a:p>
          <a:r>
            <a:rPr lang="es-CO" sz="1500" dirty="0" smtClean="0"/>
            <a:t>TU </a:t>
          </a:r>
          <a:r>
            <a:rPr lang="es-CO" sz="1500" dirty="0" err="1" smtClean="0"/>
            <a:t>documents</a:t>
          </a:r>
          <a:r>
            <a:rPr lang="es-CO" sz="1500" dirty="0" smtClean="0"/>
            <a:t> </a:t>
          </a:r>
          <a:r>
            <a:rPr lang="es-CO" sz="1500" dirty="0" err="1" smtClean="0"/>
            <a:t>received</a:t>
          </a:r>
          <a:r>
            <a:rPr lang="es-CO" sz="1500" dirty="0" smtClean="0"/>
            <a:t> in  </a:t>
          </a:r>
          <a:r>
            <a:rPr lang="es-CO" sz="1500" dirty="0" err="1" smtClean="0"/>
            <a:t>November</a:t>
          </a:r>
          <a:r>
            <a:rPr lang="es-CO" sz="1500" dirty="0" smtClean="0"/>
            <a:t> 2015.</a:t>
          </a:r>
          <a:endParaRPr lang="es-CO" sz="1500" dirty="0"/>
        </a:p>
      </dgm:t>
    </dgm:pt>
    <dgm:pt modelId="{AAE548E8-6D48-4D22-A822-A403FBCBF38B}" type="parTrans" cxnId="{8E082DAF-53D7-483E-8081-58FC449D6C93}">
      <dgm:prSet/>
      <dgm:spPr/>
      <dgm:t>
        <a:bodyPr/>
        <a:lstStyle/>
        <a:p>
          <a:endParaRPr lang="es-CO" sz="1500"/>
        </a:p>
      </dgm:t>
    </dgm:pt>
    <dgm:pt modelId="{4D76D919-48B2-47B3-8468-F7FE319298B0}" type="sibTrans" cxnId="{8E082DAF-53D7-483E-8081-58FC449D6C93}">
      <dgm:prSet/>
      <dgm:spPr/>
      <dgm:t>
        <a:bodyPr/>
        <a:lstStyle/>
        <a:p>
          <a:endParaRPr lang="es-CO" sz="1500"/>
        </a:p>
      </dgm:t>
    </dgm:pt>
    <dgm:pt modelId="{2759808D-B261-45D8-BB3A-ED2A9E7638FD}">
      <dgm:prSet phldrT="[Texto]" custT="1"/>
      <dgm:spPr/>
      <dgm:t>
        <a:bodyPr/>
        <a:lstStyle/>
        <a:p>
          <a:r>
            <a:rPr lang="es-CO" sz="1500" dirty="0" err="1" smtClean="0"/>
            <a:t>Request</a:t>
          </a:r>
          <a:r>
            <a:rPr lang="es-CO" sz="1500" dirty="0" smtClean="0"/>
            <a:t> </a:t>
          </a:r>
          <a:r>
            <a:rPr lang="es-CO" sz="1500" dirty="0" err="1" smtClean="0"/>
            <a:t>regarding</a:t>
          </a:r>
          <a:r>
            <a:rPr lang="es-CO" sz="1500" dirty="0" smtClean="0"/>
            <a:t> Target </a:t>
          </a:r>
          <a:r>
            <a:rPr lang="es-CO" sz="1500" dirty="0" err="1" smtClean="0"/>
            <a:t>update</a:t>
          </a:r>
          <a:r>
            <a:rPr lang="es-CO" sz="1500" dirty="0" smtClean="0"/>
            <a:t> </a:t>
          </a:r>
          <a:r>
            <a:rPr lang="es-CO" sz="1500" dirty="0" err="1" smtClean="0"/>
            <a:t>project</a:t>
          </a:r>
          <a:r>
            <a:rPr lang="es-CO" sz="1500" dirty="0" smtClean="0"/>
            <a:t> (</a:t>
          </a:r>
          <a:r>
            <a:rPr lang="es-CO" sz="1500" dirty="0" err="1" smtClean="0"/>
            <a:t>Pilot</a:t>
          </a:r>
          <a:r>
            <a:rPr lang="es-CO" sz="1500" dirty="0" smtClean="0"/>
            <a:t>) in </a:t>
          </a:r>
          <a:r>
            <a:rPr lang="es-CO" sz="1500" dirty="0" err="1" smtClean="0"/>
            <a:t>April</a:t>
          </a:r>
          <a:r>
            <a:rPr lang="es-CO" sz="1500" dirty="0" smtClean="0"/>
            <a:t> 2015.</a:t>
          </a:r>
          <a:endParaRPr lang="es-CO" sz="1500" dirty="0"/>
        </a:p>
      </dgm:t>
    </dgm:pt>
    <dgm:pt modelId="{EF3C5ADD-CB23-4039-ADBE-B5774911EE6B}" type="parTrans" cxnId="{0704F15F-FA0E-4978-8E7A-91D3A457A200}">
      <dgm:prSet/>
      <dgm:spPr/>
      <dgm:t>
        <a:bodyPr/>
        <a:lstStyle/>
        <a:p>
          <a:endParaRPr lang="es-CO" sz="1500"/>
        </a:p>
      </dgm:t>
    </dgm:pt>
    <dgm:pt modelId="{C70F0BE7-DA07-4472-87F2-58BBE5AB29AB}" type="sibTrans" cxnId="{0704F15F-FA0E-4978-8E7A-91D3A457A200}">
      <dgm:prSet/>
      <dgm:spPr/>
      <dgm:t>
        <a:bodyPr/>
        <a:lstStyle/>
        <a:p>
          <a:endParaRPr lang="es-CO" sz="1500"/>
        </a:p>
      </dgm:t>
    </dgm:pt>
    <dgm:pt modelId="{39200D7F-9247-4440-8944-5061E0F92FB7}">
      <dgm:prSet phldrT="[Texto]" custT="1"/>
      <dgm:spPr/>
      <dgm:t>
        <a:bodyPr/>
        <a:lstStyle/>
        <a:p>
          <a:r>
            <a:rPr lang="es-CO" sz="1500" dirty="0" err="1" smtClean="0"/>
            <a:t>Conference</a:t>
          </a:r>
          <a:r>
            <a:rPr lang="es-CO" sz="1500" dirty="0" smtClean="0"/>
            <a:t> </a:t>
          </a:r>
          <a:r>
            <a:rPr lang="es-CO" sz="1500" dirty="0" err="1" smtClean="0"/>
            <a:t>call</a:t>
          </a:r>
          <a:r>
            <a:rPr lang="es-CO" sz="1500" dirty="0" smtClean="0"/>
            <a:t>: </a:t>
          </a:r>
          <a:r>
            <a:rPr lang="es-CO" sz="1500" dirty="0" err="1" smtClean="0"/>
            <a:t>First</a:t>
          </a:r>
          <a:r>
            <a:rPr lang="es-CO" sz="1500" dirty="0" smtClean="0"/>
            <a:t> </a:t>
          </a:r>
          <a:r>
            <a:rPr lang="es-CO" sz="1500" dirty="0" err="1" smtClean="0"/>
            <a:t>agreements</a:t>
          </a:r>
          <a:r>
            <a:rPr lang="es-CO" sz="1500" dirty="0" smtClean="0"/>
            <a:t> in </a:t>
          </a:r>
          <a:r>
            <a:rPr lang="es-CO" sz="1500" dirty="0" err="1" smtClean="0"/>
            <a:t>May</a:t>
          </a:r>
          <a:r>
            <a:rPr lang="es-CO" sz="1500" dirty="0" smtClean="0"/>
            <a:t> 2015</a:t>
          </a:r>
          <a:endParaRPr lang="es-CO" sz="1500" dirty="0"/>
        </a:p>
      </dgm:t>
    </dgm:pt>
    <dgm:pt modelId="{051DDEFE-5D3B-4CA6-955F-725CB9D028B4}" type="parTrans" cxnId="{65BE091C-77B1-48EB-92DB-D5F0F8A4FD4D}">
      <dgm:prSet/>
      <dgm:spPr/>
      <dgm:t>
        <a:bodyPr/>
        <a:lstStyle/>
        <a:p>
          <a:endParaRPr lang="es-CO" sz="1500"/>
        </a:p>
      </dgm:t>
    </dgm:pt>
    <dgm:pt modelId="{AE6F55A8-EF8C-4000-9545-3A9654FA8340}" type="sibTrans" cxnId="{65BE091C-77B1-48EB-92DB-D5F0F8A4FD4D}">
      <dgm:prSet/>
      <dgm:spPr/>
      <dgm:t>
        <a:bodyPr/>
        <a:lstStyle/>
        <a:p>
          <a:endParaRPr lang="es-CO" sz="1500"/>
        </a:p>
      </dgm:t>
    </dgm:pt>
    <dgm:pt modelId="{E99305C4-0FE6-4B7B-890E-EE12E52B6628}">
      <dgm:prSet phldrT="[Texto]" custT="1"/>
      <dgm:spPr/>
      <dgm:t>
        <a:bodyPr/>
        <a:lstStyle/>
        <a:p>
          <a:r>
            <a:rPr lang="es-CO" sz="1500" dirty="0" err="1" smtClean="0"/>
            <a:t>Screening</a:t>
          </a:r>
          <a:r>
            <a:rPr lang="es-CO" sz="1500" dirty="0" smtClean="0"/>
            <a:t> </a:t>
          </a:r>
          <a:r>
            <a:rPr lang="es-CO" sz="1500" dirty="0" err="1" smtClean="0"/>
            <a:t>results</a:t>
          </a:r>
          <a:r>
            <a:rPr lang="es-CO" sz="1500" dirty="0" smtClean="0"/>
            <a:t> </a:t>
          </a:r>
          <a:r>
            <a:rPr lang="es-CO" sz="1500" dirty="0" err="1" smtClean="0"/>
            <a:t>the</a:t>
          </a:r>
          <a:r>
            <a:rPr lang="es-CO" sz="1500" dirty="0" smtClean="0"/>
            <a:t> </a:t>
          </a:r>
          <a:r>
            <a:rPr lang="es-CO" sz="1500" dirty="0" err="1" smtClean="0"/>
            <a:t>last</a:t>
          </a:r>
          <a:r>
            <a:rPr lang="es-CO" sz="1500" dirty="0" smtClean="0"/>
            <a:t> </a:t>
          </a:r>
          <a:r>
            <a:rPr lang="es-CO" sz="1500" dirty="0" err="1" smtClean="0"/>
            <a:t>week</a:t>
          </a:r>
          <a:r>
            <a:rPr lang="es-CO" sz="1500" dirty="0" smtClean="0"/>
            <a:t> of June.</a:t>
          </a:r>
          <a:endParaRPr lang="es-CO" sz="1500" dirty="0"/>
        </a:p>
      </dgm:t>
    </dgm:pt>
    <dgm:pt modelId="{C794F608-8D70-4168-B67E-960764DE90CF}" type="parTrans" cxnId="{62BB12D3-1D91-49C8-AD2C-6114A494DAC3}">
      <dgm:prSet/>
      <dgm:spPr/>
      <dgm:t>
        <a:bodyPr/>
        <a:lstStyle/>
        <a:p>
          <a:endParaRPr lang="es-CO" sz="1500"/>
        </a:p>
      </dgm:t>
    </dgm:pt>
    <dgm:pt modelId="{96AE6DB7-6F7A-452F-984F-6A101C6C6979}" type="sibTrans" cxnId="{62BB12D3-1D91-49C8-AD2C-6114A494DAC3}">
      <dgm:prSet/>
      <dgm:spPr/>
      <dgm:t>
        <a:bodyPr/>
        <a:lstStyle/>
        <a:p>
          <a:endParaRPr lang="es-CO" sz="1500"/>
        </a:p>
      </dgm:t>
    </dgm:pt>
    <dgm:pt modelId="{BF1CB440-ED2A-4E4E-AF39-15F45D65FB81}">
      <dgm:prSet phldrT="[Texto]" custT="1"/>
      <dgm:spPr/>
      <dgm:t>
        <a:bodyPr/>
        <a:lstStyle/>
        <a:p>
          <a:r>
            <a:rPr lang="es-CO" sz="1500" dirty="0" err="1" smtClean="0"/>
            <a:t>Additional</a:t>
          </a:r>
          <a:r>
            <a:rPr lang="es-CO" sz="1500" dirty="0" smtClean="0"/>
            <a:t> </a:t>
          </a:r>
          <a:r>
            <a:rPr lang="es-CO" sz="1500" dirty="0" err="1" smtClean="0"/>
            <a:t>clarifications</a:t>
          </a:r>
          <a:r>
            <a:rPr lang="es-CO" sz="1500" dirty="0" smtClean="0"/>
            <a:t> </a:t>
          </a:r>
          <a:r>
            <a:rPr lang="es-CO" sz="1500" dirty="0" err="1" smtClean="0"/>
            <a:t>about</a:t>
          </a:r>
          <a:r>
            <a:rPr lang="es-CO" sz="1500" dirty="0" smtClean="0"/>
            <a:t> </a:t>
          </a:r>
          <a:r>
            <a:rPr lang="es-CO" sz="1500" dirty="0" err="1" smtClean="0"/>
            <a:t>selected</a:t>
          </a:r>
          <a:r>
            <a:rPr lang="es-CO" sz="1500" dirty="0" smtClean="0"/>
            <a:t> </a:t>
          </a:r>
          <a:r>
            <a:rPr lang="es-CO" sz="1500" dirty="0" err="1" smtClean="0"/>
            <a:t>references</a:t>
          </a:r>
          <a:r>
            <a:rPr lang="es-CO" sz="1500" dirty="0" smtClean="0"/>
            <a:t> in </a:t>
          </a:r>
          <a:r>
            <a:rPr lang="es-CO" sz="1500" dirty="0" err="1" smtClean="0"/>
            <a:t>August</a:t>
          </a:r>
          <a:r>
            <a:rPr lang="es-CO" sz="1500" dirty="0" smtClean="0"/>
            <a:t> 2015.</a:t>
          </a:r>
          <a:endParaRPr lang="es-CO" sz="1500" dirty="0"/>
        </a:p>
      </dgm:t>
    </dgm:pt>
    <dgm:pt modelId="{0343EC4D-3E98-4DFE-A614-92180496862E}" type="parTrans" cxnId="{F43045C9-57A3-485B-AE1D-1C9CD26F40AC}">
      <dgm:prSet/>
      <dgm:spPr/>
      <dgm:t>
        <a:bodyPr/>
        <a:lstStyle/>
        <a:p>
          <a:endParaRPr lang="es-CO" sz="1500"/>
        </a:p>
      </dgm:t>
    </dgm:pt>
    <dgm:pt modelId="{26A97B05-5AD7-4AF9-A3F1-04172FC4E74C}" type="sibTrans" cxnId="{F43045C9-57A3-485B-AE1D-1C9CD26F40AC}">
      <dgm:prSet/>
      <dgm:spPr/>
      <dgm:t>
        <a:bodyPr/>
        <a:lstStyle/>
        <a:p>
          <a:endParaRPr lang="es-CO" sz="1500"/>
        </a:p>
      </dgm:t>
    </dgm:pt>
    <dgm:pt modelId="{FF2CD089-CFB4-49AA-A425-C95F08E9D576}">
      <dgm:prSet phldrT="[Texto]" custT="1"/>
      <dgm:spPr/>
      <dgm:t>
        <a:bodyPr/>
        <a:lstStyle/>
        <a:p>
          <a:r>
            <a:rPr lang="es-CO" sz="1500" dirty="0" err="1" smtClean="0"/>
            <a:t>Developing</a:t>
          </a:r>
          <a:r>
            <a:rPr lang="es-CO" sz="1500" dirty="0" smtClean="0"/>
            <a:t> of </a:t>
          </a:r>
          <a:r>
            <a:rPr lang="es-CO" sz="1500" dirty="0" err="1" smtClean="0"/>
            <a:t>documents</a:t>
          </a:r>
          <a:r>
            <a:rPr lang="es-CO" sz="1500" dirty="0" smtClean="0"/>
            <a:t>: </a:t>
          </a:r>
          <a:r>
            <a:rPr lang="es-CO" sz="1500" dirty="0" err="1" smtClean="0"/>
            <a:t>During</a:t>
          </a:r>
          <a:r>
            <a:rPr lang="es-CO" sz="1500" dirty="0" smtClean="0"/>
            <a:t> </a:t>
          </a:r>
          <a:r>
            <a:rPr lang="es-CO" sz="1500" dirty="0" err="1" smtClean="0"/>
            <a:t>this</a:t>
          </a:r>
          <a:r>
            <a:rPr lang="es-CO" sz="1500" dirty="0" smtClean="0"/>
            <a:t> </a:t>
          </a:r>
          <a:r>
            <a:rPr lang="es-CO" sz="1500" dirty="0" err="1" smtClean="0"/>
            <a:t>phase</a:t>
          </a:r>
          <a:r>
            <a:rPr lang="es-CO" sz="1500" dirty="0" smtClean="0"/>
            <a:t>.</a:t>
          </a:r>
          <a:endParaRPr lang="es-CO" sz="1500" dirty="0"/>
        </a:p>
      </dgm:t>
    </dgm:pt>
    <dgm:pt modelId="{31266B5D-DB67-468D-9B68-20A790BAC8FD}" type="parTrans" cxnId="{3F4F8DB9-6E52-4804-BAEA-B8E200F88F11}">
      <dgm:prSet/>
      <dgm:spPr/>
      <dgm:t>
        <a:bodyPr/>
        <a:lstStyle/>
        <a:p>
          <a:endParaRPr lang="es-CO" sz="1500"/>
        </a:p>
      </dgm:t>
    </dgm:pt>
    <dgm:pt modelId="{D7FD4592-E853-4499-A149-BACA57775F09}" type="sibTrans" cxnId="{3F4F8DB9-6E52-4804-BAEA-B8E200F88F11}">
      <dgm:prSet/>
      <dgm:spPr/>
      <dgm:t>
        <a:bodyPr/>
        <a:lstStyle/>
        <a:p>
          <a:endParaRPr lang="es-CO" sz="1500"/>
        </a:p>
      </dgm:t>
    </dgm:pt>
    <dgm:pt modelId="{278A554E-64B1-434A-A566-BED78C7F4736}">
      <dgm:prSet phldrT="[Texto]" custT="1"/>
      <dgm:spPr/>
      <dgm:t>
        <a:bodyPr/>
        <a:lstStyle/>
        <a:p>
          <a:r>
            <a:rPr lang="es-CO" sz="1500" dirty="0" smtClean="0"/>
            <a:t>Peer-</a:t>
          </a:r>
          <a:r>
            <a:rPr lang="es-CO" sz="1500" dirty="0" err="1" smtClean="0"/>
            <a:t>review</a:t>
          </a:r>
          <a:r>
            <a:rPr lang="es-CO" sz="1500" dirty="0" smtClean="0"/>
            <a:t> </a:t>
          </a:r>
          <a:r>
            <a:rPr lang="es-CO" sz="1500" dirty="0" err="1" smtClean="0"/>
            <a:t>process</a:t>
          </a:r>
          <a:r>
            <a:rPr lang="es-CO" sz="1500" dirty="0" smtClean="0"/>
            <a:t>: </a:t>
          </a:r>
          <a:r>
            <a:rPr lang="es-CO" sz="1500" dirty="0" err="1" smtClean="0"/>
            <a:t>From</a:t>
          </a:r>
          <a:r>
            <a:rPr lang="es-CO" sz="1500" dirty="0" smtClean="0"/>
            <a:t> </a:t>
          </a:r>
          <a:r>
            <a:rPr lang="es-CO" sz="1500" dirty="0" err="1" smtClean="0"/>
            <a:t>December</a:t>
          </a:r>
          <a:r>
            <a:rPr lang="es-CO" sz="1500" dirty="0" smtClean="0"/>
            <a:t> 2015 to </a:t>
          </a:r>
          <a:r>
            <a:rPr lang="es-CO" sz="1500" dirty="0" err="1" smtClean="0"/>
            <a:t>January</a:t>
          </a:r>
          <a:r>
            <a:rPr lang="es-CO" sz="1500" dirty="0" smtClean="0"/>
            <a:t> 2016.</a:t>
          </a:r>
          <a:endParaRPr lang="es-CO" sz="1500" dirty="0"/>
        </a:p>
      </dgm:t>
    </dgm:pt>
    <dgm:pt modelId="{A196BCD0-0540-4DCC-BA86-E69C9DF92CBF}" type="parTrans" cxnId="{10BDB922-DD58-49E8-8907-06F9E29350D0}">
      <dgm:prSet/>
      <dgm:spPr/>
      <dgm:t>
        <a:bodyPr/>
        <a:lstStyle/>
        <a:p>
          <a:endParaRPr lang="es-CO" sz="1500"/>
        </a:p>
      </dgm:t>
    </dgm:pt>
    <dgm:pt modelId="{B9C9765F-E3E9-49C5-90AB-A26E7639A8A3}" type="sibTrans" cxnId="{10BDB922-DD58-49E8-8907-06F9E29350D0}">
      <dgm:prSet/>
      <dgm:spPr/>
      <dgm:t>
        <a:bodyPr/>
        <a:lstStyle/>
        <a:p>
          <a:endParaRPr lang="es-CO" sz="1500"/>
        </a:p>
      </dgm:t>
    </dgm:pt>
    <dgm:pt modelId="{C9515D1A-FBDD-40E5-B74C-C8BDD3EAD089}">
      <dgm:prSet phldrT="[Texto]" custT="1"/>
      <dgm:spPr/>
      <dgm:t>
        <a:bodyPr/>
        <a:lstStyle/>
        <a:p>
          <a:r>
            <a:rPr lang="es-CO" sz="1500" dirty="0" smtClean="0"/>
            <a:t>Final </a:t>
          </a:r>
          <a:r>
            <a:rPr lang="es-CO" sz="1500" dirty="0" err="1" smtClean="0"/>
            <a:t>documents</a:t>
          </a:r>
          <a:r>
            <a:rPr lang="es-CO" sz="1500" dirty="0" smtClean="0"/>
            <a:t> in </a:t>
          </a:r>
          <a:r>
            <a:rPr lang="es-CO" sz="1500" dirty="0" err="1" smtClean="0"/>
            <a:t>copy-editing</a:t>
          </a:r>
          <a:r>
            <a:rPr lang="es-CO" sz="1500" dirty="0" smtClean="0"/>
            <a:t> </a:t>
          </a:r>
          <a:r>
            <a:rPr lang="es-CO" sz="1500" dirty="0" err="1" smtClean="0"/>
            <a:t>process</a:t>
          </a:r>
          <a:r>
            <a:rPr lang="es-CO" sz="1500" dirty="0" smtClean="0"/>
            <a:t>: Late </a:t>
          </a:r>
          <a:r>
            <a:rPr lang="es-CO" sz="1500" dirty="0" err="1" smtClean="0"/>
            <a:t>January</a:t>
          </a:r>
          <a:r>
            <a:rPr lang="es-CO" sz="1500" dirty="0" smtClean="0"/>
            <a:t> 2016.</a:t>
          </a:r>
          <a:endParaRPr lang="es-CO" sz="1500" dirty="0"/>
        </a:p>
      </dgm:t>
    </dgm:pt>
    <dgm:pt modelId="{B1D6D4C7-8E6F-404D-BA69-D6DDDFDE3AEA}" type="parTrans" cxnId="{DCEF8250-4C87-46E8-B5EC-EB56615DB0C5}">
      <dgm:prSet/>
      <dgm:spPr/>
      <dgm:t>
        <a:bodyPr/>
        <a:lstStyle/>
        <a:p>
          <a:endParaRPr lang="es-CO" sz="1500"/>
        </a:p>
      </dgm:t>
    </dgm:pt>
    <dgm:pt modelId="{C62DD3BF-A701-4584-BB7C-A19FC638D219}" type="sibTrans" cxnId="{DCEF8250-4C87-46E8-B5EC-EB56615DB0C5}">
      <dgm:prSet/>
      <dgm:spPr/>
      <dgm:t>
        <a:bodyPr/>
        <a:lstStyle/>
        <a:p>
          <a:endParaRPr lang="es-CO" sz="1500"/>
        </a:p>
      </dgm:t>
    </dgm:pt>
    <dgm:pt modelId="{4D7FC137-9826-499D-A3FE-C333956DC6F9}">
      <dgm:prSet phldrT="[Texto]" custT="1"/>
      <dgm:spPr/>
      <dgm:t>
        <a:bodyPr/>
        <a:lstStyle/>
        <a:p>
          <a:r>
            <a:rPr lang="es-CO" sz="1500" dirty="0" err="1" smtClean="0"/>
            <a:t>Documents</a:t>
          </a:r>
          <a:r>
            <a:rPr lang="es-CO" sz="1500" dirty="0" smtClean="0"/>
            <a:t> </a:t>
          </a:r>
          <a:r>
            <a:rPr lang="es-CO" sz="1500" dirty="0" err="1" smtClean="0"/>
            <a:t>published</a:t>
          </a:r>
          <a:r>
            <a:rPr lang="es-CO" sz="1500" dirty="0" smtClean="0"/>
            <a:t> in </a:t>
          </a:r>
          <a:r>
            <a:rPr lang="es-CO" sz="1500" dirty="0" err="1" smtClean="0"/>
            <a:t>March</a:t>
          </a:r>
          <a:r>
            <a:rPr lang="es-CO" sz="1500" dirty="0" smtClean="0"/>
            <a:t> 2016</a:t>
          </a:r>
          <a:endParaRPr lang="es-CO" sz="1500" dirty="0"/>
        </a:p>
      </dgm:t>
    </dgm:pt>
    <dgm:pt modelId="{1C039568-B31C-4586-94AE-BB5A9B9849AF}" type="parTrans" cxnId="{9F93282D-5585-4E29-A244-4CB3F6322FC8}">
      <dgm:prSet/>
      <dgm:spPr/>
      <dgm:t>
        <a:bodyPr/>
        <a:lstStyle/>
        <a:p>
          <a:endParaRPr lang="es-CO" sz="1500"/>
        </a:p>
      </dgm:t>
    </dgm:pt>
    <dgm:pt modelId="{4B08FC2F-7EE5-40AF-979A-057E3DC0581A}" type="sibTrans" cxnId="{9F93282D-5585-4E29-A244-4CB3F6322FC8}">
      <dgm:prSet/>
      <dgm:spPr/>
      <dgm:t>
        <a:bodyPr/>
        <a:lstStyle/>
        <a:p>
          <a:endParaRPr lang="es-CO" sz="1500"/>
        </a:p>
      </dgm:t>
    </dgm:pt>
    <dgm:pt modelId="{9DAC6DC4-BE5D-4CB9-9959-C678A9FC0DB4}" type="pres">
      <dgm:prSet presAssocID="{FC86F54B-C7D7-46C7-8ADC-3EEBACE87C2C}" presName="linearFlow" presStyleCnt="0">
        <dgm:presLayoutVars>
          <dgm:dir/>
          <dgm:animLvl val="lvl"/>
          <dgm:resizeHandles val="exact"/>
        </dgm:presLayoutVars>
      </dgm:prSet>
      <dgm:spPr/>
      <dgm:t>
        <a:bodyPr/>
        <a:lstStyle/>
        <a:p>
          <a:endParaRPr lang="en-US"/>
        </a:p>
      </dgm:t>
    </dgm:pt>
    <dgm:pt modelId="{4D8F6367-847D-48B7-91BA-C6C87AA79E31}" type="pres">
      <dgm:prSet presAssocID="{0B755CD7-F4F6-4AF9-BFDA-AE7938A47371}" presName="composite" presStyleCnt="0"/>
      <dgm:spPr/>
    </dgm:pt>
    <dgm:pt modelId="{C1BC10C5-1410-403C-8CD3-0FF0050ED857}" type="pres">
      <dgm:prSet presAssocID="{0B755CD7-F4F6-4AF9-BFDA-AE7938A47371}" presName="parTx" presStyleLbl="node1" presStyleIdx="0" presStyleCnt="3">
        <dgm:presLayoutVars>
          <dgm:chMax val="0"/>
          <dgm:chPref val="0"/>
          <dgm:bulletEnabled val="1"/>
        </dgm:presLayoutVars>
      </dgm:prSet>
      <dgm:spPr/>
      <dgm:t>
        <a:bodyPr/>
        <a:lstStyle/>
        <a:p>
          <a:endParaRPr lang="en-US"/>
        </a:p>
      </dgm:t>
    </dgm:pt>
    <dgm:pt modelId="{AA789480-151A-4744-B10E-2ABB39C73116}" type="pres">
      <dgm:prSet presAssocID="{0B755CD7-F4F6-4AF9-BFDA-AE7938A47371}" presName="parSh" presStyleLbl="node1" presStyleIdx="0" presStyleCnt="3"/>
      <dgm:spPr/>
      <dgm:t>
        <a:bodyPr/>
        <a:lstStyle/>
        <a:p>
          <a:endParaRPr lang="en-US"/>
        </a:p>
      </dgm:t>
    </dgm:pt>
    <dgm:pt modelId="{BA4E99EB-8163-4679-B333-0ECF6E6BFBE3}" type="pres">
      <dgm:prSet presAssocID="{0B755CD7-F4F6-4AF9-BFDA-AE7938A47371}" presName="desTx" presStyleLbl="fgAcc1" presStyleIdx="0" presStyleCnt="3" custScaleY="100000">
        <dgm:presLayoutVars>
          <dgm:bulletEnabled val="1"/>
        </dgm:presLayoutVars>
      </dgm:prSet>
      <dgm:spPr/>
      <dgm:t>
        <a:bodyPr/>
        <a:lstStyle/>
        <a:p>
          <a:endParaRPr lang="es-CO"/>
        </a:p>
      </dgm:t>
    </dgm:pt>
    <dgm:pt modelId="{4878D88A-0DA7-4A12-A678-406A7775A0D4}" type="pres">
      <dgm:prSet presAssocID="{3190DF89-CA39-4C31-86B5-20D957331682}" presName="sibTrans" presStyleLbl="sibTrans2D1" presStyleIdx="0" presStyleCnt="2"/>
      <dgm:spPr/>
      <dgm:t>
        <a:bodyPr/>
        <a:lstStyle/>
        <a:p>
          <a:endParaRPr lang="en-US"/>
        </a:p>
      </dgm:t>
    </dgm:pt>
    <dgm:pt modelId="{B72B4F79-09FB-4950-97AF-15D8278F8A26}" type="pres">
      <dgm:prSet presAssocID="{3190DF89-CA39-4C31-86B5-20D957331682}" presName="connTx" presStyleLbl="sibTrans2D1" presStyleIdx="0" presStyleCnt="2"/>
      <dgm:spPr/>
      <dgm:t>
        <a:bodyPr/>
        <a:lstStyle/>
        <a:p>
          <a:endParaRPr lang="en-US"/>
        </a:p>
      </dgm:t>
    </dgm:pt>
    <dgm:pt modelId="{65D04625-5411-4076-896F-F1EAB6553F96}" type="pres">
      <dgm:prSet presAssocID="{381425B6-8A73-4FF1-88AF-7A6EE024C609}" presName="composite" presStyleCnt="0"/>
      <dgm:spPr/>
    </dgm:pt>
    <dgm:pt modelId="{BD441B2F-7A8D-49C1-94E8-D7F8B3AC768B}" type="pres">
      <dgm:prSet presAssocID="{381425B6-8A73-4FF1-88AF-7A6EE024C609}" presName="parTx" presStyleLbl="node1" presStyleIdx="0" presStyleCnt="3">
        <dgm:presLayoutVars>
          <dgm:chMax val="0"/>
          <dgm:chPref val="0"/>
          <dgm:bulletEnabled val="1"/>
        </dgm:presLayoutVars>
      </dgm:prSet>
      <dgm:spPr/>
      <dgm:t>
        <a:bodyPr/>
        <a:lstStyle/>
        <a:p>
          <a:endParaRPr lang="es-CO"/>
        </a:p>
      </dgm:t>
    </dgm:pt>
    <dgm:pt modelId="{4ADAC5FD-EA4D-4872-9DC0-9F38ED5317E9}" type="pres">
      <dgm:prSet presAssocID="{381425B6-8A73-4FF1-88AF-7A6EE024C609}" presName="parSh" presStyleLbl="node1" presStyleIdx="1" presStyleCnt="3"/>
      <dgm:spPr/>
      <dgm:t>
        <a:bodyPr/>
        <a:lstStyle/>
        <a:p>
          <a:endParaRPr lang="es-CO"/>
        </a:p>
      </dgm:t>
    </dgm:pt>
    <dgm:pt modelId="{40D24146-C1D6-425B-BB6F-31820BD64343}" type="pres">
      <dgm:prSet presAssocID="{381425B6-8A73-4FF1-88AF-7A6EE024C609}" presName="desTx" presStyleLbl="fgAcc1" presStyleIdx="1" presStyleCnt="3">
        <dgm:presLayoutVars>
          <dgm:bulletEnabled val="1"/>
        </dgm:presLayoutVars>
      </dgm:prSet>
      <dgm:spPr/>
      <dgm:t>
        <a:bodyPr/>
        <a:lstStyle/>
        <a:p>
          <a:endParaRPr lang="es-CO"/>
        </a:p>
      </dgm:t>
    </dgm:pt>
    <dgm:pt modelId="{4A32AC89-9B12-4641-B460-CAD6C7001995}" type="pres">
      <dgm:prSet presAssocID="{18C7F158-5753-4387-A5B7-7B46F4E58DFF}" presName="sibTrans" presStyleLbl="sibTrans2D1" presStyleIdx="1" presStyleCnt="2"/>
      <dgm:spPr/>
      <dgm:t>
        <a:bodyPr/>
        <a:lstStyle/>
        <a:p>
          <a:endParaRPr lang="en-US"/>
        </a:p>
      </dgm:t>
    </dgm:pt>
    <dgm:pt modelId="{89DDF6D3-B964-4F9E-BB63-2C0267858B96}" type="pres">
      <dgm:prSet presAssocID="{18C7F158-5753-4387-A5B7-7B46F4E58DFF}" presName="connTx" presStyleLbl="sibTrans2D1" presStyleIdx="1" presStyleCnt="2"/>
      <dgm:spPr/>
      <dgm:t>
        <a:bodyPr/>
        <a:lstStyle/>
        <a:p>
          <a:endParaRPr lang="en-US"/>
        </a:p>
      </dgm:t>
    </dgm:pt>
    <dgm:pt modelId="{5366C534-DF09-47B9-B572-92D239461E5F}" type="pres">
      <dgm:prSet presAssocID="{555468E4-7C67-40C1-B724-5B332F0B89C4}" presName="composite" presStyleCnt="0"/>
      <dgm:spPr/>
    </dgm:pt>
    <dgm:pt modelId="{2607C6F4-9765-4972-AB88-63208A3D57B9}" type="pres">
      <dgm:prSet presAssocID="{555468E4-7C67-40C1-B724-5B332F0B89C4}" presName="parTx" presStyleLbl="node1" presStyleIdx="1" presStyleCnt="3">
        <dgm:presLayoutVars>
          <dgm:chMax val="0"/>
          <dgm:chPref val="0"/>
          <dgm:bulletEnabled val="1"/>
        </dgm:presLayoutVars>
      </dgm:prSet>
      <dgm:spPr/>
      <dgm:t>
        <a:bodyPr/>
        <a:lstStyle/>
        <a:p>
          <a:endParaRPr lang="es-CO"/>
        </a:p>
      </dgm:t>
    </dgm:pt>
    <dgm:pt modelId="{2F52ABC2-1494-473C-90BE-9B1CB48DE0ED}" type="pres">
      <dgm:prSet presAssocID="{555468E4-7C67-40C1-B724-5B332F0B89C4}" presName="parSh" presStyleLbl="node1" presStyleIdx="2" presStyleCnt="3"/>
      <dgm:spPr/>
      <dgm:t>
        <a:bodyPr/>
        <a:lstStyle/>
        <a:p>
          <a:endParaRPr lang="es-CO"/>
        </a:p>
      </dgm:t>
    </dgm:pt>
    <dgm:pt modelId="{322DFE36-6460-49F8-80A3-6046F62DB48F}" type="pres">
      <dgm:prSet presAssocID="{555468E4-7C67-40C1-B724-5B332F0B89C4}" presName="desTx" presStyleLbl="fgAcc1" presStyleIdx="2" presStyleCnt="3">
        <dgm:presLayoutVars>
          <dgm:bulletEnabled val="1"/>
        </dgm:presLayoutVars>
      </dgm:prSet>
      <dgm:spPr/>
      <dgm:t>
        <a:bodyPr/>
        <a:lstStyle/>
        <a:p>
          <a:endParaRPr lang="es-CO"/>
        </a:p>
      </dgm:t>
    </dgm:pt>
  </dgm:ptLst>
  <dgm:cxnLst>
    <dgm:cxn modelId="{4A9A7E7B-D539-4CD4-9A9C-BFEEF17C7E62}" type="presOf" srcId="{376B4432-641C-4298-AAE7-5302BBC3D41B}" destId="{BA4E99EB-8163-4679-B333-0ECF6E6BFBE3}" srcOrd="0" destOrd="0" presId="urn:microsoft.com/office/officeart/2005/8/layout/process3"/>
    <dgm:cxn modelId="{F524B389-2A6A-4BFC-8FFB-CEE22DA8C292}" type="presOf" srcId="{18C7F158-5753-4387-A5B7-7B46F4E58DFF}" destId="{89DDF6D3-B964-4F9E-BB63-2C0267858B96}" srcOrd="1" destOrd="0" presId="urn:microsoft.com/office/officeart/2005/8/layout/process3"/>
    <dgm:cxn modelId="{59F2101C-B1A1-457C-ABDC-AA7CD0A5B9BB}" srcId="{FC86F54B-C7D7-46C7-8ADC-3EEBACE87C2C}" destId="{0B755CD7-F4F6-4AF9-BFDA-AE7938A47371}" srcOrd="0" destOrd="0" parTransId="{1AEC6F05-F20C-4601-AC40-8314E6C1CE5A}" sibTransId="{3190DF89-CA39-4C31-86B5-20D957331682}"/>
    <dgm:cxn modelId="{8E082DAF-53D7-483E-8081-58FC449D6C93}" srcId="{555468E4-7C67-40C1-B724-5B332F0B89C4}" destId="{04706535-A43F-4133-980D-3F97770241AD}" srcOrd="0" destOrd="0" parTransId="{AAE548E8-6D48-4D22-A822-A403FBCBF38B}" sibTransId="{4D76D919-48B2-47B3-8468-F7FE319298B0}"/>
    <dgm:cxn modelId="{E7959A7F-6DFC-46C7-9236-B0D74ADCF560}" type="presOf" srcId="{3190DF89-CA39-4C31-86B5-20D957331682}" destId="{B72B4F79-09FB-4950-97AF-15D8278F8A26}" srcOrd="1" destOrd="0" presId="urn:microsoft.com/office/officeart/2005/8/layout/process3"/>
    <dgm:cxn modelId="{0D463CE0-6D28-4E00-BB50-1CA4DA340C70}" srcId="{FC86F54B-C7D7-46C7-8ADC-3EEBACE87C2C}" destId="{555468E4-7C67-40C1-B724-5B332F0B89C4}" srcOrd="2" destOrd="0" parTransId="{0A3AF14E-CF9A-4F46-8DE3-8212DC4C2CA6}" sibTransId="{7A5058BC-EC15-40BA-83ED-D5296E662212}"/>
    <dgm:cxn modelId="{78AB49BF-50CC-4646-8E79-E87A828BDA93}" type="presOf" srcId="{18C7F158-5753-4387-A5B7-7B46F4E58DFF}" destId="{4A32AC89-9B12-4641-B460-CAD6C7001995}" srcOrd="0" destOrd="0" presId="urn:microsoft.com/office/officeart/2005/8/layout/process3"/>
    <dgm:cxn modelId="{E4DBDD81-1F98-48D0-A569-D81B552342EE}" srcId="{FC86F54B-C7D7-46C7-8ADC-3EEBACE87C2C}" destId="{381425B6-8A73-4FF1-88AF-7A6EE024C609}" srcOrd="1" destOrd="0" parTransId="{9AA154BA-5478-4D02-9D70-DF03FE1D00B7}" sibTransId="{18C7F158-5753-4387-A5B7-7B46F4E58DFF}"/>
    <dgm:cxn modelId="{0704F15F-FA0E-4978-8E7A-91D3A457A200}" srcId="{0B755CD7-F4F6-4AF9-BFDA-AE7938A47371}" destId="{2759808D-B261-45D8-BB3A-ED2A9E7638FD}" srcOrd="1" destOrd="0" parTransId="{EF3C5ADD-CB23-4039-ADBE-B5774911EE6B}" sibTransId="{C70F0BE7-DA07-4472-87F2-58BBE5AB29AB}"/>
    <dgm:cxn modelId="{37057A53-2DD0-410A-81B1-755F830ACEDA}" type="presOf" srcId="{E99305C4-0FE6-4B7B-890E-EE12E52B6628}" destId="{40D24146-C1D6-425B-BB6F-31820BD64343}" srcOrd="0" destOrd="1" presId="urn:microsoft.com/office/officeart/2005/8/layout/process3"/>
    <dgm:cxn modelId="{3FAEF8E3-356B-4208-81B0-C26B50358B4F}" type="presOf" srcId="{555468E4-7C67-40C1-B724-5B332F0B89C4}" destId="{2F52ABC2-1494-473C-90BE-9B1CB48DE0ED}" srcOrd="1" destOrd="0" presId="urn:microsoft.com/office/officeart/2005/8/layout/process3"/>
    <dgm:cxn modelId="{7570D163-2B4E-4025-A535-9B4D97A921E3}" type="presOf" srcId="{0B755CD7-F4F6-4AF9-BFDA-AE7938A47371}" destId="{C1BC10C5-1410-403C-8CD3-0FF0050ED857}" srcOrd="0" destOrd="0" presId="urn:microsoft.com/office/officeart/2005/8/layout/process3"/>
    <dgm:cxn modelId="{B32680D1-9863-45EF-97C9-0175C3F9A3F3}" type="presOf" srcId="{0B755CD7-F4F6-4AF9-BFDA-AE7938A47371}" destId="{AA789480-151A-4744-B10E-2ABB39C73116}" srcOrd="1" destOrd="0" presId="urn:microsoft.com/office/officeart/2005/8/layout/process3"/>
    <dgm:cxn modelId="{DC88EDA3-220C-4A25-89BC-08B44073361D}" type="presOf" srcId="{4D7FC137-9826-499D-A3FE-C333956DC6F9}" destId="{322DFE36-6460-49F8-80A3-6046F62DB48F}" srcOrd="0" destOrd="3" presId="urn:microsoft.com/office/officeart/2005/8/layout/process3"/>
    <dgm:cxn modelId="{8942BEB4-50DD-4545-98F4-5E1C6EC15A96}" type="presOf" srcId="{04706535-A43F-4133-980D-3F97770241AD}" destId="{322DFE36-6460-49F8-80A3-6046F62DB48F}" srcOrd="0" destOrd="0" presId="urn:microsoft.com/office/officeart/2005/8/layout/process3"/>
    <dgm:cxn modelId="{99FC2F5A-4C52-4F57-B7EC-0BC3027B6F48}" srcId="{0B755CD7-F4F6-4AF9-BFDA-AE7938A47371}" destId="{376B4432-641C-4298-AAE7-5302BBC3D41B}" srcOrd="0" destOrd="0" parTransId="{8B75CC27-9048-4C07-95C4-F7B25A321663}" sibTransId="{486B2E88-25A2-4F31-BD7F-BC200BE4AA14}"/>
    <dgm:cxn modelId="{65BE091C-77B1-48EB-92DB-D5F0F8A4FD4D}" srcId="{0B755CD7-F4F6-4AF9-BFDA-AE7938A47371}" destId="{39200D7F-9247-4440-8944-5061E0F92FB7}" srcOrd="2" destOrd="0" parTransId="{051DDEFE-5D3B-4CA6-955F-725CB9D028B4}" sibTransId="{AE6F55A8-EF8C-4000-9545-3A9654FA8340}"/>
    <dgm:cxn modelId="{4E7DF89E-BC6F-4240-A323-D1BC8A360259}" srcId="{381425B6-8A73-4FF1-88AF-7A6EE024C609}" destId="{CCACCA78-D48C-4DF6-98F0-461D81AC6E9C}" srcOrd="0" destOrd="0" parTransId="{6947E039-3847-4382-ACB0-0826ED06D8FA}" sibTransId="{1F65FA86-B088-4231-8744-F71255EF4744}"/>
    <dgm:cxn modelId="{66A06514-E737-4DDC-AF51-DA2B1B411460}" type="presOf" srcId="{BF1CB440-ED2A-4E4E-AF39-15F45D65FB81}" destId="{40D24146-C1D6-425B-BB6F-31820BD64343}" srcOrd="0" destOrd="2" presId="urn:microsoft.com/office/officeart/2005/8/layout/process3"/>
    <dgm:cxn modelId="{3F56752A-214A-4D55-95F7-22953DDFAE68}" type="presOf" srcId="{FF2CD089-CFB4-49AA-A425-C95F08E9D576}" destId="{40D24146-C1D6-425B-BB6F-31820BD64343}" srcOrd="0" destOrd="3" presId="urn:microsoft.com/office/officeart/2005/8/layout/process3"/>
    <dgm:cxn modelId="{7841D8D3-77F6-4B31-A1A5-5AE591DCFDA5}" type="presOf" srcId="{FC86F54B-C7D7-46C7-8ADC-3EEBACE87C2C}" destId="{9DAC6DC4-BE5D-4CB9-9959-C678A9FC0DB4}" srcOrd="0" destOrd="0" presId="urn:microsoft.com/office/officeart/2005/8/layout/process3"/>
    <dgm:cxn modelId="{10BDB922-DD58-49E8-8907-06F9E29350D0}" srcId="{555468E4-7C67-40C1-B724-5B332F0B89C4}" destId="{278A554E-64B1-434A-A566-BED78C7F4736}" srcOrd="1" destOrd="0" parTransId="{A196BCD0-0540-4DCC-BA86-E69C9DF92CBF}" sibTransId="{B9C9765F-E3E9-49C5-90AB-A26E7639A8A3}"/>
    <dgm:cxn modelId="{31F5E260-D3A0-41D7-A378-08D79C39ED67}" type="presOf" srcId="{278A554E-64B1-434A-A566-BED78C7F4736}" destId="{322DFE36-6460-49F8-80A3-6046F62DB48F}" srcOrd="0" destOrd="1" presId="urn:microsoft.com/office/officeart/2005/8/layout/process3"/>
    <dgm:cxn modelId="{DCEF8250-4C87-46E8-B5EC-EB56615DB0C5}" srcId="{555468E4-7C67-40C1-B724-5B332F0B89C4}" destId="{C9515D1A-FBDD-40E5-B74C-C8BDD3EAD089}" srcOrd="2" destOrd="0" parTransId="{B1D6D4C7-8E6F-404D-BA69-D6DDDFDE3AEA}" sibTransId="{C62DD3BF-A701-4584-BB7C-A19FC638D219}"/>
    <dgm:cxn modelId="{AEF2732F-18E0-4409-BC52-4D4ABEE1CD1E}" type="presOf" srcId="{3190DF89-CA39-4C31-86B5-20D957331682}" destId="{4878D88A-0DA7-4A12-A678-406A7775A0D4}" srcOrd="0" destOrd="0" presId="urn:microsoft.com/office/officeart/2005/8/layout/process3"/>
    <dgm:cxn modelId="{FC8A6159-88EE-4244-BC4D-78D478E9D767}" type="presOf" srcId="{39200D7F-9247-4440-8944-5061E0F92FB7}" destId="{BA4E99EB-8163-4679-B333-0ECF6E6BFBE3}" srcOrd="0" destOrd="2" presId="urn:microsoft.com/office/officeart/2005/8/layout/process3"/>
    <dgm:cxn modelId="{3F4F8DB9-6E52-4804-BAEA-B8E200F88F11}" srcId="{381425B6-8A73-4FF1-88AF-7A6EE024C609}" destId="{FF2CD089-CFB4-49AA-A425-C95F08E9D576}" srcOrd="3" destOrd="0" parTransId="{31266B5D-DB67-468D-9B68-20A790BAC8FD}" sibTransId="{D7FD4592-E853-4499-A149-BACA57775F09}"/>
    <dgm:cxn modelId="{62BB12D3-1D91-49C8-AD2C-6114A494DAC3}" srcId="{381425B6-8A73-4FF1-88AF-7A6EE024C609}" destId="{E99305C4-0FE6-4B7B-890E-EE12E52B6628}" srcOrd="1" destOrd="0" parTransId="{C794F608-8D70-4168-B67E-960764DE90CF}" sibTransId="{96AE6DB7-6F7A-452F-984F-6A101C6C6979}"/>
    <dgm:cxn modelId="{89491ADD-F2E1-43C0-80E6-0E93F3F49283}" type="presOf" srcId="{381425B6-8A73-4FF1-88AF-7A6EE024C609}" destId="{BD441B2F-7A8D-49C1-94E8-D7F8B3AC768B}" srcOrd="0" destOrd="0" presId="urn:microsoft.com/office/officeart/2005/8/layout/process3"/>
    <dgm:cxn modelId="{BCA2AAB0-556F-4E12-A8A0-52FFB1EC1BCC}" type="presOf" srcId="{381425B6-8A73-4FF1-88AF-7A6EE024C609}" destId="{4ADAC5FD-EA4D-4872-9DC0-9F38ED5317E9}" srcOrd="1" destOrd="0" presId="urn:microsoft.com/office/officeart/2005/8/layout/process3"/>
    <dgm:cxn modelId="{7C29874D-D7EB-404A-9A4E-A86B37668089}" type="presOf" srcId="{555468E4-7C67-40C1-B724-5B332F0B89C4}" destId="{2607C6F4-9765-4972-AB88-63208A3D57B9}" srcOrd="0" destOrd="0" presId="urn:microsoft.com/office/officeart/2005/8/layout/process3"/>
    <dgm:cxn modelId="{E5197808-11B0-47B6-86D7-70917FF2C804}" type="presOf" srcId="{CCACCA78-D48C-4DF6-98F0-461D81AC6E9C}" destId="{40D24146-C1D6-425B-BB6F-31820BD64343}" srcOrd="0" destOrd="0" presId="urn:microsoft.com/office/officeart/2005/8/layout/process3"/>
    <dgm:cxn modelId="{51EC0AC1-00B3-4B06-A6EF-E729F1C56221}" type="presOf" srcId="{C9515D1A-FBDD-40E5-B74C-C8BDD3EAD089}" destId="{322DFE36-6460-49F8-80A3-6046F62DB48F}" srcOrd="0" destOrd="2" presId="urn:microsoft.com/office/officeart/2005/8/layout/process3"/>
    <dgm:cxn modelId="{75EBB5C8-FE2E-44F8-BB81-66124406A8CD}" type="presOf" srcId="{2759808D-B261-45D8-BB3A-ED2A9E7638FD}" destId="{BA4E99EB-8163-4679-B333-0ECF6E6BFBE3}" srcOrd="0" destOrd="1" presId="urn:microsoft.com/office/officeart/2005/8/layout/process3"/>
    <dgm:cxn modelId="{9F93282D-5585-4E29-A244-4CB3F6322FC8}" srcId="{555468E4-7C67-40C1-B724-5B332F0B89C4}" destId="{4D7FC137-9826-499D-A3FE-C333956DC6F9}" srcOrd="3" destOrd="0" parTransId="{1C039568-B31C-4586-94AE-BB5A9B9849AF}" sibTransId="{4B08FC2F-7EE5-40AF-979A-057E3DC0581A}"/>
    <dgm:cxn modelId="{F43045C9-57A3-485B-AE1D-1C9CD26F40AC}" srcId="{381425B6-8A73-4FF1-88AF-7A6EE024C609}" destId="{BF1CB440-ED2A-4E4E-AF39-15F45D65FB81}" srcOrd="2" destOrd="0" parTransId="{0343EC4D-3E98-4DFE-A614-92180496862E}" sibTransId="{26A97B05-5AD7-4AF9-A3F1-04172FC4E74C}"/>
    <dgm:cxn modelId="{74DECCF7-9F53-4F6B-9AA4-2B8FEA64AA2B}" type="presParOf" srcId="{9DAC6DC4-BE5D-4CB9-9959-C678A9FC0DB4}" destId="{4D8F6367-847D-48B7-91BA-C6C87AA79E31}" srcOrd="0" destOrd="0" presId="urn:microsoft.com/office/officeart/2005/8/layout/process3"/>
    <dgm:cxn modelId="{071269A0-1CF5-496A-B78B-68526943ACA1}" type="presParOf" srcId="{4D8F6367-847D-48B7-91BA-C6C87AA79E31}" destId="{C1BC10C5-1410-403C-8CD3-0FF0050ED857}" srcOrd="0" destOrd="0" presId="urn:microsoft.com/office/officeart/2005/8/layout/process3"/>
    <dgm:cxn modelId="{8A7EF797-821D-49C3-A1DF-661E178AF94C}" type="presParOf" srcId="{4D8F6367-847D-48B7-91BA-C6C87AA79E31}" destId="{AA789480-151A-4744-B10E-2ABB39C73116}" srcOrd="1" destOrd="0" presId="urn:microsoft.com/office/officeart/2005/8/layout/process3"/>
    <dgm:cxn modelId="{AA58D8D1-D50B-44F1-AE31-E12620BC31CE}" type="presParOf" srcId="{4D8F6367-847D-48B7-91BA-C6C87AA79E31}" destId="{BA4E99EB-8163-4679-B333-0ECF6E6BFBE3}" srcOrd="2" destOrd="0" presId="urn:microsoft.com/office/officeart/2005/8/layout/process3"/>
    <dgm:cxn modelId="{2D6D0B9D-636C-41FE-A3DB-EB16C9264088}" type="presParOf" srcId="{9DAC6DC4-BE5D-4CB9-9959-C678A9FC0DB4}" destId="{4878D88A-0DA7-4A12-A678-406A7775A0D4}" srcOrd="1" destOrd="0" presId="urn:microsoft.com/office/officeart/2005/8/layout/process3"/>
    <dgm:cxn modelId="{196A9577-3EEA-4765-962A-769FFBF76585}" type="presParOf" srcId="{4878D88A-0DA7-4A12-A678-406A7775A0D4}" destId="{B72B4F79-09FB-4950-97AF-15D8278F8A26}" srcOrd="0" destOrd="0" presId="urn:microsoft.com/office/officeart/2005/8/layout/process3"/>
    <dgm:cxn modelId="{D4E4BCDC-FE56-4B12-9671-34431E772404}" type="presParOf" srcId="{9DAC6DC4-BE5D-4CB9-9959-C678A9FC0DB4}" destId="{65D04625-5411-4076-896F-F1EAB6553F96}" srcOrd="2" destOrd="0" presId="urn:microsoft.com/office/officeart/2005/8/layout/process3"/>
    <dgm:cxn modelId="{FCD4ED80-4B79-46D1-AF07-66A6473F2DC3}" type="presParOf" srcId="{65D04625-5411-4076-896F-F1EAB6553F96}" destId="{BD441B2F-7A8D-49C1-94E8-D7F8B3AC768B}" srcOrd="0" destOrd="0" presId="urn:microsoft.com/office/officeart/2005/8/layout/process3"/>
    <dgm:cxn modelId="{A9A5DC46-D4D7-44F2-88D8-615233B0E43F}" type="presParOf" srcId="{65D04625-5411-4076-896F-F1EAB6553F96}" destId="{4ADAC5FD-EA4D-4872-9DC0-9F38ED5317E9}" srcOrd="1" destOrd="0" presId="urn:microsoft.com/office/officeart/2005/8/layout/process3"/>
    <dgm:cxn modelId="{0B685923-173B-49DB-94AE-EB224152DC3B}" type="presParOf" srcId="{65D04625-5411-4076-896F-F1EAB6553F96}" destId="{40D24146-C1D6-425B-BB6F-31820BD64343}" srcOrd="2" destOrd="0" presId="urn:microsoft.com/office/officeart/2005/8/layout/process3"/>
    <dgm:cxn modelId="{AB763E48-96C0-4321-BEFE-08CA18B292D4}" type="presParOf" srcId="{9DAC6DC4-BE5D-4CB9-9959-C678A9FC0DB4}" destId="{4A32AC89-9B12-4641-B460-CAD6C7001995}" srcOrd="3" destOrd="0" presId="urn:microsoft.com/office/officeart/2005/8/layout/process3"/>
    <dgm:cxn modelId="{E5E7CFF1-732E-4649-8D8C-17B8BC3AF4BD}" type="presParOf" srcId="{4A32AC89-9B12-4641-B460-CAD6C7001995}" destId="{89DDF6D3-B964-4F9E-BB63-2C0267858B96}" srcOrd="0" destOrd="0" presId="urn:microsoft.com/office/officeart/2005/8/layout/process3"/>
    <dgm:cxn modelId="{488F67A2-8C18-4628-8281-FB18A54DA13F}" type="presParOf" srcId="{9DAC6DC4-BE5D-4CB9-9959-C678A9FC0DB4}" destId="{5366C534-DF09-47B9-B572-92D239461E5F}" srcOrd="4" destOrd="0" presId="urn:microsoft.com/office/officeart/2005/8/layout/process3"/>
    <dgm:cxn modelId="{A632724B-19FC-49DC-8B55-FBDFC88356EE}" type="presParOf" srcId="{5366C534-DF09-47B9-B572-92D239461E5F}" destId="{2607C6F4-9765-4972-AB88-63208A3D57B9}" srcOrd="0" destOrd="0" presId="urn:microsoft.com/office/officeart/2005/8/layout/process3"/>
    <dgm:cxn modelId="{4B655AF7-E807-4519-BBFA-C66FFDE65B4E}" type="presParOf" srcId="{5366C534-DF09-47B9-B572-92D239461E5F}" destId="{2F52ABC2-1494-473C-90BE-9B1CB48DE0ED}" srcOrd="1" destOrd="0" presId="urn:microsoft.com/office/officeart/2005/8/layout/process3"/>
    <dgm:cxn modelId="{404023A2-CFE4-4E72-AA56-25D0F12A796F}" type="presParOf" srcId="{5366C534-DF09-47B9-B572-92D239461E5F}" destId="{322DFE36-6460-49F8-80A3-6046F62DB48F}"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67DA50-DF76-1B40-B499-DFE59037F2D9}"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n-US"/>
        </a:p>
      </dgm:t>
    </dgm:pt>
    <dgm:pt modelId="{CE68E74E-1B5E-064B-B174-076CECD3DAD7}">
      <dgm:prSet custT="1"/>
      <dgm:spPr/>
      <dgm:t>
        <a:bodyPr/>
        <a:lstStyle/>
        <a:p>
          <a:pPr rtl="0"/>
          <a:r>
            <a:rPr lang="en-US" sz="2000" dirty="0" smtClean="0"/>
            <a:t>The proposed mechanism of action of propranolol includes: </a:t>
          </a:r>
          <a:endParaRPr lang="en-US" sz="2000" dirty="0"/>
        </a:p>
      </dgm:t>
    </dgm:pt>
    <dgm:pt modelId="{770B2374-7EA2-8746-95A7-583FDC8FBC38}" type="parTrans" cxnId="{CF29B7E7-A32E-854B-B160-F9A490EED5A7}">
      <dgm:prSet/>
      <dgm:spPr/>
      <dgm:t>
        <a:bodyPr/>
        <a:lstStyle/>
        <a:p>
          <a:endParaRPr lang="en-US"/>
        </a:p>
      </dgm:t>
    </dgm:pt>
    <dgm:pt modelId="{D93A2A7B-03AD-C34A-9103-9A41EACCE876}" type="sibTrans" cxnId="{CF29B7E7-A32E-854B-B160-F9A490EED5A7}">
      <dgm:prSet/>
      <dgm:spPr/>
      <dgm:t>
        <a:bodyPr/>
        <a:lstStyle/>
        <a:p>
          <a:endParaRPr lang="en-US"/>
        </a:p>
      </dgm:t>
    </dgm:pt>
    <dgm:pt modelId="{9F6EB9B3-7E4E-5942-8503-45E5B7ADBEBD}">
      <dgm:prSet custT="1"/>
      <dgm:spPr/>
      <dgm:t>
        <a:bodyPr/>
        <a:lstStyle/>
        <a:p>
          <a:pPr rtl="0"/>
          <a:r>
            <a:rPr lang="en-US" sz="2000" b="1" dirty="0" smtClean="0"/>
            <a:t>Rapid vasoconstriction: </a:t>
          </a:r>
          <a:r>
            <a:rPr lang="en-US" sz="2000" dirty="0" smtClean="0"/>
            <a:t>which corresponds to the color change from pink to </a:t>
          </a:r>
          <a:r>
            <a:rPr lang="en-US" sz="2000" dirty="0" err="1" smtClean="0"/>
            <a:t>violaceous</a:t>
          </a:r>
          <a:r>
            <a:rPr lang="en-US" sz="2000" dirty="0" smtClean="0"/>
            <a:t> typically seen in the first 1 to 2 days of therapy. </a:t>
          </a:r>
          <a:endParaRPr lang="en-US" sz="2000" dirty="0"/>
        </a:p>
      </dgm:t>
    </dgm:pt>
    <dgm:pt modelId="{55BCF43F-6C86-EC49-9922-E1325F4420B9}" type="parTrans" cxnId="{D26115DF-DFC4-8A48-B952-CF416FBAF96C}">
      <dgm:prSet/>
      <dgm:spPr/>
      <dgm:t>
        <a:bodyPr/>
        <a:lstStyle/>
        <a:p>
          <a:endParaRPr lang="en-US"/>
        </a:p>
      </dgm:t>
    </dgm:pt>
    <dgm:pt modelId="{1852A2C4-F141-8B47-917B-85AD4995E2AD}" type="sibTrans" cxnId="{D26115DF-DFC4-8A48-B952-CF416FBAF96C}">
      <dgm:prSet/>
      <dgm:spPr/>
      <dgm:t>
        <a:bodyPr/>
        <a:lstStyle/>
        <a:p>
          <a:endParaRPr lang="en-US"/>
        </a:p>
      </dgm:t>
    </dgm:pt>
    <dgm:pt modelId="{F3FB2CCC-4B5D-A04C-A825-7E2E883AB09D}">
      <dgm:prSet custT="1"/>
      <dgm:spPr/>
      <dgm:t>
        <a:bodyPr/>
        <a:lstStyle/>
        <a:p>
          <a:pPr rtl="0"/>
          <a:r>
            <a:rPr lang="en-US" sz="2000" b="1" dirty="0" smtClean="0"/>
            <a:t>Inhibition of angiogenesis:  </a:t>
          </a:r>
          <a:r>
            <a:rPr lang="en-US" sz="2000" dirty="0" smtClean="0"/>
            <a:t>by </a:t>
          </a:r>
          <a:r>
            <a:rPr lang="en-US" sz="2000" dirty="0" err="1" smtClean="0"/>
            <a:t>downregulation</a:t>
          </a:r>
          <a:r>
            <a:rPr lang="en-US" sz="2000" dirty="0" smtClean="0"/>
            <a:t> of </a:t>
          </a:r>
          <a:r>
            <a:rPr lang="en-US" sz="2000" dirty="0" err="1" smtClean="0"/>
            <a:t>proangiogenic</a:t>
          </a:r>
          <a:r>
            <a:rPr lang="en-US" sz="2000" dirty="0" smtClean="0"/>
            <a:t> growth factors, vascular endothelial growth factor, basic fibroblast growth factor, and matrix </a:t>
          </a:r>
          <a:r>
            <a:rPr lang="en-US" sz="2000" dirty="0" err="1" smtClean="0"/>
            <a:t>metalloproteinases</a:t>
          </a:r>
          <a:r>
            <a:rPr lang="en-US" sz="2000" dirty="0" smtClean="0"/>
            <a:t> 2 and 9 seems to correspond to growth arrest. </a:t>
          </a:r>
          <a:endParaRPr lang="en-US" sz="2000" dirty="0"/>
        </a:p>
      </dgm:t>
    </dgm:pt>
    <dgm:pt modelId="{14BFCF63-4C79-3546-BB92-12E95D9AF480}" type="parTrans" cxnId="{F67948A4-A7C6-3F48-9CB1-787D5021AE18}">
      <dgm:prSet/>
      <dgm:spPr/>
      <dgm:t>
        <a:bodyPr/>
        <a:lstStyle/>
        <a:p>
          <a:endParaRPr lang="en-US"/>
        </a:p>
      </dgm:t>
    </dgm:pt>
    <dgm:pt modelId="{D8819AB2-F30F-474C-9AC7-7E75AACA7FBF}" type="sibTrans" cxnId="{F67948A4-A7C6-3F48-9CB1-787D5021AE18}">
      <dgm:prSet/>
      <dgm:spPr/>
      <dgm:t>
        <a:bodyPr/>
        <a:lstStyle/>
        <a:p>
          <a:endParaRPr lang="en-US"/>
        </a:p>
      </dgm:t>
    </dgm:pt>
    <dgm:pt modelId="{8544CDBF-5BCF-A843-B698-782E9C3BBD80}">
      <dgm:prSet custT="1"/>
      <dgm:spPr/>
      <dgm:t>
        <a:bodyPr/>
        <a:lstStyle/>
        <a:p>
          <a:pPr rtl="0"/>
          <a:r>
            <a:rPr lang="en-US" sz="2000" b="1" dirty="0" smtClean="0"/>
            <a:t>Acceleration of apoptosis of endothelial cells:</a:t>
          </a:r>
          <a:r>
            <a:rPr lang="en-US" sz="2000" dirty="0" smtClean="0"/>
            <a:t> known to occur in natural involution, has been proposed to result in the stimulation of IH regression.</a:t>
          </a:r>
          <a:endParaRPr lang="en-US" sz="2000" dirty="0"/>
        </a:p>
      </dgm:t>
    </dgm:pt>
    <dgm:pt modelId="{177DF385-524E-BE4A-8F95-4F1B81D48629}" type="parTrans" cxnId="{0D2C9F72-52C3-2A47-9DCF-455941B4AEC9}">
      <dgm:prSet/>
      <dgm:spPr/>
      <dgm:t>
        <a:bodyPr/>
        <a:lstStyle/>
        <a:p>
          <a:endParaRPr lang="en-US"/>
        </a:p>
      </dgm:t>
    </dgm:pt>
    <dgm:pt modelId="{5AEAC5EC-B9DD-5640-BF29-4C2F34FB484E}" type="sibTrans" cxnId="{0D2C9F72-52C3-2A47-9DCF-455941B4AEC9}">
      <dgm:prSet/>
      <dgm:spPr/>
      <dgm:t>
        <a:bodyPr/>
        <a:lstStyle/>
        <a:p>
          <a:endParaRPr lang="en-US"/>
        </a:p>
      </dgm:t>
    </dgm:pt>
    <dgm:pt modelId="{9698572A-7845-E242-8C3F-1B443E6A91A2}" type="pres">
      <dgm:prSet presAssocID="{9467DA50-DF76-1B40-B499-DFE59037F2D9}" presName="linear" presStyleCnt="0">
        <dgm:presLayoutVars>
          <dgm:dir/>
          <dgm:animLvl val="lvl"/>
          <dgm:resizeHandles val="exact"/>
        </dgm:presLayoutVars>
      </dgm:prSet>
      <dgm:spPr/>
      <dgm:t>
        <a:bodyPr/>
        <a:lstStyle/>
        <a:p>
          <a:endParaRPr lang="es-ES"/>
        </a:p>
      </dgm:t>
    </dgm:pt>
    <dgm:pt modelId="{AD5EB7D7-DC6D-F744-BE68-6D782B9D1BB6}" type="pres">
      <dgm:prSet presAssocID="{CE68E74E-1B5E-064B-B174-076CECD3DAD7}" presName="parentLin" presStyleCnt="0"/>
      <dgm:spPr/>
    </dgm:pt>
    <dgm:pt modelId="{4D9680D6-37A6-704A-A099-FB616051DD5F}" type="pres">
      <dgm:prSet presAssocID="{CE68E74E-1B5E-064B-B174-076CECD3DAD7}" presName="parentLeftMargin" presStyleLbl="node1" presStyleIdx="0" presStyleCnt="1"/>
      <dgm:spPr/>
      <dgm:t>
        <a:bodyPr/>
        <a:lstStyle/>
        <a:p>
          <a:endParaRPr lang="es-ES"/>
        </a:p>
      </dgm:t>
    </dgm:pt>
    <dgm:pt modelId="{A577CCA0-E153-764C-B92F-007E0D1193C5}" type="pres">
      <dgm:prSet presAssocID="{CE68E74E-1B5E-064B-B174-076CECD3DAD7}" presName="parentText" presStyleLbl="node1" presStyleIdx="0" presStyleCnt="1">
        <dgm:presLayoutVars>
          <dgm:chMax val="0"/>
          <dgm:bulletEnabled val="1"/>
        </dgm:presLayoutVars>
      </dgm:prSet>
      <dgm:spPr/>
      <dgm:t>
        <a:bodyPr/>
        <a:lstStyle/>
        <a:p>
          <a:endParaRPr lang="es-ES"/>
        </a:p>
      </dgm:t>
    </dgm:pt>
    <dgm:pt modelId="{8083C7D3-91F6-3846-B335-18E8D91B16A4}" type="pres">
      <dgm:prSet presAssocID="{CE68E74E-1B5E-064B-B174-076CECD3DAD7}" presName="negativeSpace" presStyleCnt="0"/>
      <dgm:spPr/>
    </dgm:pt>
    <dgm:pt modelId="{D20BBAD4-E48B-554E-82C3-0C2B02AB5F23}" type="pres">
      <dgm:prSet presAssocID="{CE68E74E-1B5E-064B-B174-076CECD3DAD7}" presName="childText" presStyleLbl="conFgAcc1" presStyleIdx="0" presStyleCnt="1">
        <dgm:presLayoutVars>
          <dgm:bulletEnabled val="1"/>
        </dgm:presLayoutVars>
      </dgm:prSet>
      <dgm:spPr/>
      <dgm:t>
        <a:bodyPr/>
        <a:lstStyle/>
        <a:p>
          <a:endParaRPr lang="en-US"/>
        </a:p>
      </dgm:t>
    </dgm:pt>
  </dgm:ptLst>
  <dgm:cxnLst>
    <dgm:cxn modelId="{F67948A4-A7C6-3F48-9CB1-787D5021AE18}" srcId="{CE68E74E-1B5E-064B-B174-076CECD3DAD7}" destId="{F3FB2CCC-4B5D-A04C-A825-7E2E883AB09D}" srcOrd="1" destOrd="0" parTransId="{14BFCF63-4C79-3546-BB92-12E95D9AF480}" sibTransId="{D8819AB2-F30F-474C-9AC7-7E75AACA7FBF}"/>
    <dgm:cxn modelId="{0D2C9F72-52C3-2A47-9DCF-455941B4AEC9}" srcId="{CE68E74E-1B5E-064B-B174-076CECD3DAD7}" destId="{8544CDBF-5BCF-A843-B698-782E9C3BBD80}" srcOrd="2" destOrd="0" parTransId="{177DF385-524E-BE4A-8F95-4F1B81D48629}" sibTransId="{5AEAC5EC-B9DD-5640-BF29-4C2F34FB484E}"/>
    <dgm:cxn modelId="{279DCEFE-9AA9-4049-94DB-065995E47990}" type="presOf" srcId="{9467DA50-DF76-1B40-B499-DFE59037F2D9}" destId="{9698572A-7845-E242-8C3F-1B443E6A91A2}" srcOrd="0" destOrd="0" presId="urn:microsoft.com/office/officeart/2005/8/layout/list1"/>
    <dgm:cxn modelId="{3DEE7ECA-5B55-4CCA-B1E0-60F7946E74B8}" type="presOf" srcId="{F3FB2CCC-4B5D-A04C-A825-7E2E883AB09D}" destId="{D20BBAD4-E48B-554E-82C3-0C2B02AB5F23}" srcOrd="0" destOrd="1" presId="urn:microsoft.com/office/officeart/2005/8/layout/list1"/>
    <dgm:cxn modelId="{D26115DF-DFC4-8A48-B952-CF416FBAF96C}" srcId="{CE68E74E-1B5E-064B-B174-076CECD3DAD7}" destId="{9F6EB9B3-7E4E-5942-8503-45E5B7ADBEBD}" srcOrd="0" destOrd="0" parTransId="{55BCF43F-6C86-EC49-9922-E1325F4420B9}" sibTransId="{1852A2C4-F141-8B47-917B-85AD4995E2AD}"/>
    <dgm:cxn modelId="{CF29B7E7-A32E-854B-B160-F9A490EED5A7}" srcId="{9467DA50-DF76-1B40-B499-DFE59037F2D9}" destId="{CE68E74E-1B5E-064B-B174-076CECD3DAD7}" srcOrd="0" destOrd="0" parTransId="{770B2374-7EA2-8746-95A7-583FDC8FBC38}" sibTransId="{D93A2A7B-03AD-C34A-9103-9A41EACCE876}"/>
    <dgm:cxn modelId="{51549BE9-B5FA-4B76-97B6-93931434C662}" type="presOf" srcId="{CE68E74E-1B5E-064B-B174-076CECD3DAD7}" destId="{A577CCA0-E153-764C-B92F-007E0D1193C5}" srcOrd="1" destOrd="0" presId="urn:microsoft.com/office/officeart/2005/8/layout/list1"/>
    <dgm:cxn modelId="{C9F45872-9BFA-490E-A142-ED5E6CCC4CED}" type="presOf" srcId="{8544CDBF-5BCF-A843-B698-782E9C3BBD80}" destId="{D20BBAD4-E48B-554E-82C3-0C2B02AB5F23}" srcOrd="0" destOrd="2" presId="urn:microsoft.com/office/officeart/2005/8/layout/list1"/>
    <dgm:cxn modelId="{F430DA87-A2EF-442A-B9EA-8B282D5FF6B4}" type="presOf" srcId="{9F6EB9B3-7E4E-5942-8503-45E5B7ADBEBD}" destId="{D20BBAD4-E48B-554E-82C3-0C2B02AB5F23}" srcOrd="0" destOrd="0" presId="urn:microsoft.com/office/officeart/2005/8/layout/list1"/>
    <dgm:cxn modelId="{15243A0A-5997-4C01-A00F-2470760E796E}" type="presOf" srcId="{CE68E74E-1B5E-064B-B174-076CECD3DAD7}" destId="{4D9680D6-37A6-704A-A099-FB616051DD5F}" srcOrd="0" destOrd="0" presId="urn:microsoft.com/office/officeart/2005/8/layout/list1"/>
    <dgm:cxn modelId="{4AC1E2BC-5DE2-45D8-B0AF-7B69BBB944FE}" type="presParOf" srcId="{9698572A-7845-E242-8C3F-1B443E6A91A2}" destId="{AD5EB7D7-DC6D-F744-BE68-6D782B9D1BB6}" srcOrd="0" destOrd="0" presId="urn:microsoft.com/office/officeart/2005/8/layout/list1"/>
    <dgm:cxn modelId="{5A0426E8-79EC-4DB8-AAEB-C03996D6DFD9}" type="presParOf" srcId="{AD5EB7D7-DC6D-F744-BE68-6D782B9D1BB6}" destId="{4D9680D6-37A6-704A-A099-FB616051DD5F}" srcOrd="0" destOrd="0" presId="urn:microsoft.com/office/officeart/2005/8/layout/list1"/>
    <dgm:cxn modelId="{E6E2A556-8F34-45A0-9E8A-50340584E512}" type="presParOf" srcId="{AD5EB7D7-DC6D-F744-BE68-6D782B9D1BB6}" destId="{A577CCA0-E153-764C-B92F-007E0D1193C5}" srcOrd="1" destOrd="0" presId="urn:microsoft.com/office/officeart/2005/8/layout/list1"/>
    <dgm:cxn modelId="{13681FFD-0B25-4D04-A807-B9DCDC41A75F}" type="presParOf" srcId="{9698572A-7845-E242-8C3F-1B443E6A91A2}" destId="{8083C7D3-91F6-3846-B335-18E8D91B16A4}" srcOrd="1" destOrd="0" presId="urn:microsoft.com/office/officeart/2005/8/layout/list1"/>
    <dgm:cxn modelId="{DA474FB8-9D35-459A-B35F-7F236C1848C7}" type="presParOf" srcId="{9698572A-7845-E242-8C3F-1B443E6A91A2}" destId="{D20BBAD4-E48B-554E-82C3-0C2B02AB5F23}"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4AF347-6775-AC48-99ED-2325D6DEE564}" type="doc">
      <dgm:prSet loTypeId="urn:microsoft.com/office/officeart/2008/layout/LinedList" loCatId="" qsTypeId="urn:microsoft.com/office/officeart/2005/8/quickstyle/simple4" qsCatId="simple" csTypeId="urn:microsoft.com/office/officeart/2005/8/colors/accent1_2" csCatId="accent1" phldr="1"/>
      <dgm:spPr/>
      <dgm:t>
        <a:bodyPr/>
        <a:lstStyle/>
        <a:p>
          <a:endParaRPr lang="en-US"/>
        </a:p>
      </dgm:t>
    </dgm:pt>
    <dgm:pt modelId="{37C9277B-80A8-1248-B386-21DC1787803B}">
      <dgm:prSet/>
      <dgm:spPr/>
      <dgm:t>
        <a:bodyPr/>
        <a:lstStyle/>
        <a:p>
          <a:pPr algn="l" rtl="0"/>
          <a:r>
            <a:rPr lang="en-US" dirty="0" smtClean="0"/>
            <a:t>0.5% gel</a:t>
          </a:r>
        </a:p>
        <a:p>
          <a:pPr algn="l" rtl="0"/>
          <a:r>
            <a:rPr lang="en-US" smtClean="0"/>
            <a:t>Is an alternative for smaller, cosmetically sensitive lesions </a:t>
          </a:r>
        </a:p>
        <a:p>
          <a:pPr algn="l" rtl="0"/>
          <a:r>
            <a:rPr lang="en-US" smtClean="0"/>
            <a:t>Can be used as an adjunct to systemic therapy in some cases </a:t>
          </a:r>
          <a:endParaRPr lang="en-US" dirty="0"/>
        </a:p>
      </dgm:t>
    </dgm:pt>
    <dgm:pt modelId="{F7503219-7A92-334D-83ED-BBFB06EEF695}" type="parTrans" cxnId="{5FACB760-D9B0-5C4C-9794-564183FBB047}">
      <dgm:prSet/>
      <dgm:spPr/>
      <dgm:t>
        <a:bodyPr/>
        <a:lstStyle/>
        <a:p>
          <a:endParaRPr lang="en-US"/>
        </a:p>
      </dgm:t>
    </dgm:pt>
    <dgm:pt modelId="{A0B2F80B-EC8F-7441-A330-4C7A6C9CB75A}" type="sibTrans" cxnId="{5FACB760-D9B0-5C4C-9794-564183FBB047}">
      <dgm:prSet/>
      <dgm:spPr/>
      <dgm:t>
        <a:bodyPr/>
        <a:lstStyle/>
        <a:p>
          <a:endParaRPr lang="en-US"/>
        </a:p>
      </dgm:t>
    </dgm:pt>
    <dgm:pt modelId="{33EAC159-3356-0245-871A-951DEE1C1AD9}">
      <dgm:prSet/>
      <dgm:spPr/>
      <dgm:t>
        <a:bodyPr/>
        <a:lstStyle/>
        <a:p>
          <a:pPr rtl="0"/>
          <a:r>
            <a:rPr lang="en-US" dirty="0" smtClean="0"/>
            <a:t>To prevent  rebound growth</a:t>
          </a:r>
          <a:endParaRPr lang="en-US" dirty="0"/>
        </a:p>
      </dgm:t>
    </dgm:pt>
    <dgm:pt modelId="{E0EDF817-8F5B-C348-B8D4-8C06616403F9}" type="parTrans" cxnId="{9E18155D-B825-3542-A87C-896CEB7F82BF}">
      <dgm:prSet/>
      <dgm:spPr/>
      <dgm:t>
        <a:bodyPr/>
        <a:lstStyle/>
        <a:p>
          <a:endParaRPr lang="en-US"/>
        </a:p>
      </dgm:t>
    </dgm:pt>
    <dgm:pt modelId="{BEC304BC-9E6D-8043-B5E2-C33580C3A35C}" type="sibTrans" cxnId="{9E18155D-B825-3542-A87C-896CEB7F82BF}">
      <dgm:prSet/>
      <dgm:spPr/>
      <dgm:t>
        <a:bodyPr/>
        <a:lstStyle/>
        <a:p>
          <a:endParaRPr lang="en-US"/>
        </a:p>
      </dgm:t>
    </dgm:pt>
    <dgm:pt modelId="{5F0CA25B-1FE4-FD43-A35C-1ABE412FB03D}" type="pres">
      <dgm:prSet presAssocID="{204AF347-6775-AC48-99ED-2325D6DEE564}" presName="vert0" presStyleCnt="0">
        <dgm:presLayoutVars>
          <dgm:dir/>
          <dgm:animOne val="branch"/>
          <dgm:animLvl val="lvl"/>
        </dgm:presLayoutVars>
      </dgm:prSet>
      <dgm:spPr/>
      <dgm:t>
        <a:bodyPr/>
        <a:lstStyle/>
        <a:p>
          <a:endParaRPr lang="es-ES"/>
        </a:p>
      </dgm:t>
    </dgm:pt>
    <dgm:pt modelId="{891366B0-768F-304C-9432-466D346ECEDA}" type="pres">
      <dgm:prSet presAssocID="{37C9277B-80A8-1248-B386-21DC1787803B}" presName="thickLine" presStyleLbl="alignNode1" presStyleIdx="0" presStyleCnt="2"/>
      <dgm:spPr/>
    </dgm:pt>
    <dgm:pt modelId="{E1518A09-3B16-B44C-BDA1-7BF613C8D0FE}" type="pres">
      <dgm:prSet presAssocID="{37C9277B-80A8-1248-B386-21DC1787803B}" presName="horz1" presStyleCnt="0"/>
      <dgm:spPr/>
    </dgm:pt>
    <dgm:pt modelId="{D00BE59F-243B-FA4B-9D10-47F1938AC72B}" type="pres">
      <dgm:prSet presAssocID="{37C9277B-80A8-1248-B386-21DC1787803B}" presName="tx1" presStyleLbl="revTx" presStyleIdx="0" presStyleCnt="2"/>
      <dgm:spPr/>
      <dgm:t>
        <a:bodyPr/>
        <a:lstStyle/>
        <a:p>
          <a:endParaRPr lang="es-ES"/>
        </a:p>
      </dgm:t>
    </dgm:pt>
    <dgm:pt modelId="{A21529BB-BF53-B940-8452-1DFA386CAD77}" type="pres">
      <dgm:prSet presAssocID="{37C9277B-80A8-1248-B386-21DC1787803B}" presName="vert1" presStyleCnt="0"/>
      <dgm:spPr/>
    </dgm:pt>
    <dgm:pt modelId="{567B0F76-2410-074E-A278-7A9B4B03D741}" type="pres">
      <dgm:prSet presAssocID="{33EAC159-3356-0245-871A-951DEE1C1AD9}" presName="thickLine" presStyleLbl="alignNode1" presStyleIdx="1" presStyleCnt="2"/>
      <dgm:spPr/>
    </dgm:pt>
    <dgm:pt modelId="{ADC89216-C9D5-9142-A6E5-AEA78E96C5A0}" type="pres">
      <dgm:prSet presAssocID="{33EAC159-3356-0245-871A-951DEE1C1AD9}" presName="horz1" presStyleCnt="0"/>
      <dgm:spPr/>
    </dgm:pt>
    <dgm:pt modelId="{58FD2BE1-E17D-2540-8EB7-9D3C1080663D}" type="pres">
      <dgm:prSet presAssocID="{33EAC159-3356-0245-871A-951DEE1C1AD9}" presName="tx1" presStyleLbl="revTx" presStyleIdx="1" presStyleCnt="2" custLinFactNeighborY="3182"/>
      <dgm:spPr/>
      <dgm:t>
        <a:bodyPr/>
        <a:lstStyle/>
        <a:p>
          <a:endParaRPr lang="es-ES"/>
        </a:p>
      </dgm:t>
    </dgm:pt>
    <dgm:pt modelId="{FF4E822A-9683-4340-BBD6-E98C613B6C0E}" type="pres">
      <dgm:prSet presAssocID="{33EAC159-3356-0245-871A-951DEE1C1AD9}" presName="vert1" presStyleCnt="0"/>
      <dgm:spPr/>
    </dgm:pt>
  </dgm:ptLst>
  <dgm:cxnLst>
    <dgm:cxn modelId="{9E18155D-B825-3542-A87C-896CEB7F82BF}" srcId="{204AF347-6775-AC48-99ED-2325D6DEE564}" destId="{33EAC159-3356-0245-871A-951DEE1C1AD9}" srcOrd="1" destOrd="0" parTransId="{E0EDF817-8F5B-C348-B8D4-8C06616403F9}" sibTransId="{BEC304BC-9E6D-8043-B5E2-C33580C3A35C}"/>
    <dgm:cxn modelId="{2C8C232B-0591-40DA-9C1C-C24FC71C9A66}" type="presOf" srcId="{204AF347-6775-AC48-99ED-2325D6DEE564}" destId="{5F0CA25B-1FE4-FD43-A35C-1ABE412FB03D}" srcOrd="0" destOrd="0" presId="urn:microsoft.com/office/officeart/2008/layout/LinedList"/>
    <dgm:cxn modelId="{5FACB760-D9B0-5C4C-9794-564183FBB047}" srcId="{204AF347-6775-AC48-99ED-2325D6DEE564}" destId="{37C9277B-80A8-1248-B386-21DC1787803B}" srcOrd="0" destOrd="0" parTransId="{F7503219-7A92-334D-83ED-BBFB06EEF695}" sibTransId="{A0B2F80B-EC8F-7441-A330-4C7A6C9CB75A}"/>
    <dgm:cxn modelId="{48B0A914-8894-4815-8B2D-563F51393C9D}" type="presOf" srcId="{37C9277B-80A8-1248-B386-21DC1787803B}" destId="{D00BE59F-243B-FA4B-9D10-47F1938AC72B}" srcOrd="0" destOrd="0" presId="urn:microsoft.com/office/officeart/2008/layout/LinedList"/>
    <dgm:cxn modelId="{DA4A6458-5688-4DB0-8049-550AF82CD1CA}" type="presOf" srcId="{33EAC159-3356-0245-871A-951DEE1C1AD9}" destId="{58FD2BE1-E17D-2540-8EB7-9D3C1080663D}" srcOrd="0" destOrd="0" presId="urn:microsoft.com/office/officeart/2008/layout/LinedList"/>
    <dgm:cxn modelId="{FE17B3E2-D1BE-4D3C-9F17-D72EE0FE9EF4}" type="presParOf" srcId="{5F0CA25B-1FE4-FD43-A35C-1ABE412FB03D}" destId="{891366B0-768F-304C-9432-466D346ECEDA}" srcOrd="0" destOrd="0" presId="urn:microsoft.com/office/officeart/2008/layout/LinedList"/>
    <dgm:cxn modelId="{D59BB3FD-D359-4E42-A3B6-6B454851C1A5}" type="presParOf" srcId="{5F0CA25B-1FE4-FD43-A35C-1ABE412FB03D}" destId="{E1518A09-3B16-B44C-BDA1-7BF613C8D0FE}" srcOrd="1" destOrd="0" presId="urn:microsoft.com/office/officeart/2008/layout/LinedList"/>
    <dgm:cxn modelId="{0A2B0BEA-A662-4D84-B80F-218C117BCF9A}" type="presParOf" srcId="{E1518A09-3B16-B44C-BDA1-7BF613C8D0FE}" destId="{D00BE59F-243B-FA4B-9D10-47F1938AC72B}" srcOrd="0" destOrd="0" presId="urn:microsoft.com/office/officeart/2008/layout/LinedList"/>
    <dgm:cxn modelId="{5B7111F4-2D2E-4078-BB76-19A425D99B1B}" type="presParOf" srcId="{E1518A09-3B16-B44C-BDA1-7BF613C8D0FE}" destId="{A21529BB-BF53-B940-8452-1DFA386CAD77}" srcOrd="1" destOrd="0" presId="urn:microsoft.com/office/officeart/2008/layout/LinedList"/>
    <dgm:cxn modelId="{2D9956E4-85D7-4F51-892F-C46EAF260391}" type="presParOf" srcId="{5F0CA25B-1FE4-FD43-A35C-1ABE412FB03D}" destId="{567B0F76-2410-074E-A278-7A9B4B03D741}" srcOrd="2" destOrd="0" presId="urn:microsoft.com/office/officeart/2008/layout/LinedList"/>
    <dgm:cxn modelId="{EC49CD94-0BF3-48AC-9B2F-49015C4014AB}" type="presParOf" srcId="{5F0CA25B-1FE4-FD43-A35C-1ABE412FB03D}" destId="{ADC89216-C9D5-9142-A6E5-AEA78E96C5A0}" srcOrd="3" destOrd="0" presId="urn:microsoft.com/office/officeart/2008/layout/LinedList"/>
    <dgm:cxn modelId="{AD700541-3D5D-4C4C-AC6F-438DECB2CE50}" type="presParOf" srcId="{ADC89216-C9D5-9142-A6E5-AEA78E96C5A0}" destId="{58FD2BE1-E17D-2540-8EB7-9D3C1080663D}" srcOrd="0" destOrd="0" presId="urn:microsoft.com/office/officeart/2008/layout/LinedList"/>
    <dgm:cxn modelId="{815150BD-6D01-48E1-8759-249AB78728F1}" type="presParOf" srcId="{ADC89216-C9D5-9142-A6E5-AEA78E96C5A0}" destId="{FF4E822A-9683-4340-BBD6-E98C613B6C0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89480-151A-4744-B10E-2ABB39C73116}">
      <dsp:nvSpPr>
        <dsp:cNvPr id="0" name=""/>
        <dsp:cNvSpPr/>
      </dsp:nvSpPr>
      <dsp:spPr>
        <a:xfrm>
          <a:off x="4093" y="16835"/>
          <a:ext cx="1861062" cy="27648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lvl="0" algn="l" defTabSz="666750">
            <a:lnSpc>
              <a:spcPct val="90000"/>
            </a:lnSpc>
            <a:spcBef>
              <a:spcPct val="0"/>
            </a:spcBef>
            <a:spcAft>
              <a:spcPct val="35000"/>
            </a:spcAft>
          </a:pPr>
          <a:r>
            <a:rPr lang="es-CO" sz="1500" kern="1200" dirty="0" err="1" smtClean="0"/>
            <a:t>Phase</a:t>
          </a:r>
          <a:r>
            <a:rPr lang="es-CO" sz="1500" kern="1200" dirty="0" smtClean="0"/>
            <a:t> 1. </a:t>
          </a:r>
          <a:r>
            <a:rPr lang="es-CO" sz="1500" kern="1200" dirty="0" err="1" smtClean="0"/>
            <a:t>Approval</a:t>
          </a:r>
          <a:r>
            <a:rPr lang="es-CO" sz="1500" kern="1200" dirty="0" smtClean="0"/>
            <a:t> and </a:t>
          </a:r>
          <a:r>
            <a:rPr lang="es-CO" sz="1500" kern="1200" dirty="0" err="1" smtClean="0"/>
            <a:t>first</a:t>
          </a:r>
          <a:r>
            <a:rPr lang="es-CO" sz="1500" kern="1200" dirty="0" smtClean="0"/>
            <a:t> meeting</a:t>
          </a:r>
          <a:endParaRPr lang="es-CO" sz="1500" kern="1200" dirty="0"/>
        </a:p>
      </dsp:txBody>
      <dsp:txXfrm>
        <a:off x="4093" y="16835"/>
        <a:ext cx="1861062" cy="744425"/>
      </dsp:txXfrm>
    </dsp:sp>
    <dsp:sp modelId="{BA4E99EB-8163-4679-B333-0ECF6E6BFBE3}">
      <dsp:nvSpPr>
        <dsp:cNvPr id="0" name=""/>
        <dsp:cNvSpPr/>
      </dsp:nvSpPr>
      <dsp:spPr>
        <a:xfrm>
          <a:off x="385274" y="761260"/>
          <a:ext cx="1861062" cy="36864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s-CO" sz="1500" kern="1200" dirty="0" err="1" smtClean="0"/>
            <a:t>Update</a:t>
          </a:r>
          <a:r>
            <a:rPr lang="es-CO" sz="1500" kern="1200" dirty="0" smtClean="0"/>
            <a:t> of </a:t>
          </a:r>
          <a:r>
            <a:rPr lang="es-CO" sz="1500" kern="1200" dirty="0" err="1" smtClean="0"/>
            <a:t>systematic</a:t>
          </a:r>
          <a:r>
            <a:rPr lang="es-CO" sz="1500" kern="1200" dirty="0" smtClean="0"/>
            <a:t> </a:t>
          </a:r>
          <a:r>
            <a:rPr lang="es-CO" sz="1500" kern="1200" dirty="0" err="1" smtClean="0"/>
            <a:t>review</a:t>
          </a:r>
          <a:r>
            <a:rPr lang="es-CO" sz="1500" kern="1200" dirty="0" smtClean="0"/>
            <a:t> </a:t>
          </a:r>
          <a:r>
            <a:rPr lang="es-CO" sz="1500" kern="1200" dirty="0" err="1" smtClean="0"/>
            <a:t>was</a:t>
          </a:r>
          <a:r>
            <a:rPr lang="es-CO" sz="1500" kern="1200" dirty="0" smtClean="0"/>
            <a:t>  </a:t>
          </a:r>
          <a:r>
            <a:rPr lang="es-CO" sz="1500" kern="1200" dirty="0" err="1" smtClean="0"/>
            <a:t>approved</a:t>
          </a:r>
          <a:r>
            <a:rPr lang="es-CO" sz="1500" kern="1200" dirty="0" smtClean="0"/>
            <a:t> </a:t>
          </a:r>
          <a:r>
            <a:rPr lang="es-CO" sz="1500" kern="1200" dirty="0" err="1" smtClean="0"/>
            <a:t>by</a:t>
          </a:r>
          <a:r>
            <a:rPr lang="es-CO" sz="1500" kern="1200" dirty="0" smtClean="0"/>
            <a:t> CSG in </a:t>
          </a:r>
          <a:r>
            <a:rPr lang="es-CO" sz="1500" kern="1200" dirty="0" err="1" smtClean="0"/>
            <a:t>March</a:t>
          </a:r>
          <a:r>
            <a:rPr lang="es-CO" sz="1500" kern="1200" dirty="0" smtClean="0"/>
            <a:t> 2015.</a:t>
          </a:r>
          <a:endParaRPr lang="es-CO" sz="1500" kern="1200" dirty="0"/>
        </a:p>
        <a:p>
          <a:pPr marL="114300" lvl="1" indent="-114300" algn="l" defTabSz="666750">
            <a:lnSpc>
              <a:spcPct val="90000"/>
            </a:lnSpc>
            <a:spcBef>
              <a:spcPct val="0"/>
            </a:spcBef>
            <a:spcAft>
              <a:spcPct val="15000"/>
            </a:spcAft>
            <a:buChar char="••"/>
          </a:pPr>
          <a:r>
            <a:rPr lang="es-CO" sz="1500" kern="1200" dirty="0" err="1" smtClean="0"/>
            <a:t>Request</a:t>
          </a:r>
          <a:r>
            <a:rPr lang="es-CO" sz="1500" kern="1200" dirty="0" smtClean="0"/>
            <a:t> </a:t>
          </a:r>
          <a:r>
            <a:rPr lang="es-CO" sz="1500" kern="1200" dirty="0" err="1" smtClean="0"/>
            <a:t>regarding</a:t>
          </a:r>
          <a:r>
            <a:rPr lang="es-CO" sz="1500" kern="1200" dirty="0" smtClean="0"/>
            <a:t> Target </a:t>
          </a:r>
          <a:r>
            <a:rPr lang="es-CO" sz="1500" kern="1200" dirty="0" err="1" smtClean="0"/>
            <a:t>update</a:t>
          </a:r>
          <a:r>
            <a:rPr lang="es-CO" sz="1500" kern="1200" dirty="0" smtClean="0"/>
            <a:t> </a:t>
          </a:r>
          <a:r>
            <a:rPr lang="es-CO" sz="1500" kern="1200" dirty="0" err="1" smtClean="0"/>
            <a:t>project</a:t>
          </a:r>
          <a:r>
            <a:rPr lang="es-CO" sz="1500" kern="1200" dirty="0" smtClean="0"/>
            <a:t> (</a:t>
          </a:r>
          <a:r>
            <a:rPr lang="es-CO" sz="1500" kern="1200" dirty="0" err="1" smtClean="0"/>
            <a:t>Pilot</a:t>
          </a:r>
          <a:r>
            <a:rPr lang="es-CO" sz="1500" kern="1200" dirty="0" smtClean="0"/>
            <a:t>) in </a:t>
          </a:r>
          <a:r>
            <a:rPr lang="es-CO" sz="1500" kern="1200" dirty="0" err="1" smtClean="0"/>
            <a:t>April</a:t>
          </a:r>
          <a:r>
            <a:rPr lang="es-CO" sz="1500" kern="1200" dirty="0" smtClean="0"/>
            <a:t> 2015.</a:t>
          </a:r>
          <a:endParaRPr lang="es-CO" sz="1500" kern="1200" dirty="0"/>
        </a:p>
        <a:p>
          <a:pPr marL="114300" lvl="1" indent="-114300" algn="l" defTabSz="666750">
            <a:lnSpc>
              <a:spcPct val="90000"/>
            </a:lnSpc>
            <a:spcBef>
              <a:spcPct val="0"/>
            </a:spcBef>
            <a:spcAft>
              <a:spcPct val="15000"/>
            </a:spcAft>
            <a:buChar char="••"/>
          </a:pPr>
          <a:r>
            <a:rPr lang="es-CO" sz="1500" kern="1200" dirty="0" err="1" smtClean="0"/>
            <a:t>Conference</a:t>
          </a:r>
          <a:r>
            <a:rPr lang="es-CO" sz="1500" kern="1200" dirty="0" smtClean="0"/>
            <a:t> </a:t>
          </a:r>
          <a:r>
            <a:rPr lang="es-CO" sz="1500" kern="1200" dirty="0" err="1" smtClean="0"/>
            <a:t>call</a:t>
          </a:r>
          <a:r>
            <a:rPr lang="es-CO" sz="1500" kern="1200" dirty="0" smtClean="0"/>
            <a:t>: </a:t>
          </a:r>
          <a:r>
            <a:rPr lang="es-CO" sz="1500" kern="1200" dirty="0" err="1" smtClean="0"/>
            <a:t>First</a:t>
          </a:r>
          <a:r>
            <a:rPr lang="es-CO" sz="1500" kern="1200" dirty="0" smtClean="0"/>
            <a:t> </a:t>
          </a:r>
          <a:r>
            <a:rPr lang="es-CO" sz="1500" kern="1200" dirty="0" err="1" smtClean="0"/>
            <a:t>agreements</a:t>
          </a:r>
          <a:r>
            <a:rPr lang="es-CO" sz="1500" kern="1200" dirty="0" smtClean="0"/>
            <a:t> in </a:t>
          </a:r>
          <a:r>
            <a:rPr lang="es-CO" sz="1500" kern="1200" dirty="0" err="1" smtClean="0"/>
            <a:t>May</a:t>
          </a:r>
          <a:r>
            <a:rPr lang="es-CO" sz="1500" kern="1200" dirty="0" smtClean="0"/>
            <a:t> 2015</a:t>
          </a:r>
          <a:endParaRPr lang="es-CO" sz="1500" kern="1200" dirty="0"/>
        </a:p>
      </dsp:txBody>
      <dsp:txXfrm>
        <a:off x="439783" y="815769"/>
        <a:ext cx="1752044" cy="3577382"/>
      </dsp:txXfrm>
    </dsp:sp>
    <dsp:sp modelId="{4878D88A-0DA7-4A12-A678-406A7775A0D4}">
      <dsp:nvSpPr>
        <dsp:cNvPr id="0" name=""/>
        <dsp:cNvSpPr/>
      </dsp:nvSpPr>
      <dsp:spPr>
        <a:xfrm>
          <a:off x="2147286" y="157372"/>
          <a:ext cx="598116" cy="4633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s-CO" sz="1500" kern="1200"/>
        </a:p>
      </dsp:txBody>
      <dsp:txXfrm>
        <a:off x="2147286" y="250042"/>
        <a:ext cx="459111" cy="278010"/>
      </dsp:txXfrm>
    </dsp:sp>
    <dsp:sp modelId="{4ADAC5FD-EA4D-4872-9DC0-9F38ED5317E9}">
      <dsp:nvSpPr>
        <dsp:cNvPr id="0" name=""/>
        <dsp:cNvSpPr/>
      </dsp:nvSpPr>
      <dsp:spPr>
        <a:xfrm>
          <a:off x="2993677" y="16835"/>
          <a:ext cx="1861062" cy="27648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lvl="0" algn="l" defTabSz="666750">
            <a:lnSpc>
              <a:spcPct val="90000"/>
            </a:lnSpc>
            <a:spcBef>
              <a:spcPct val="0"/>
            </a:spcBef>
            <a:spcAft>
              <a:spcPct val="35000"/>
            </a:spcAft>
          </a:pPr>
          <a:r>
            <a:rPr lang="es-CO" sz="1500" kern="1200" dirty="0" err="1" smtClean="0"/>
            <a:t>Phase</a:t>
          </a:r>
          <a:r>
            <a:rPr lang="es-CO" sz="1500" kern="1200" dirty="0" smtClean="0"/>
            <a:t> 2. </a:t>
          </a:r>
          <a:r>
            <a:rPr lang="es-CO" sz="1500" kern="1200" dirty="0" err="1" smtClean="0"/>
            <a:t>Development</a:t>
          </a:r>
          <a:r>
            <a:rPr lang="es-CO" sz="1500" kern="1200" dirty="0" smtClean="0"/>
            <a:t> of </a:t>
          </a:r>
          <a:r>
            <a:rPr lang="es-CO" sz="1500" kern="1200" dirty="0" err="1" smtClean="0"/>
            <a:t>project</a:t>
          </a:r>
          <a:endParaRPr lang="es-CO" sz="1500" kern="1200" dirty="0"/>
        </a:p>
      </dsp:txBody>
      <dsp:txXfrm>
        <a:off x="2993677" y="16835"/>
        <a:ext cx="1861062" cy="744425"/>
      </dsp:txXfrm>
    </dsp:sp>
    <dsp:sp modelId="{40D24146-C1D6-425B-BB6F-31820BD64343}">
      <dsp:nvSpPr>
        <dsp:cNvPr id="0" name=""/>
        <dsp:cNvSpPr/>
      </dsp:nvSpPr>
      <dsp:spPr>
        <a:xfrm>
          <a:off x="3374859" y="761260"/>
          <a:ext cx="1861062" cy="36864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s-CO" sz="1500" kern="1200" dirty="0" err="1" smtClean="0"/>
            <a:t>Search</a:t>
          </a:r>
          <a:r>
            <a:rPr lang="es-CO" sz="1500" kern="1200" dirty="0" smtClean="0"/>
            <a:t> </a:t>
          </a:r>
          <a:r>
            <a:rPr lang="es-CO" sz="1500" kern="1200" dirty="0" err="1" smtClean="0"/>
            <a:t>results</a:t>
          </a:r>
          <a:r>
            <a:rPr lang="es-CO" sz="1500" kern="1200" dirty="0" smtClean="0"/>
            <a:t> </a:t>
          </a:r>
          <a:r>
            <a:rPr lang="es-CO" sz="1500" kern="1200" dirty="0" err="1" smtClean="0"/>
            <a:t>provided</a:t>
          </a:r>
          <a:r>
            <a:rPr lang="es-CO" sz="1500" kern="1200" dirty="0" smtClean="0"/>
            <a:t> </a:t>
          </a:r>
          <a:r>
            <a:rPr lang="es-CO" sz="1500" kern="1200" dirty="0" err="1" smtClean="0"/>
            <a:t>by</a:t>
          </a:r>
          <a:r>
            <a:rPr lang="es-CO" sz="1500" kern="1200" dirty="0" smtClean="0"/>
            <a:t> Elizabeth </a:t>
          </a:r>
          <a:r>
            <a:rPr lang="es-CO" sz="1500" kern="1200" dirty="0" err="1" smtClean="0"/>
            <a:t>Doney</a:t>
          </a:r>
          <a:r>
            <a:rPr lang="es-CO" sz="1500" kern="1200" dirty="0" smtClean="0"/>
            <a:t> in June 2015.</a:t>
          </a:r>
          <a:endParaRPr lang="es-CO" sz="1500" kern="1200" dirty="0"/>
        </a:p>
        <a:p>
          <a:pPr marL="114300" lvl="1" indent="-114300" algn="l" defTabSz="666750">
            <a:lnSpc>
              <a:spcPct val="90000"/>
            </a:lnSpc>
            <a:spcBef>
              <a:spcPct val="0"/>
            </a:spcBef>
            <a:spcAft>
              <a:spcPct val="15000"/>
            </a:spcAft>
            <a:buChar char="••"/>
          </a:pPr>
          <a:r>
            <a:rPr lang="es-CO" sz="1500" kern="1200" dirty="0" err="1" smtClean="0"/>
            <a:t>Screening</a:t>
          </a:r>
          <a:r>
            <a:rPr lang="es-CO" sz="1500" kern="1200" dirty="0" smtClean="0"/>
            <a:t> </a:t>
          </a:r>
          <a:r>
            <a:rPr lang="es-CO" sz="1500" kern="1200" dirty="0" err="1" smtClean="0"/>
            <a:t>results</a:t>
          </a:r>
          <a:r>
            <a:rPr lang="es-CO" sz="1500" kern="1200" dirty="0" smtClean="0"/>
            <a:t> </a:t>
          </a:r>
          <a:r>
            <a:rPr lang="es-CO" sz="1500" kern="1200" dirty="0" err="1" smtClean="0"/>
            <a:t>the</a:t>
          </a:r>
          <a:r>
            <a:rPr lang="es-CO" sz="1500" kern="1200" dirty="0" smtClean="0"/>
            <a:t> </a:t>
          </a:r>
          <a:r>
            <a:rPr lang="es-CO" sz="1500" kern="1200" dirty="0" err="1" smtClean="0"/>
            <a:t>last</a:t>
          </a:r>
          <a:r>
            <a:rPr lang="es-CO" sz="1500" kern="1200" dirty="0" smtClean="0"/>
            <a:t> </a:t>
          </a:r>
          <a:r>
            <a:rPr lang="es-CO" sz="1500" kern="1200" dirty="0" err="1" smtClean="0"/>
            <a:t>week</a:t>
          </a:r>
          <a:r>
            <a:rPr lang="es-CO" sz="1500" kern="1200" dirty="0" smtClean="0"/>
            <a:t> of June.</a:t>
          </a:r>
          <a:endParaRPr lang="es-CO" sz="1500" kern="1200" dirty="0"/>
        </a:p>
        <a:p>
          <a:pPr marL="114300" lvl="1" indent="-114300" algn="l" defTabSz="666750">
            <a:lnSpc>
              <a:spcPct val="90000"/>
            </a:lnSpc>
            <a:spcBef>
              <a:spcPct val="0"/>
            </a:spcBef>
            <a:spcAft>
              <a:spcPct val="15000"/>
            </a:spcAft>
            <a:buChar char="••"/>
          </a:pPr>
          <a:r>
            <a:rPr lang="es-CO" sz="1500" kern="1200" dirty="0" err="1" smtClean="0"/>
            <a:t>Additional</a:t>
          </a:r>
          <a:r>
            <a:rPr lang="es-CO" sz="1500" kern="1200" dirty="0" smtClean="0"/>
            <a:t> </a:t>
          </a:r>
          <a:r>
            <a:rPr lang="es-CO" sz="1500" kern="1200" dirty="0" err="1" smtClean="0"/>
            <a:t>clarifications</a:t>
          </a:r>
          <a:r>
            <a:rPr lang="es-CO" sz="1500" kern="1200" dirty="0" smtClean="0"/>
            <a:t> </a:t>
          </a:r>
          <a:r>
            <a:rPr lang="es-CO" sz="1500" kern="1200" dirty="0" err="1" smtClean="0"/>
            <a:t>about</a:t>
          </a:r>
          <a:r>
            <a:rPr lang="es-CO" sz="1500" kern="1200" dirty="0" smtClean="0"/>
            <a:t> </a:t>
          </a:r>
          <a:r>
            <a:rPr lang="es-CO" sz="1500" kern="1200" dirty="0" err="1" smtClean="0"/>
            <a:t>selected</a:t>
          </a:r>
          <a:r>
            <a:rPr lang="es-CO" sz="1500" kern="1200" dirty="0" smtClean="0"/>
            <a:t> </a:t>
          </a:r>
          <a:r>
            <a:rPr lang="es-CO" sz="1500" kern="1200" dirty="0" err="1" smtClean="0"/>
            <a:t>references</a:t>
          </a:r>
          <a:r>
            <a:rPr lang="es-CO" sz="1500" kern="1200" dirty="0" smtClean="0"/>
            <a:t> in </a:t>
          </a:r>
          <a:r>
            <a:rPr lang="es-CO" sz="1500" kern="1200" dirty="0" err="1" smtClean="0"/>
            <a:t>August</a:t>
          </a:r>
          <a:r>
            <a:rPr lang="es-CO" sz="1500" kern="1200" dirty="0" smtClean="0"/>
            <a:t> 2015.</a:t>
          </a:r>
          <a:endParaRPr lang="es-CO" sz="1500" kern="1200" dirty="0"/>
        </a:p>
        <a:p>
          <a:pPr marL="114300" lvl="1" indent="-114300" algn="l" defTabSz="666750">
            <a:lnSpc>
              <a:spcPct val="90000"/>
            </a:lnSpc>
            <a:spcBef>
              <a:spcPct val="0"/>
            </a:spcBef>
            <a:spcAft>
              <a:spcPct val="15000"/>
            </a:spcAft>
            <a:buChar char="••"/>
          </a:pPr>
          <a:r>
            <a:rPr lang="es-CO" sz="1500" kern="1200" dirty="0" err="1" smtClean="0"/>
            <a:t>Developing</a:t>
          </a:r>
          <a:r>
            <a:rPr lang="es-CO" sz="1500" kern="1200" dirty="0" smtClean="0"/>
            <a:t> of </a:t>
          </a:r>
          <a:r>
            <a:rPr lang="es-CO" sz="1500" kern="1200" dirty="0" err="1" smtClean="0"/>
            <a:t>documents</a:t>
          </a:r>
          <a:r>
            <a:rPr lang="es-CO" sz="1500" kern="1200" dirty="0" smtClean="0"/>
            <a:t>: </a:t>
          </a:r>
          <a:r>
            <a:rPr lang="es-CO" sz="1500" kern="1200" dirty="0" err="1" smtClean="0"/>
            <a:t>During</a:t>
          </a:r>
          <a:r>
            <a:rPr lang="es-CO" sz="1500" kern="1200" dirty="0" smtClean="0"/>
            <a:t> </a:t>
          </a:r>
          <a:r>
            <a:rPr lang="es-CO" sz="1500" kern="1200" dirty="0" err="1" smtClean="0"/>
            <a:t>this</a:t>
          </a:r>
          <a:r>
            <a:rPr lang="es-CO" sz="1500" kern="1200" dirty="0" smtClean="0"/>
            <a:t> </a:t>
          </a:r>
          <a:r>
            <a:rPr lang="es-CO" sz="1500" kern="1200" dirty="0" err="1" smtClean="0"/>
            <a:t>phase</a:t>
          </a:r>
          <a:r>
            <a:rPr lang="es-CO" sz="1500" kern="1200" dirty="0" smtClean="0"/>
            <a:t>.</a:t>
          </a:r>
          <a:endParaRPr lang="es-CO" sz="1500" kern="1200" dirty="0"/>
        </a:p>
      </dsp:txBody>
      <dsp:txXfrm>
        <a:off x="3429368" y="815769"/>
        <a:ext cx="1752044" cy="3577382"/>
      </dsp:txXfrm>
    </dsp:sp>
    <dsp:sp modelId="{4A32AC89-9B12-4641-B460-CAD6C7001995}">
      <dsp:nvSpPr>
        <dsp:cNvPr id="0" name=""/>
        <dsp:cNvSpPr/>
      </dsp:nvSpPr>
      <dsp:spPr>
        <a:xfrm>
          <a:off x="5136871" y="157372"/>
          <a:ext cx="598116" cy="4633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s-CO" sz="1500" kern="1200"/>
        </a:p>
      </dsp:txBody>
      <dsp:txXfrm>
        <a:off x="5136871" y="250042"/>
        <a:ext cx="459111" cy="278010"/>
      </dsp:txXfrm>
    </dsp:sp>
    <dsp:sp modelId="{2F52ABC2-1494-473C-90BE-9B1CB48DE0ED}">
      <dsp:nvSpPr>
        <dsp:cNvPr id="0" name=""/>
        <dsp:cNvSpPr/>
      </dsp:nvSpPr>
      <dsp:spPr>
        <a:xfrm>
          <a:off x="5983262" y="16835"/>
          <a:ext cx="1861062" cy="27648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lvl="0" algn="l" defTabSz="666750">
            <a:lnSpc>
              <a:spcPct val="90000"/>
            </a:lnSpc>
            <a:spcBef>
              <a:spcPct val="0"/>
            </a:spcBef>
            <a:spcAft>
              <a:spcPct val="35000"/>
            </a:spcAft>
          </a:pPr>
          <a:r>
            <a:rPr lang="es-CO" sz="1500" kern="1200" dirty="0" err="1" smtClean="0"/>
            <a:t>Phase</a:t>
          </a:r>
          <a:r>
            <a:rPr lang="es-CO" sz="1500" kern="1200" dirty="0" smtClean="0"/>
            <a:t> 3. </a:t>
          </a:r>
          <a:r>
            <a:rPr lang="es-CO" sz="1500" kern="1200" dirty="0" err="1" smtClean="0"/>
            <a:t>Edition</a:t>
          </a:r>
          <a:r>
            <a:rPr lang="es-CO" sz="1500" kern="1200" dirty="0" smtClean="0"/>
            <a:t> of </a:t>
          </a:r>
          <a:r>
            <a:rPr lang="es-CO" sz="1500" kern="1200" dirty="0" err="1" smtClean="0"/>
            <a:t>documents</a:t>
          </a:r>
          <a:r>
            <a:rPr lang="es-CO" sz="1500" kern="1200" dirty="0" smtClean="0"/>
            <a:t> and peer-</a:t>
          </a:r>
          <a:r>
            <a:rPr lang="es-CO" sz="1500" kern="1200" dirty="0" err="1" smtClean="0"/>
            <a:t>review</a:t>
          </a:r>
          <a:r>
            <a:rPr lang="es-CO" sz="1500" kern="1200" dirty="0" smtClean="0"/>
            <a:t> </a:t>
          </a:r>
          <a:r>
            <a:rPr lang="es-CO" sz="1500" kern="1200" dirty="0" err="1" smtClean="0"/>
            <a:t>process</a:t>
          </a:r>
          <a:endParaRPr lang="es-CO" sz="1500" kern="1200" dirty="0"/>
        </a:p>
      </dsp:txBody>
      <dsp:txXfrm>
        <a:off x="5983262" y="16835"/>
        <a:ext cx="1861062" cy="744425"/>
      </dsp:txXfrm>
    </dsp:sp>
    <dsp:sp modelId="{322DFE36-6460-49F8-80A3-6046F62DB48F}">
      <dsp:nvSpPr>
        <dsp:cNvPr id="0" name=""/>
        <dsp:cNvSpPr/>
      </dsp:nvSpPr>
      <dsp:spPr>
        <a:xfrm>
          <a:off x="6364443" y="761260"/>
          <a:ext cx="1861062" cy="36864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s-CO" sz="1500" kern="1200" dirty="0" smtClean="0"/>
            <a:t>TU </a:t>
          </a:r>
          <a:r>
            <a:rPr lang="es-CO" sz="1500" kern="1200" dirty="0" err="1" smtClean="0"/>
            <a:t>documents</a:t>
          </a:r>
          <a:r>
            <a:rPr lang="es-CO" sz="1500" kern="1200" dirty="0" smtClean="0"/>
            <a:t> </a:t>
          </a:r>
          <a:r>
            <a:rPr lang="es-CO" sz="1500" kern="1200" dirty="0" err="1" smtClean="0"/>
            <a:t>received</a:t>
          </a:r>
          <a:r>
            <a:rPr lang="es-CO" sz="1500" kern="1200" dirty="0" smtClean="0"/>
            <a:t> in  </a:t>
          </a:r>
          <a:r>
            <a:rPr lang="es-CO" sz="1500" kern="1200" dirty="0" err="1" smtClean="0"/>
            <a:t>November</a:t>
          </a:r>
          <a:r>
            <a:rPr lang="es-CO" sz="1500" kern="1200" dirty="0" smtClean="0"/>
            <a:t> 2015.</a:t>
          </a:r>
          <a:endParaRPr lang="es-CO" sz="1500" kern="1200" dirty="0"/>
        </a:p>
        <a:p>
          <a:pPr marL="114300" lvl="1" indent="-114300" algn="l" defTabSz="666750">
            <a:lnSpc>
              <a:spcPct val="90000"/>
            </a:lnSpc>
            <a:spcBef>
              <a:spcPct val="0"/>
            </a:spcBef>
            <a:spcAft>
              <a:spcPct val="15000"/>
            </a:spcAft>
            <a:buChar char="••"/>
          </a:pPr>
          <a:r>
            <a:rPr lang="es-CO" sz="1500" kern="1200" dirty="0" smtClean="0"/>
            <a:t>Peer-</a:t>
          </a:r>
          <a:r>
            <a:rPr lang="es-CO" sz="1500" kern="1200" dirty="0" err="1" smtClean="0"/>
            <a:t>review</a:t>
          </a:r>
          <a:r>
            <a:rPr lang="es-CO" sz="1500" kern="1200" dirty="0" smtClean="0"/>
            <a:t> </a:t>
          </a:r>
          <a:r>
            <a:rPr lang="es-CO" sz="1500" kern="1200" dirty="0" err="1" smtClean="0"/>
            <a:t>process</a:t>
          </a:r>
          <a:r>
            <a:rPr lang="es-CO" sz="1500" kern="1200" dirty="0" smtClean="0"/>
            <a:t>: </a:t>
          </a:r>
          <a:r>
            <a:rPr lang="es-CO" sz="1500" kern="1200" dirty="0" err="1" smtClean="0"/>
            <a:t>From</a:t>
          </a:r>
          <a:r>
            <a:rPr lang="es-CO" sz="1500" kern="1200" dirty="0" smtClean="0"/>
            <a:t> </a:t>
          </a:r>
          <a:r>
            <a:rPr lang="es-CO" sz="1500" kern="1200" dirty="0" err="1" smtClean="0"/>
            <a:t>December</a:t>
          </a:r>
          <a:r>
            <a:rPr lang="es-CO" sz="1500" kern="1200" dirty="0" smtClean="0"/>
            <a:t> 2015 to </a:t>
          </a:r>
          <a:r>
            <a:rPr lang="es-CO" sz="1500" kern="1200" dirty="0" err="1" smtClean="0"/>
            <a:t>January</a:t>
          </a:r>
          <a:r>
            <a:rPr lang="es-CO" sz="1500" kern="1200" dirty="0" smtClean="0"/>
            <a:t> 2016.</a:t>
          </a:r>
          <a:endParaRPr lang="es-CO" sz="1500" kern="1200" dirty="0"/>
        </a:p>
        <a:p>
          <a:pPr marL="114300" lvl="1" indent="-114300" algn="l" defTabSz="666750">
            <a:lnSpc>
              <a:spcPct val="90000"/>
            </a:lnSpc>
            <a:spcBef>
              <a:spcPct val="0"/>
            </a:spcBef>
            <a:spcAft>
              <a:spcPct val="15000"/>
            </a:spcAft>
            <a:buChar char="••"/>
          </a:pPr>
          <a:r>
            <a:rPr lang="es-CO" sz="1500" kern="1200" dirty="0" smtClean="0"/>
            <a:t>Final </a:t>
          </a:r>
          <a:r>
            <a:rPr lang="es-CO" sz="1500" kern="1200" dirty="0" err="1" smtClean="0"/>
            <a:t>documents</a:t>
          </a:r>
          <a:r>
            <a:rPr lang="es-CO" sz="1500" kern="1200" dirty="0" smtClean="0"/>
            <a:t> in </a:t>
          </a:r>
          <a:r>
            <a:rPr lang="es-CO" sz="1500" kern="1200" dirty="0" err="1" smtClean="0"/>
            <a:t>copy-editing</a:t>
          </a:r>
          <a:r>
            <a:rPr lang="es-CO" sz="1500" kern="1200" dirty="0" smtClean="0"/>
            <a:t> </a:t>
          </a:r>
          <a:r>
            <a:rPr lang="es-CO" sz="1500" kern="1200" dirty="0" err="1" smtClean="0"/>
            <a:t>process</a:t>
          </a:r>
          <a:r>
            <a:rPr lang="es-CO" sz="1500" kern="1200" dirty="0" smtClean="0"/>
            <a:t>: Late </a:t>
          </a:r>
          <a:r>
            <a:rPr lang="es-CO" sz="1500" kern="1200" dirty="0" err="1" smtClean="0"/>
            <a:t>January</a:t>
          </a:r>
          <a:r>
            <a:rPr lang="es-CO" sz="1500" kern="1200" dirty="0" smtClean="0"/>
            <a:t> 2016.</a:t>
          </a:r>
          <a:endParaRPr lang="es-CO" sz="1500" kern="1200" dirty="0"/>
        </a:p>
        <a:p>
          <a:pPr marL="114300" lvl="1" indent="-114300" algn="l" defTabSz="666750">
            <a:lnSpc>
              <a:spcPct val="90000"/>
            </a:lnSpc>
            <a:spcBef>
              <a:spcPct val="0"/>
            </a:spcBef>
            <a:spcAft>
              <a:spcPct val="15000"/>
            </a:spcAft>
            <a:buChar char="••"/>
          </a:pPr>
          <a:r>
            <a:rPr lang="es-CO" sz="1500" kern="1200" dirty="0" err="1" smtClean="0"/>
            <a:t>Documents</a:t>
          </a:r>
          <a:r>
            <a:rPr lang="es-CO" sz="1500" kern="1200" dirty="0" smtClean="0"/>
            <a:t> </a:t>
          </a:r>
          <a:r>
            <a:rPr lang="es-CO" sz="1500" kern="1200" dirty="0" err="1" smtClean="0"/>
            <a:t>published</a:t>
          </a:r>
          <a:r>
            <a:rPr lang="es-CO" sz="1500" kern="1200" dirty="0" smtClean="0"/>
            <a:t> in </a:t>
          </a:r>
          <a:r>
            <a:rPr lang="es-CO" sz="1500" kern="1200" dirty="0" err="1" smtClean="0"/>
            <a:t>March</a:t>
          </a:r>
          <a:r>
            <a:rPr lang="es-CO" sz="1500" kern="1200" dirty="0" smtClean="0"/>
            <a:t> 2016</a:t>
          </a:r>
          <a:endParaRPr lang="es-CO" sz="1500" kern="1200" dirty="0"/>
        </a:p>
      </dsp:txBody>
      <dsp:txXfrm>
        <a:off x="6418952" y="815769"/>
        <a:ext cx="1752044" cy="35773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0BBAD4-E48B-554E-82C3-0C2B02AB5F23}">
      <dsp:nvSpPr>
        <dsp:cNvPr id="0" name=""/>
        <dsp:cNvSpPr/>
      </dsp:nvSpPr>
      <dsp:spPr>
        <a:xfrm>
          <a:off x="0" y="605181"/>
          <a:ext cx="8229600" cy="3906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38708" tIns="833120" rIns="638708" bIns="142240" numCol="1" spcCol="1270" anchor="t" anchorCtr="0">
          <a:noAutofit/>
        </a:bodyPr>
        <a:lstStyle/>
        <a:p>
          <a:pPr marL="228600" lvl="1" indent="-228600" algn="l" defTabSz="889000" rtl="0">
            <a:lnSpc>
              <a:spcPct val="90000"/>
            </a:lnSpc>
            <a:spcBef>
              <a:spcPct val="0"/>
            </a:spcBef>
            <a:spcAft>
              <a:spcPct val="15000"/>
            </a:spcAft>
            <a:buChar char="••"/>
          </a:pPr>
          <a:r>
            <a:rPr lang="en-US" sz="2000" b="1" kern="1200" dirty="0" smtClean="0"/>
            <a:t>Rapid vasoconstriction: </a:t>
          </a:r>
          <a:r>
            <a:rPr lang="en-US" sz="2000" kern="1200" dirty="0" smtClean="0"/>
            <a:t>which corresponds to the color change from pink to </a:t>
          </a:r>
          <a:r>
            <a:rPr lang="en-US" sz="2000" kern="1200" dirty="0" err="1" smtClean="0"/>
            <a:t>violaceous</a:t>
          </a:r>
          <a:r>
            <a:rPr lang="en-US" sz="2000" kern="1200" dirty="0" smtClean="0"/>
            <a:t> typically seen in the first 1 to 2 days of therapy. </a:t>
          </a:r>
          <a:endParaRPr lang="en-US" sz="2000" kern="1200" dirty="0"/>
        </a:p>
        <a:p>
          <a:pPr marL="228600" lvl="1" indent="-228600" algn="l" defTabSz="889000" rtl="0">
            <a:lnSpc>
              <a:spcPct val="90000"/>
            </a:lnSpc>
            <a:spcBef>
              <a:spcPct val="0"/>
            </a:spcBef>
            <a:spcAft>
              <a:spcPct val="15000"/>
            </a:spcAft>
            <a:buChar char="••"/>
          </a:pPr>
          <a:r>
            <a:rPr lang="en-US" sz="2000" b="1" kern="1200" dirty="0" smtClean="0"/>
            <a:t>Inhibition of angiogenesis:  </a:t>
          </a:r>
          <a:r>
            <a:rPr lang="en-US" sz="2000" kern="1200" dirty="0" smtClean="0"/>
            <a:t>by </a:t>
          </a:r>
          <a:r>
            <a:rPr lang="en-US" sz="2000" kern="1200" dirty="0" err="1" smtClean="0"/>
            <a:t>downregulation</a:t>
          </a:r>
          <a:r>
            <a:rPr lang="en-US" sz="2000" kern="1200" dirty="0" smtClean="0"/>
            <a:t> of </a:t>
          </a:r>
          <a:r>
            <a:rPr lang="en-US" sz="2000" kern="1200" dirty="0" err="1" smtClean="0"/>
            <a:t>proangiogenic</a:t>
          </a:r>
          <a:r>
            <a:rPr lang="en-US" sz="2000" kern="1200" dirty="0" smtClean="0"/>
            <a:t> growth factors, vascular endothelial growth factor, basic fibroblast growth factor, and matrix </a:t>
          </a:r>
          <a:r>
            <a:rPr lang="en-US" sz="2000" kern="1200" dirty="0" err="1" smtClean="0"/>
            <a:t>metalloproteinases</a:t>
          </a:r>
          <a:r>
            <a:rPr lang="en-US" sz="2000" kern="1200" dirty="0" smtClean="0"/>
            <a:t> 2 and 9 seems to correspond to growth arrest. </a:t>
          </a:r>
          <a:endParaRPr lang="en-US" sz="2000" kern="1200" dirty="0"/>
        </a:p>
        <a:p>
          <a:pPr marL="228600" lvl="1" indent="-228600" algn="l" defTabSz="889000" rtl="0">
            <a:lnSpc>
              <a:spcPct val="90000"/>
            </a:lnSpc>
            <a:spcBef>
              <a:spcPct val="0"/>
            </a:spcBef>
            <a:spcAft>
              <a:spcPct val="15000"/>
            </a:spcAft>
            <a:buChar char="••"/>
          </a:pPr>
          <a:r>
            <a:rPr lang="en-US" sz="2000" b="1" kern="1200" dirty="0" smtClean="0"/>
            <a:t>Acceleration of apoptosis of endothelial cells:</a:t>
          </a:r>
          <a:r>
            <a:rPr lang="en-US" sz="2000" kern="1200" dirty="0" smtClean="0"/>
            <a:t> known to occur in natural involution, has been proposed to result in the stimulation of IH regression.</a:t>
          </a:r>
          <a:endParaRPr lang="en-US" sz="2000" kern="1200" dirty="0"/>
        </a:p>
      </dsp:txBody>
      <dsp:txXfrm>
        <a:off x="0" y="605181"/>
        <a:ext cx="8229600" cy="3906000"/>
      </dsp:txXfrm>
    </dsp:sp>
    <dsp:sp modelId="{A577CCA0-E153-764C-B92F-007E0D1193C5}">
      <dsp:nvSpPr>
        <dsp:cNvPr id="0" name=""/>
        <dsp:cNvSpPr/>
      </dsp:nvSpPr>
      <dsp:spPr>
        <a:xfrm>
          <a:off x="411480" y="14781"/>
          <a:ext cx="5760720" cy="11808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742" tIns="0" rIns="217742" bIns="0" numCol="1" spcCol="1270" anchor="ctr" anchorCtr="0">
          <a:noAutofit/>
        </a:bodyPr>
        <a:lstStyle/>
        <a:p>
          <a:pPr lvl="0" algn="l" defTabSz="889000" rtl="0">
            <a:lnSpc>
              <a:spcPct val="90000"/>
            </a:lnSpc>
            <a:spcBef>
              <a:spcPct val="0"/>
            </a:spcBef>
            <a:spcAft>
              <a:spcPct val="35000"/>
            </a:spcAft>
          </a:pPr>
          <a:r>
            <a:rPr lang="en-US" sz="2000" kern="1200" dirty="0" smtClean="0"/>
            <a:t>The proposed mechanism of action of propranolol includes: </a:t>
          </a:r>
          <a:endParaRPr lang="en-US" sz="2000" kern="1200" dirty="0"/>
        </a:p>
      </dsp:txBody>
      <dsp:txXfrm>
        <a:off x="469122" y="72423"/>
        <a:ext cx="5645436" cy="10655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1366B0-768F-304C-9432-466D346ECEDA}">
      <dsp:nvSpPr>
        <dsp:cNvPr id="0" name=""/>
        <dsp:cNvSpPr/>
      </dsp:nvSpPr>
      <dsp:spPr>
        <a:xfrm>
          <a:off x="0" y="0"/>
          <a:ext cx="82296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D00BE59F-243B-FA4B-9D10-47F1938AC72B}">
      <dsp:nvSpPr>
        <dsp:cNvPr id="0" name=""/>
        <dsp:cNvSpPr/>
      </dsp:nvSpPr>
      <dsp:spPr>
        <a:xfrm>
          <a:off x="0" y="0"/>
          <a:ext cx="8229600" cy="2262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rtl="0">
            <a:lnSpc>
              <a:spcPct val="90000"/>
            </a:lnSpc>
            <a:spcBef>
              <a:spcPct val="0"/>
            </a:spcBef>
            <a:spcAft>
              <a:spcPct val="35000"/>
            </a:spcAft>
          </a:pPr>
          <a:r>
            <a:rPr lang="en-US" sz="2700" kern="1200" dirty="0" smtClean="0"/>
            <a:t>0.5% gel</a:t>
          </a:r>
        </a:p>
        <a:p>
          <a:pPr lvl="0" algn="l" defTabSz="1200150" rtl="0">
            <a:lnSpc>
              <a:spcPct val="90000"/>
            </a:lnSpc>
            <a:spcBef>
              <a:spcPct val="0"/>
            </a:spcBef>
            <a:spcAft>
              <a:spcPct val="35000"/>
            </a:spcAft>
          </a:pPr>
          <a:r>
            <a:rPr lang="en-US" sz="2700" kern="1200" smtClean="0"/>
            <a:t>Is an alternative for smaller, cosmetically sensitive lesions </a:t>
          </a:r>
        </a:p>
        <a:p>
          <a:pPr lvl="0" algn="l" defTabSz="1200150" rtl="0">
            <a:lnSpc>
              <a:spcPct val="90000"/>
            </a:lnSpc>
            <a:spcBef>
              <a:spcPct val="0"/>
            </a:spcBef>
            <a:spcAft>
              <a:spcPct val="35000"/>
            </a:spcAft>
          </a:pPr>
          <a:r>
            <a:rPr lang="en-US" sz="2700" kern="1200" smtClean="0"/>
            <a:t>Can be used as an adjunct to systemic therapy in some cases </a:t>
          </a:r>
          <a:endParaRPr lang="en-US" sz="2700" kern="1200" dirty="0"/>
        </a:p>
      </dsp:txBody>
      <dsp:txXfrm>
        <a:off x="0" y="0"/>
        <a:ext cx="8229600" cy="2262981"/>
      </dsp:txXfrm>
    </dsp:sp>
    <dsp:sp modelId="{567B0F76-2410-074E-A278-7A9B4B03D741}">
      <dsp:nvSpPr>
        <dsp:cNvPr id="0" name=""/>
        <dsp:cNvSpPr/>
      </dsp:nvSpPr>
      <dsp:spPr>
        <a:xfrm>
          <a:off x="0" y="2262981"/>
          <a:ext cx="82296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8FD2BE1-E17D-2540-8EB7-9D3C1080663D}">
      <dsp:nvSpPr>
        <dsp:cNvPr id="0" name=""/>
        <dsp:cNvSpPr/>
      </dsp:nvSpPr>
      <dsp:spPr>
        <a:xfrm>
          <a:off x="0" y="2262981"/>
          <a:ext cx="8229600" cy="2262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l" defTabSz="1200150" rtl="0">
            <a:lnSpc>
              <a:spcPct val="90000"/>
            </a:lnSpc>
            <a:spcBef>
              <a:spcPct val="0"/>
            </a:spcBef>
            <a:spcAft>
              <a:spcPct val="35000"/>
            </a:spcAft>
          </a:pPr>
          <a:r>
            <a:rPr lang="en-US" sz="2700" kern="1200" dirty="0" smtClean="0"/>
            <a:t>To prevent  rebound growth</a:t>
          </a:r>
          <a:endParaRPr lang="en-US" sz="2700" kern="1200" dirty="0"/>
        </a:p>
      </dsp:txBody>
      <dsp:txXfrm>
        <a:off x="0" y="2262981"/>
        <a:ext cx="8229600" cy="2262981"/>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7CD429F-5EE3-443C-8269-026FB7DDB952}" type="datetimeFigureOut">
              <a:rPr lang="en-US" smtClean="0"/>
              <a:t>3/14/2016</a:t>
            </a:fld>
            <a:endParaRPr lang="en-U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7423CED-AB6B-43E1-8AF5-C9EF33538AA0}" type="slidenum">
              <a:rPr lang="en-US" smtClean="0"/>
              <a:t>‹#›</a:t>
            </a:fld>
            <a:endParaRPr lang="en-US"/>
          </a:p>
        </p:txBody>
      </p:sp>
    </p:spTree>
    <p:extLst>
      <p:ext uri="{BB962C8B-B14F-4D97-AF65-F5344CB8AC3E}">
        <p14:creationId xmlns:p14="http://schemas.microsoft.com/office/powerpoint/2010/main" val="37675468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753CEF49-3248-4404-A8D7-1597AC5CD482}" type="datetimeFigureOut">
              <a:rPr lang="es-CO" smtClean="0"/>
              <a:t>14/03/2016</a:t>
            </a:fld>
            <a:endParaRPr lang="es-CO"/>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D21BC0-C2DC-4228-8A0C-BE5857950F66}" type="slidenum">
              <a:rPr lang="es-CO" smtClean="0"/>
              <a:t>‹#›</a:t>
            </a:fld>
            <a:endParaRPr lang="es-CO"/>
          </a:p>
        </p:txBody>
      </p:sp>
    </p:spTree>
    <p:extLst>
      <p:ext uri="{BB962C8B-B14F-4D97-AF65-F5344CB8AC3E}">
        <p14:creationId xmlns:p14="http://schemas.microsoft.com/office/powerpoint/2010/main" val="1275547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Good afternoon Ladies</a:t>
            </a:r>
            <a:r>
              <a:rPr lang="en-US" baseline="0" dirty="0" smtClean="0"/>
              <a:t> and Gentlemen</a:t>
            </a:r>
            <a:r>
              <a:rPr lang="en-US" dirty="0" smtClean="0"/>
              <a:t>, I’m</a:t>
            </a:r>
            <a:r>
              <a:rPr lang="en-US" baseline="0" dirty="0" smtClean="0"/>
              <a:t> Monica </a:t>
            </a:r>
            <a:r>
              <a:rPr lang="en-US" baseline="0" dirty="0" err="1" smtClean="0"/>
              <a:t>Novoa</a:t>
            </a:r>
            <a:r>
              <a:rPr lang="en-US" baseline="0" dirty="0" smtClean="0"/>
              <a:t>,   I’m a  Pediatric Dermatologist,  from  Bogota, Colombia. </a:t>
            </a:r>
          </a:p>
          <a:p>
            <a:r>
              <a:rPr lang="en-US" baseline="0" dirty="0" smtClean="0"/>
              <a:t>Thank you for inviting me here today, I want to take the time, to talk to you  about the two target updates of interventions for infantile </a:t>
            </a:r>
            <a:r>
              <a:rPr lang="en-US" baseline="0" dirty="0" err="1" smtClean="0"/>
              <a:t>haemangiomas</a:t>
            </a:r>
            <a:r>
              <a:rPr lang="en-US" baseline="0" dirty="0" smtClean="0"/>
              <a:t>, and how we all work together as part of a team.</a:t>
            </a:r>
            <a:endParaRPr lang="en-US" dirty="0" smtClean="0"/>
          </a:p>
        </p:txBody>
      </p:sp>
      <p:sp>
        <p:nvSpPr>
          <p:cNvPr id="4" name="3 Marcador de número de diapositiva"/>
          <p:cNvSpPr>
            <a:spLocks noGrp="1"/>
          </p:cNvSpPr>
          <p:nvPr>
            <p:ph type="sldNum" sz="quarter" idx="10"/>
          </p:nvPr>
        </p:nvSpPr>
        <p:spPr/>
        <p:txBody>
          <a:bodyPr/>
          <a:lstStyle/>
          <a:p>
            <a:fld id="{29D21BC0-C2DC-4228-8A0C-BE5857950F66}" type="slidenum">
              <a:rPr lang="es-CO" smtClean="0"/>
              <a:t>1</a:t>
            </a:fld>
            <a:endParaRPr lang="es-CO"/>
          </a:p>
        </p:txBody>
      </p:sp>
    </p:spTree>
    <p:extLst>
      <p:ext uri="{BB962C8B-B14F-4D97-AF65-F5344CB8AC3E}">
        <p14:creationId xmlns:p14="http://schemas.microsoft.com/office/powerpoint/2010/main" val="498350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a:t>
            </a:r>
            <a:r>
              <a:rPr lang="en-US" baseline="0" dirty="0" smtClean="0"/>
              <a:t> San Jose Hospital  where I work, this is a university hospital it was built  in </a:t>
            </a:r>
            <a:r>
              <a:rPr lang="en-US" baseline="0" dirty="0" smtClean="0">
                <a:solidFill>
                  <a:srgbClr val="FF0000"/>
                </a:solidFill>
              </a:rPr>
              <a:t>1902 and  was one of the first hospitals in Colombia.</a:t>
            </a:r>
            <a:endParaRPr lang="en-US" dirty="0" smtClean="0">
              <a:solidFill>
                <a:srgbClr val="FF0000"/>
              </a:solidFill>
            </a:endParaRPr>
          </a:p>
          <a:p>
            <a:endParaRPr lang="en-US" dirty="0"/>
          </a:p>
        </p:txBody>
      </p:sp>
      <p:sp>
        <p:nvSpPr>
          <p:cNvPr id="4" name="3 Marcador de número de diapositiva"/>
          <p:cNvSpPr>
            <a:spLocks noGrp="1"/>
          </p:cNvSpPr>
          <p:nvPr>
            <p:ph type="sldNum" sz="quarter" idx="10"/>
          </p:nvPr>
        </p:nvSpPr>
        <p:spPr/>
        <p:txBody>
          <a:bodyPr/>
          <a:lstStyle/>
          <a:p>
            <a:fld id="{29D21BC0-C2DC-4228-8A0C-BE5857950F66}" type="slidenum">
              <a:rPr lang="es-CO" smtClean="0"/>
              <a:t>10</a:t>
            </a:fld>
            <a:endParaRPr lang="es-CO"/>
          </a:p>
        </p:txBody>
      </p:sp>
    </p:spTree>
    <p:extLst>
      <p:ext uri="{BB962C8B-B14F-4D97-AF65-F5344CB8AC3E}">
        <p14:creationId xmlns:p14="http://schemas.microsoft.com/office/powerpoint/2010/main" val="3642661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
            </a:r>
            <a:br>
              <a:rPr lang="en-US" dirty="0" smtClean="0"/>
            </a:br>
            <a:r>
              <a:rPr lang="en-US" sz="1200" b="0" i="0" kern="1200" dirty="0" smtClean="0">
                <a:solidFill>
                  <a:schemeClr val="tx1"/>
                </a:solidFill>
                <a:effectLst/>
                <a:latin typeface="+mn-lt"/>
                <a:ea typeface="+mn-ea"/>
                <a:cs typeface="+mn-cs"/>
              </a:rPr>
              <a:t>This is a picture of the Dermatology  Department</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with all teachers , residents and students</a:t>
            </a:r>
            <a:endParaRPr lang="en-US" dirty="0"/>
          </a:p>
        </p:txBody>
      </p:sp>
      <p:sp>
        <p:nvSpPr>
          <p:cNvPr id="4" name="3 Marcador de número de diapositiva"/>
          <p:cNvSpPr>
            <a:spLocks noGrp="1"/>
          </p:cNvSpPr>
          <p:nvPr>
            <p:ph type="sldNum" sz="quarter" idx="10"/>
          </p:nvPr>
        </p:nvSpPr>
        <p:spPr/>
        <p:txBody>
          <a:bodyPr/>
          <a:lstStyle/>
          <a:p>
            <a:fld id="{29D21BC0-C2DC-4228-8A0C-BE5857950F66}" type="slidenum">
              <a:rPr lang="es-CO" smtClean="0"/>
              <a:t>11</a:t>
            </a:fld>
            <a:endParaRPr lang="es-CO"/>
          </a:p>
        </p:txBody>
      </p:sp>
    </p:spTree>
    <p:extLst>
      <p:ext uri="{BB962C8B-B14F-4D97-AF65-F5344CB8AC3E}">
        <p14:creationId xmlns:p14="http://schemas.microsoft.com/office/powerpoint/2010/main" val="899840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  And This is  the</a:t>
            </a:r>
            <a:r>
              <a:rPr lang="en-US" baseline="0" dirty="0" smtClean="0"/>
              <a:t> pediatric dermatology team, Dr. Antonio Barrera, Dr. Mauricio Torres and myself.</a:t>
            </a:r>
            <a:endParaRPr lang="en-US" dirty="0"/>
          </a:p>
        </p:txBody>
      </p:sp>
      <p:sp>
        <p:nvSpPr>
          <p:cNvPr id="4" name="3 Marcador de número de diapositiva"/>
          <p:cNvSpPr>
            <a:spLocks noGrp="1"/>
          </p:cNvSpPr>
          <p:nvPr>
            <p:ph type="sldNum" sz="quarter" idx="10"/>
          </p:nvPr>
        </p:nvSpPr>
        <p:spPr/>
        <p:txBody>
          <a:bodyPr/>
          <a:lstStyle/>
          <a:p>
            <a:fld id="{29D21BC0-C2DC-4228-8A0C-BE5857950F66}" type="slidenum">
              <a:rPr lang="es-CO" smtClean="0"/>
              <a:t>12</a:t>
            </a:fld>
            <a:endParaRPr lang="es-CO"/>
          </a:p>
        </p:txBody>
      </p:sp>
    </p:spTree>
    <p:extLst>
      <p:ext uri="{BB962C8B-B14F-4D97-AF65-F5344CB8AC3E}">
        <p14:creationId xmlns:p14="http://schemas.microsoft.com/office/powerpoint/2010/main" val="3819613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On a regular month, we see 2300 patients,   850 of them are children, with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different pathologies, 20% of which are vascular lesions,  so this is why we were interested to participate in the update of this </a:t>
            </a:r>
            <a:r>
              <a:rPr lang="en-US" sz="1200" kern="1200" dirty="0" err="1" smtClean="0">
                <a:solidFill>
                  <a:schemeClr val="tx1"/>
                </a:solidFill>
                <a:effectLst/>
                <a:latin typeface="+mn-lt"/>
                <a:ea typeface="+mn-ea"/>
                <a:cs typeface="+mn-cs"/>
              </a:rPr>
              <a:t>cochrane</a:t>
            </a:r>
            <a:r>
              <a:rPr lang="en-US" sz="1200" kern="1200" dirty="0" smtClean="0">
                <a:solidFill>
                  <a:schemeClr val="tx1"/>
                </a:solidFill>
                <a:effectLst/>
                <a:latin typeface="+mn-lt"/>
                <a:ea typeface="+mn-ea"/>
                <a:cs typeface="+mn-cs"/>
              </a:rPr>
              <a:t> systematic review </a:t>
            </a:r>
            <a:endParaRPr lang="en-U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29D21BC0-C2DC-4228-8A0C-BE5857950F66}" type="slidenum">
              <a:rPr lang="es-CO" smtClean="0"/>
              <a:t>13</a:t>
            </a:fld>
            <a:endParaRPr lang="es-CO"/>
          </a:p>
        </p:txBody>
      </p:sp>
    </p:spTree>
    <p:extLst>
      <p:ext uri="{BB962C8B-B14F-4D97-AF65-F5344CB8AC3E}">
        <p14:creationId xmlns:p14="http://schemas.microsoft.com/office/powerpoint/2010/main" val="899840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smtClean="0">
                <a:solidFill>
                  <a:schemeClr val="tx1"/>
                </a:solidFill>
                <a:effectLst/>
                <a:latin typeface="+mn-lt"/>
                <a:ea typeface="+mn-ea"/>
                <a:cs typeface="+mn-cs"/>
              </a:rPr>
              <a:t>The Dermatology </a:t>
            </a:r>
            <a:r>
              <a:rPr lang="en-US" sz="1200" kern="1200" dirty="0" smtClean="0">
                <a:solidFill>
                  <a:schemeClr val="tx1"/>
                </a:solidFill>
                <a:effectLst/>
                <a:latin typeface="+mn-lt"/>
                <a:ea typeface="+mn-ea"/>
                <a:cs typeface="+mn-cs"/>
              </a:rPr>
              <a:t>Department is recognized  by  COLCIENCIAS ( COL – SCIENCE), a Colombian government body that over see’s the research department, actually we have  two dermatology fields of research </a:t>
            </a:r>
            <a:endParaRPr lang="en-U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29D21BC0-C2DC-4228-8A0C-BE5857950F66}" type="slidenum">
              <a:rPr lang="es-CO" smtClean="0"/>
              <a:t>14</a:t>
            </a:fld>
            <a:endParaRPr lang="es-CO"/>
          </a:p>
        </p:txBody>
      </p:sp>
    </p:spTree>
    <p:extLst>
      <p:ext uri="{BB962C8B-B14F-4D97-AF65-F5344CB8AC3E}">
        <p14:creationId xmlns:p14="http://schemas.microsoft.com/office/powerpoint/2010/main" val="521157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The Cochrane  unit, is part of the research division within San Jose Hospital. We have 2 Dermatology fields, first  is the Sun protection for preventing skin cancers and Interventions for infantile </a:t>
            </a:r>
            <a:r>
              <a:rPr lang="en-US" sz="1200" kern="1200" dirty="0" err="1" smtClean="0">
                <a:solidFill>
                  <a:schemeClr val="tx1"/>
                </a:solidFill>
                <a:effectLst/>
                <a:latin typeface="+mn-lt"/>
                <a:ea typeface="+mn-ea"/>
                <a:cs typeface="+mn-cs"/>
              </a:rPr>
              <a:t>haemangiomas</a:t>
            </a:r>
            <a:r>
              <a:rPr lang="en-US" sz="1200" kern="1200" dirty="0" smtClean="0">
                <a:solidFill>
                  <a:schemeClr val="tx1"/>
                </a:solidFill>
                <a:effectLst/>
                <a:latin typeface="+mn-lt"/>
                <a:ea typeface="+mn-ea"/>
                <a:cs typeface="+mn-cs"/>
              </a:rPr>
              <a:t>  of the skin. </a:t>
            </a:r>
          </a:p>
          <a:p>
            <a:r>
              <a:rPr lang="en-US" sz="1200" kern="1200" dirty="0" smtClean="0">
                <a:solidFill>
                  <a:schemeClr val="tx1"/>
                </a:solidFill>
                <a:effectLst/>
                <a:latin typeface="+mn-lt"/>
                <a:ea typeface="+mn-ea"/>
                <a:cs typeface="+mn-cs"/>
              </a:rPr>
              <a:t>Now I will talk to you about our role, and how we have updated the treatments from the last publication 5 years ago.</a:t>
            </a:r>
          </a:p>
          <a:p>
            <a:endParaRPr lang="en-US" dirty="0"/>
          </a:p>
        </p:txBody>
      </p:sp>
      <p:sp>
        <p:nvSpPr>
          <p:cNvPr id="4" name="3 Marcador de número de diapositiva"/>
          <p:cNvSpPr>
            <a:spLocks noGrp="1"/>
          </p:cNvSpPr>
          <p:nvPr>
            <p:ph type="sldNum" sz="quarter" idx="10"/>
          </p:nvPr>
        </p:nvSpPr>
        <p:spPr/>
        <p:txBody>
          <a:bodyPr/>
          <a:lstStyle/>
          <a:p>
            <a:fld id="{29D21BC0-C2DC-4228-8A0C-BE5857950F66}" type="slidenum">
              <a:rPr lang="es-CO" smtClean="0"/>
              <a:t>15</a:t>
            </a:fld>
            <a:endParaRPr lang="es-CO"/>
          </a:p>
        </p:txBody>
      </p:sp>
    </p:spTree>
    <p:extLst>
      <p:ext uri="{BB962C8B-B14F-4D97-AF65-F5344CB8AC3E}">
        <p14:creationId xmlns:p14="http://schemas.microsoft.com/office/powerpoint/2010/main" val="2021150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a:t>
            </a:r>
            <a:r>
              <a:rPr lang="en-US" baseline="0" dirty="0" smtClean="0"/>
              <a:t> the document  that was  last reviewed 5 years ago, by doctors  </a:t>
            </a:r>
            <a:r>
              <a:rPr lang="en-US" baseline="0" dirty="0" err="1" smtClean="0"/>
              <a:t>Leonardi</a:t>
            </a:r>
            <a:r>
              <a:rPr lang="en-US" baseline="0" dirty="0" smtClean="0"/>
              <a:t>  and her team.</a:t>
            </a:r>
            <a:endParaRPr lang="en-US" dirty="0" smtClean="0"/>
          </a:p>
          <a:p>
            <a:endParaRPr lang="en-US" dirty="0"/>
          </a:p>
        </p:txBody>
      </p:sp>
      <p:sp>
        <p:nvSpPr>
          <p:cNvPr id="4" name="3 Marcador de número de diapositiva"/>
          <p:cNvSpPr>
            <a:spLocks noGrp="1"/>
          </p:cNvSpPr>
          <p:nvPr>
            <p:ph type="sldNum" sz="quarter" idx="10"/>
          </p:nvPr>
        </p:nvSpPr>
        <p:spPr/>
        <p:txBody>
          <a:bodyPr/>
          <a:lstStyle/>
          <a:p>
            <a:fld id="{29D21BC0-C2DC-4228-8A0C-BE5857950F66}" type="slidenum">
              <a:rPr lang="es-CO" smtClean="0"/>
              <a:t>16</a:t>
            </a:fld>
            <a:endParaRPr lang="es-CO"/>
          </a:p>
        </p:txBody>
      </p:sp>
    </p:spTree>
    <p:extLst>
      <p:ext uri="{BB962C8B-B14F-4D97-AF65-F5344CB8AC3E}">
        <p14:creationId xmlns:p14="http://schemas.microsoft.com/office/powerpoint/2010/main" val="1886694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Our main objective is  to update  the Systematic Review published in 2011 </a:t>
            </a:r>
            <a:r>
              <a:rPr lang="en-US" sz="1200" kern="1200" dirty="0" err="1" smtClean="0">
                <a:solidFill>
                  <a:schemeClr val="tx1"/>
                </a:solidFill>
                <a:effectLst/>
                <a:latin typeface="+mn-lt"/>
                <a:ea typeface="+mn-ea"/>
                <a:cs typeface="+mn-cs"/>
              </a:rPr>
              <a:t>emphasing</a:t>
            </a:r>
            <a:r>
              <a:rPr lang="en-US" sz="1200" kern="1200" dirty="0" smtClean="0">
                <a:solidFill>
                  <a:schemeClr val="tx1"/>
                </a:solidFill>
                <a:effectLst/>
                <a:latin typeface="+mn-lt"/>
                <a:ea typeface="+mn-ea"/>
                <a:cs typeface="+mn-cs"/>
              </a:rPr>
              <a:t> on  the adverse effects of interventions for management of infantile </a:t>
            </a:r>
            <a:r>
              <a:rPr lang="en-US" sz="1200" kern="1200" dirty="0" err="1" smtClean="0">
                <a:solidFill>
                  <a:schemeClr val="tx1"/>
                </a:solidFill>
                <a:effectLst/>
                <a:latin typeface="+mn-lt"/>
                <a:ea typeface="+mn-ea"/>
                <a:cs typeface="+mn-cs"/>
              </a:rPr>
              <a:t>haemangiomas</a:t>
            </a:r>
            <a:r>
              <a:rPr lang="en-US" sz="1200" kern="1200" dirty="0" smtClean="0">
                <a:solidFill>
                  <a:schemeClr val="tx1"/>
                </a:solidFill>
                <a:effectLst/>
                <a:latin typeface="+mn-lt"/>
                <a:ea typeface="+mn-ea"/>
                <a:cs typeface="+mn-cs"/>
              </a:rPr>
              <a:t>, and in April last year we were invited to participate in a pilot scheme </a:t>
            </a:r>
          </a:p>
          <a:p>
            <a:endParaRPr lang="en-US" dirty="0"/>
          </a:p>
        </p:txBody>
      </p:sp>
      <p:sp>
        <p:nvSpPr>
          <p:cNvPr id="4" name="3 Marcador de número de diapositiva"/>
          <p:cNvSpPr>
            <a:spLocks noGrp="1"/>
          </p:cNvSpPr>
          <p:nvPr>
            <p:ph type="sldNum" sz="quarter" idx="10"/>
          </p:nvPr>
        </p:nvSpPr>
        <p:spPr/>
        <p:txBody>
          <a:bodyPr/>
          <a:lstStyle/>
          <a:p>
            <a:fld id="{29D21BC0-C2DC-4228-8A0C-BE5857950F66}" type="slidenum">
              <a:rPr lang="es-CO" smtClean="0"/>
              <a:t>17</a:t>
            </a:fld>
            <a:endParaRPr lang="es-CO"/>
          </a:p>
        </p:txBody>
      </p:sp>
    </p:spTree>
    <p:extLst>
      <p:ext uri="{BB962C8B-B14F-4D97-AF65-F5344CB8AC3E}">
        <p14:creationId xmlns:p14="http://schemas.microsoft.com/office/powerpoint/2010/main" val="1237298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main objective of the pilot scheme was to </a:t>
            </a:r>
            <a:r>
              <a:rPr lang="en-US" dirty="0" smtClean="0"/>
              <a:t>explore a novel approach to updating Cochrane Reviews to address the needs of policy-makers and other decision makers.</a:t>
            </a:r>
          </a:p>
          <a:p>
            <a:pPr marL="0" marR="0" indent="0" algn="l" defTabSz="914400" rtl="0" eaLnBrk="1" fontAlgn="auto" latinLnBrk="0" hangingPunct="1">
              <a:lnSpc>
                <a:spcPct val="100000"/>
              </a:lnSpc>
              <a:spcBef>
                <a:spcPts val="0"/>
              </a:spcBef>
              <a:spcAft>
                <a:spcPts val="0"/>
              </a:spcAft>
              <a:buClrTx/>
              <a:buSzTx/>
              <a:buFontTx/>
              <a:buNone/>
              <a:tabLst/>
              <a:defRPr/>
            </a:pPr>
            <a:endParaRPr lang="es-CO"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CO" dirty="0" err="1" smtClean="0"/>
              <a:t>We</a:t>
            </a:r>
            <a:r>
              <a:rPr lang="es-CO" dirty="0" smtClean="0"/>
              <a:t> </a:t>
            </a:r>
            <a:r>
              <a:rPr lang="es-CO" dirty="0" err="1" smtClean="0"/>
              <a:t>work</a:t>
            </a:r>
            <a:r>
              <a:rPr lang="es-CO" baseline="0" dirty="0" smtClean="0"/>
              <a:t> </a:t>
            </a:r>
            <a:r>
              <a:rPr lang="es-CO" baseline="0" dirty="0" err="1" smtClean="0"/>
              <a:t>with</a:t>
            </a:r>
            <a:r>
              <a:rPr lang="es-CO" dirty="0" smtClean="0"/>
              <a:t> </a:t>
            </a:r>
            <a:r>
              <a:rPr lang="es-CO" dirty="0" err="1" smtClean="0"/>
              <a:t>another</a:t>
            </a:r>
            <a:r>
              <a:rPr lang="es-CO" dirty="0" smtClean="0"/>
              <a:t> </a:t>
            </a:r>
            <a:r>
              <a:rPr lang="es-CO" dirty="0" err="1" smtClean="0"/>
              <a:t>fantastic</a:t>
            </a:r>
            <a:r>
              <a:rPr lang="es-CO" baseline="0" dirty="0" smtClean="0"/>
              <a:t> </a:t>
            </a:r>
            <a:r>
              <a:rPr lang="es-CO" baseline="0" dirty="0" err="1" smtClean="0"/>
              <a:t>group</a:t>
            </a:r>
            <a:r>
              <a:rPr lang="es-CO" baseline="0" dirty="0" smtClean="0"/>
              <a:t>, </a:t>
            </a:r>
            <a:r>
              <a:rPr lang="es-CO" baseline="0" dirty="0" err="1" smtClean="0"/>
              <a:t>located</a:t>
            </a:r>
            <a:r>
              <a:rPr lang="es-CO" baseline="0" dirty="0" smtClean="0"/>
              <a:t> </a:t>
            </a:r>
            <a:r>
              <a:rPr lang="es-CO" baseline="0" dirty="0" err="1" smtClean="0"/>
              <a:t>here</a:t>
            </a:r>
            <a:r>
              <a:rPr lang="es-CO" baseline="0" dirty="0" smtClean="0"/>
              <a:t> in </a:t>
            </a:r>
            <a:r>
              <a:rPr lang="es-CO" baseline="0" dirty="0" err="1" smtClean="0"/>
              <a:t>the</a:t>
            </a:r>
            <a:r>
              <a:rPr lang="es-CO" baseline="0" dirty="0" smtClean="0"/>
              <a:t> UK, </a:t>
            </a:r>
            <a:r>
              <a:rPr lang="es-CO" baseline="0" dirty="0" err="1" smtClean="0"/>
              <a:t>The</a:t>
            </a:r>
            <a:r>
              <a:rPr lang="es-CO" baseline="0" dirty="0" smtClean="0"/>
              <a:t> </a:t>
            </a:r>
            <a:r>
              <a:rPr lang="es-CO" baseline="0" dirty="0" err="1" smtClean="0"/>
              <a:t>team</a:t>
            </a:r>
            <a:r>
              <a:rPr lang="es-CO" baseline="0" dirty="0" smtClean="0"/>
              <a:t> </a:t>
            </a:r>
            <a:r>
              <a:rPr lang="es-CO" baseline="0" dirty="0" err="1" smtClean="0"/>
              <a:t>consists</a:t>
            </a:r>
            <a:r>
              <a:rPr lang="es-CO" baseline="0" dirty="0" smtClean="0"/>
              <a:t> of Karla </a:t>
            </a:r>
            <a:r>
              <a:rPr lang="es-CO" baseline="0" dirty="0" err="1" smtClean="0"/>
              <a:t>Soarez</a:t>
            </a:r>
            <a:r>
              <a:rPr lang="es-CO" baseline="0" dirty="0" smtClean="0"/>
              <a:t> and </a:t>
            </a:r>
            <a:r>
              <a:rPr lang="es-CO" baseline="0" dirty="0" err="1" smtClean="0"/>
              <a:t>her</a:t>
            </a:r>
            <a:r>
              <a:rPr lang="es-CO" baseline="0" dirty="0" smtClean="0"/>
              <a:t> </a:t>
            </a:r>
            <a:r>
              <a:rPr lang="es-CO" baseline="0" dirty="0" err="1" smtClean="0"/>
              <a:t>team</a:t>
            </a:r>
            <a:endParaRPr lang="es-CO"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CO" baseline="0" dirty="0" err="1" smtClean="0"/>
              <a:t>we</a:t>
            </a:r>
            <a:r>
              <a:rPr lang="es-CO" baseline="0" dirty="0" smtClean="0"/>
              <a:t> are </a:t>
            </a:r>
            <a:r>
              <a:rPr lang="es-CO" baseline="0" dirty="0" err="1" smtClean="0"/>
              <a:t>working</a:t>
            </a:r>
            <a:r>
              <a:rPr lang="es-CO" baseline="0" dirty="0" smtClean="0"/>
              <a:t> </a:t>
            </a:r>
            <a:r>
              <a:rPr lang="es-CO" baseline="0" dirty="0" err="1" smtClean="0"/>
              <a:t>closely</a:t>
            </a:r>
            <a:r>
              <a:rPr lang="es-CO" baseline="0" dirty="0" smtClean="0"/>
              <a:t> </a:t>
            </a:r>
            <a:r>
              <a:rPr lang="es-CO" baseline="0" dirty="0" err="1" smtClean="0"/>
              <a:t>together</a:t>
            </a:r>
            <a:r>
              <a:rPr lang="es-CO" baseline="0" dirty="0" smtClean="0"/>
              <a:t>, to  do  a </a:t>
            </a:r>
            <a:r>
              <a:rPr lang="es-CO" baseline="0" dirty="0" err="1" smtClean="0"/>
              <a:t>quick</a:t>
            </a:r>
            <a:r>
              <a:rPr lang="es-CO" baseline="0" dirty="0" smtClean="0"/>
              <a:t> </a:t>
            </a:r>
            <a:r>
              <a:rPr lang="es-CO" baseline="0" dirty="0" err="1" smtClean="0"/>
              <a:t>document</a:t>
            </a:r>
            <a:r>
              <a:rPr lang="es-CO" baseline="0" dirty="0" smtClean="0"/>
              <a:t> </a:t>
            </a:r>
            <a:r>
              <a:rPr lang="es-CO" baseline="0" dirty="0" err="1" smtClean="0"/>
              <a:t>that</a:t>
            </a:r>
            <a:r>
              <a:rPr lang="es-CO" baseline="0" dirty="0" smtClean="0"/>
              <a:t> </a:t>
            </a:r>
            <a:r>
              <a:rPr lang="es-CO" baseline="0" dirty="0" err="1" smtClean="0"/>
              <a:t>updates</a:t>
            </a:r>
            <a:r>
              <a:rPr lang="es-CO" baseline="0" dirty="0" smtClean="0"/>
              <a:t> 2 </a:t>
            </a:r>
            <a:r>
              <a:rPr lang="es-CO" baseline="0" dirty="0" err="1" smtClean="0"/>
              <a:t>main</a:t>
            </a:r>
            <a:r>
              <a:rPr lang="es-CO" baseline="0" dirty="0" smtClean="0"/>
              <a:t> </a:t>
            </a:r>
            <a:r>
              <a:rPr lang="es-CO" baseline="0" dirty="0" err="1" smtClean="0"/>
              <a:t>treatments</a:t>
            </a:r>
            <a:r>
              <a:rPr lang="es-CO" baseline="0" dirty="0" smtClean="0"/>
              <a:t>:  oral </a:t>
            </a:r>
            <a:r>
              <a:rPr lang="es-CO" baseline="0" dirty="0" err="1" smtClean="0"/>
              <a:t>propranolol</a:t>
            </a:r>
            <a:r>
              <a:rPr lang="es-CO" baseline="0" dirty="0" smtClean="0"/>
              <a:t> and </a:t>
            </a:r>
            <a:r>
              <a:rPr lang="es-CO" baseline="0" dirty="0" err="1" smtClean="0"/>
              <a:t>topical</a:t>
            </a:r>
            <a:r>
              <a:rPr lang="es-CO" baseline="0" dirty="0" smtClean="0"/>
              <a:t> </a:t>
            </a:r>
            <a:r>
              <a:rPr lang="es-CO" baseline="0" dirty="0" err="1" smtClean="0"/>
              <a:t>timolol</a:t>
            </a:r>
            <a:r>
              <a:rPr lang="es-CO" baseline="0" dirty="0" smtClean="0"/>
              <a:t>,   </a:t>
            </a:r>
            <a:r>
              <a:rPr lang="es-CO" baseline="0" dirty="0" err="1" smtClean="0"/>
              <a:t>with</a:t>
            </a:r>
            <a:r>
              <a:rPr lang="es-CO" baseline="0" dirty="0" smtClean="0"/>
              <a:t> a </a:t>
            </a:r>
            <a:r>
              <a:rPr lang="es-CO" baseline="0" dirty="0" err="1" smtClean="0"/>
              <a:t>view</a:t>
            </a:r>
            <a:r>
              <a:rPr lang="es-CO" baseline="0" dirty="0" smtClean="0"/>
              <a:t> to </a:t>
            </a:r>
            <a:r>
              <a:rPr lang="es-CO" baseline="0" dirty="0" err="1" smtClean="0"/>
              <a:t>becoming</a:t>
            </a:r>
            <a:r>
              <a:rPr lang="es-CO" baseline="0" dirty="0" smtClean="0"/>
              <a:t> </a:t>
            </a:r>
            <a:r>
              <a:rPr lang="es-CO" baseline="0" dirty="0" err="1" smtClean="0"/>
              <a:t>permenant</a:t>
            </a:r>
            <a:r>
              <a:rPr lang="es-CO" baseline="0" dirty="0" smtClean="0"/>
              <a:t> and </a:t>
            </a:r>
            <a:r>
              <a:rPr lang="es-CO" baseline="0" dirty="0" err="1" smtClean="0"/>
              <a:t>also</a:t>
            </a:r>
            <a:r>
              <a:rPr lang="es-CO" baseline="0" dirty="0" smtClean="0"/>
              <a:t> </a:t>
            </a:r>
            <a:r>
              <a:rPr lang="es-CO" baseline="0" dirty="0" err="1" smtClean="0"/>
              <a:t>useful</a:t>
            </a:r>
            <a:r>
              <a:rPr lang="es-CO" baseline="0" dirty="0" smtClean="0"/>
              <a:t> and </a:t>
            </a:r>
            <a:r>
              <a:rPr lang="es-CO" baseline="0" dirty="0" err="1" smtClean="0"/>
              <a:t>relevant</a:t>
            </a:r>
            <a:r>
              <a:rPr lang="es-CO" baseline="0" dirty="0" smtClean="0"/>
              <a:t>  </a:t>
            </a:r>
            <a:r>
              <a:rPr lang="es-CO" baseline="0" dirty="0" err="1" smtClean="0"/>
              <a:t>for</a:t>
            </a:r>
            <a:r>
              <a:rPr lang="es-CO" baseline="0" dirty="0" smtClean="0"/>
              <a:t> </a:t>
            </a:r>
            <a:r>
              <a:rPr lang="es-CO" baseline="0" dirty="0" err="1" smtClean="0"/>
              <a:t>future</a:t>
            </a:r>
            <a:r>
              <a:rPr lang="es-CO" baseline="0" dirty="0" smtClean="0"/>
              <a:t> </a:t>
            </a:r>
            <a:r>
              <a:rPr lang="es-CO" baseline="0" dirty="0" err="1" smtClean="0"/>
              <a:t>Sistematic</a:t>
            </a:r>
            <a:r>
              <a:rPr lang="es-CO" baseline="0" dirty="0" smtClean="0"/>
              <a:t> </a:t>
            </a:r>
            <a:r>
              <a:rPr lang="es-CO" baseline="0" dirty="0" err="1" smtClean="0"/>
              <a:t>reviews</a:t>
            </a:r>
            <a:r>
              <a:rPr lang="es-CO" baseline="0" dirty="0" smtClean="0"/>
              <a:t>.</a:t>
            </a:r>
            <a:endParaRPr lang="es-CO" dirty="0" smtClean="0"/>
          </a:p>
          <a:p>
            <a:endParaRPr lang="en-US" dirty="0"/>
          </a:p>
        </p:txBody>
      </p:sp>
      <p:sp>
        <p:nvSpPr>
          <p:cNvPr id="4" name="3 Marcador de número de diapositiva"/>
          <p:cNvSpPr>
            <a:spLocks noGrp="1"/>
          </p:cNvSpPr>
          <p:nvPr>
            <p:ph type="sldNum" sz="quarter" idx="10"/>
          </p:nvPr>
        </p:nvSpPr>
        <p:spPr/>
        <p:txBody>
          <a:bodyPr/>
          <a:lstStyle/>
          <a:p>
            <a:fld id="{29D21BC0-C2DC-4228-8A0C-BE5857950F66}" type="slidenum">
              <a:rPr lang="es-CO" smtClean="0"/>
              <a:t>18</a:t>
            </a:fld>
            <a:endParaRPr lang="es-CO"/>
          </a:p>
        </p:txBody>
      </p:sp>
    </p:spTree>
    <p:extLst>
      <p:ext uri="{BB962C8B-B14F-4D97-AF65-F5344CB8AC3E}">
        <p14:creationId xmlns:p14="http://schemas.microsoft.com/office/powerpoint/2010/main" val="683305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This is the flow chart of the project, that we have been working on,  I  want to show  the process  of the pilot  project.</a:t>
            </a:r>
          </a:p>
          <a:p>
            <a:r>
              <a:rPr lang="en-US" sz="1200" kern="1200" dirty="0" smtClean="0">
                <a:solidFill>
                  <a:schemeClr val="tx1"/>
                </a:solidFill>
                <a:effectLst/>
                <a:latin typeface="+mn-lt"/>
                <a:ea typeface="+mn-ea"/>
                <a:cs typeface="+mn-cs"/>
              </a:rPr>
              <a:t>In December 2014,  we submitted to the skin </a:t>
            </a:r>
            <a:r>
              <a:rPr lang="en-US" sz="1200" kern="1200" dirty="0" err="1" smtClean="0">
                <a:solidFill>
                  <a:schemeClr val="tx1"/>
                </a:solidFill>
                <a:effectLst/>
                <a:latin typeface="+mn-lt"/>
                <a:ea typeface="+mn-ea"/>
                <a:cs typeface="+mn-cs"/>
              </a:rPr>
              <a:t>cochrane</a:t>
            </a:r>
            <a:r>
              <a:rPr lang="en-US" sz="1200" kern="1200" dirty="0" smtClean="0">
                <a:solidFill>
                  <a:schemeClr val="tx1"/>
                </a:solidFill>
                <a:effectLst/>
                <a:latin typeface="+mn-lt"/>
                <a:ea typeface="+mn-ea"/>
                <a:cs typeface="+mn-cs"/>
              </a:rPr>
              <a:t> group  the documents to begin the update of the systematic reviews for management of IH, that was  approved  in March last year.  Then in </a:t>
            </a:r>
            <a:r>
              <a:rPr lang="en-US" sz="1200" kern="1200" dirty="0" err="1" smtClean="0">
                <a:solidFill>
                  <a:schemeClr val="tx1"/>
                </a:solidFill>
                <a:effectLst/>
                <a:latin typeface="+mn-lt"/>
                <a:ea typeface="+mn-ea"/>
                <a:cs typeface="+mn-cs"/>
              </a:rPr>
              <a:t>april</a:t>
            </a:r>
            <a:r>
              <a:rPr lang="en-US" sz="1200" kern="1200" dirty="0" smtClean="0">
                <a:solidFill>
                  <a:schemeClr val="tx1"/>
                </a:solidFill>
                <a:effectLst/>
                <a:latin typeface="+mn-lt"/>
                <a:ea typeface="+mn-ea"/>
                <a:cs typeface="+mn-cs"/>
              </a:rPr>
              <a:t>   the request regarding the TARGET UPDATE PROJECT (pilot)  was  accepted   and we had our first conference call back in May.</a:t>
            </a:r>
          </a:p>
          <a:p>
            <a:r>
              <a:rPr lang="en-US" sz="1200" kern="1200" dirty="0" smtClean="0">
                <a:solidFill>
                  <a:schemeClr val="tx1"/>
                </a:solidFill>
                <a:effectLst/>
                <a:latin typeface="+mn-lt"/>
                <a:ea typeface="+mn-ea"/>
                <a:cs typeface="+mn-cs"/>
              </a:rPr>
              <a:t>During phase 2 we developed the project.</a:t>
            </a:r>
          </a:p>
          <a:p>
            <a:r>
              <a:rPr lang="en-US" sz="1200" kern="1200" dirty="0" smtClean="0">
                <a:solidFill>
                  <a:schemeClr val="tx1"/>
                </a:solidFill>
                <a:effectLst/>
                <a:latin typeface="+mn-lt"/>
                <a:ea typeface="+mn-ea"/>
                <a:cs typeface="+mn-cs"/>
              </a:rPr>
              <a:t>In the first days of June, the search results were provided by Elizabeth </a:t>
            </a:r>
            <a:r>
              <a:rPr lang="en-US" sz="1200" kern="1200" dirty="0" err="1" smtClean="0">
                <a:solidFill>
                  <a:schemeClr val="tx1"/>
                </a:solidFill>
                <a:effectLst/>
                <a:latin typeface="+mn-lt"/>
                <a:ea typeface="+mn-ea"/>
                <a:cs typeface="+mn-cs"/>
              </a:rPr>
              <a:t>Doney</a:t>
            </a:r>
            <a:r>
              <a:rPr lang="en-US" sz="1200" kern="1200" dirty="0" smtClean="0">
                <a:solidFill>
                  <a:schemeClr val="tx1"/>
                </a:solidFill>
                <a:effectLst/>
                <a:latin typeface="+mn-lt"/>
                <a:ea typeface="+mn-ea"/>
                <a:cs typeface="+mn-cs"/>
              </a:rPr>
              <a:t>, and we screened the results towards the end of June.</a:t>
            </a:r>
          </a:p>
          <a:p>
            <a:r>
              <a:rPr lang="en-US" sz="1200" kern="1200" dirty="0" smtClean="0">
                <a:solidFill>
                  <a:schemeClr val="tx1"/>
                </a:solidFill>
                <a:effectLst/>
                <a:latin typeface="+mn-lt"/>
                <a:ea typeface="+mn-ea"/>
                <a:cs typeface="+mn-cs"/>
              </a:rPr>
              <a:t>We did  additional clarifications for the selected references in August. During this period we worked on  developing  the review, in terms of finding additional articles, extraction of qualitative  and numerical data and  estimation of bias. </a:t>
            </a:r>
          </a:p>
          <a:p>
            <a:r>
              <a:rPr lang="en-US" sz="1200" kern="1200" dirty="0" smtClean="0">
                <a:solidFill>
                  <a:schemeClr val="tx1"/>
                </a:solidFill>
                <a:effectLst/>
                <a:latin typeface="+mn-lt"/>
                <a:ea typeface="+mn-ea"/>
                <a:cs typeface="+mn-cs"/>
              </a:rPr>
              <a:t>In phase 3, when we received the documents back in November  that Nottingham were working on, we did the review and the relevant amendments were sent back for assessment by Cochrane Skin Group peers,  and now we have the final edited documents that will be published in March. Ten months later</a:t>
            </a:r>
            <a:r>
              <a:rPr lang="en-US" sz="1200" b="1"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29D21BC0-C2DC-4228-8A0C-BE5857950F66}" type="slidenum">
              <a:rPr lang="es-CO" smtClean="0"/>
              <a:t>19</a:t>
            </a:fld>
            <a:endParaRPr lang="es-CO"/>
          </a:p>
        </p:txBody>
      </p:sp>
    </p:spTree>
    <p:extLst>
      <p:ext uri="{BB962C8B-B14F-4D97-AF65-F5344CB8AC3E}">
        <p14:creationId xmlns:p14="http://schemas.microsoft.com/office/powerpoint/2010/main" val="191605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Colombia is located here , north of South America, Bogota is here center of the country.</a:t>
            </a:r>
            <a:endParaRPr lang="en-U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29D21BC0-C2DC-4228-8A0C-BE5857950F66}" type="slidenum">
              <a:rPr lang="es-CO" smtClean="0"/>
              <a:t>2</a:t>
            </a:fld>
            <a:endParaRPr lang="es-CO"/>
          </a:p>
        </p:txBody>
      </p:sp>
    </p:spTree>
    <p:extLst>
      <p:ext uri="{BB962C8B-B14F-4D97-AF65-F5344CB8AC3E}">
        <p14:creationId xmlns:p14="http://schemas.microsoft.com/office/powerpoint/2010/main" val="36068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advantages </a:t>
            </a:r>
            <a:r>
              <a:rPr lang="en-US" baseline="0" dirty="0" smtClean="0"/>
              <a:t> working together,  are  to do double check information,  </a:t>
            </a:r>
            <a:r>
              <a:rPr lang="en-US" dirty="0" smtClean="0"/>
              <a:t>assign tasks to each group  in the literature</a:t>
            </a:r>
            <a:r>
              <a:rPr lang="en-US" baseline="0" dirty="0" smtClean="0"/>
              <a:t> search and  definition of adverse events, also this is time sensitive,  so </a:t>
            </a:r>
            <a:r>
              <a:rPr lang="en-US" dirty="0" smtClean="0"/>
              <a:t>2 minds are better</a:t>
            </a:r>
            <a:r>
              <a:rPr lang="en-US" baseline="0" dirty="0" smtClean="0"/>
              <a:t> than 1</a:t>
            </a:r>
            <a:endParaRPr lang="en-US" dirty="0" smtClean="0"/>
          </a:p>
          <a:p>
            <a:endParaRPr lang="en-US" dirty="0" smtClean="0"/>
          </a:p>
        </p:txBody>
      </p:sp>
      <p:sp>
        <p:nvSpPr>
          <p:cNvPr id="4" name="3 Marcador de número de diapositiva"/>
          <p:cNvSpPr>
            <a:spLocks noGrp="1"/>
          </p:cNvSpPr>
          <p:nvPr>
            <p:ph type="sldNum" sz="quarter" idx="10"/>
          </p:nvPr>
        </p:nvSpPr>
        <p:spPr/>
        <p:txBody>
          <a:bodyPr/>
          <a:lstStyle/>
          <a:p>
            <a:fld id="{29D21BC0-C2DC-4228-8A0C-BE5857950F66}" type="slidenum">
              <a:rPr lang="es-CO" smtClean="0"/>
              <a:t>20</a:t>
            </a:fld>
            <a:endParaRPr lang="es-CO"/>
          </a:p>
        </p:txBody>
      </p:sp>
    </p:spTree>
    <p:extLst>
      <p:ext uri="{BB962C8B-B14F-4D97-AF65-F5344CB8AC3E}">
        <p14:creationId xmlns:p14="http://schemas.microsoft.com/office/powerpoint/2010/main" val="40172953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After performing the literature search,  3 trials of oral propranolol were selected out of the 20  we chose in the total search. There are a randomized controlled trial of propranolol for IH written by </a:t>
            </a:r>
            <a:r>
              <a:rPr lang="en-US" sz="1200" kern="1200" dirty="0" err="1" smtClean="0">
                <a:solidFill>
                  <a:schemeClr val="tx1"/>
                </a:solidFill>
                <a:effectLst/>
                <a:latin typeface="+mn-lt"/>
                <a:ea typeface="+mn-ea"/>
                <a:cs typeface="+mn-cs"/>
              </a:rPr>
              <a:t>Hogeling</a:t>
            </a:r>
            <a:r>
              <a:rPr lang="en-US" sz="1200" kern="1200" dirty="0" smtClean="0">
                <a:solidFill>
                  <a:schemeClr val="tx1"/>
                </a:solidFill>
                <a:effectLst/>
                <a:latin typeface="+mn-lt"/>
                <a:ea typeface="+mn-ea"/>
                <a:cs typeface="+mn-cs"/>
              </a:rPr>
              <a:t> and his team, published in  Pediatrics</a:t>
            </a:r>
          </a:p>
          <a:p>
            <a:endParaRPr lang="en-US" dirty="0"/>
          </a:p>
        </p:txBody>
      </p:sp>
      <p:sp>
        <p:nvSpPr>
          <p:cNvPr id="4" name="3 Marcador de número de diapositiva"/>
          <p:cNvSpPr>
            <a:spLocks noGrp="1"/>
          </p:cNvSpPr>
          <p:nvPr>
            <p:ph type="sldNum" sz="quarter" idx="10"/>
          </p:nvPr>
        </p:nvSpPr>
        <p:spPr/>
        <p:txBody>
          <a:bodyPr/>
          <a:lstStyle/>
          <a:p>
            <a:fld id="{29D21BC0-C2DC-4228-8A0C-BE5857950F66}" type="slidenum">
              <a:rPr lang="es-CO" smtClean="0"/>
              <a:t>21</a:t>
            </a:fld>
            <a:endParaRPr lang="es-CO"/>
          </a:p>
        </p:txBody>
      </p:sp>
    </p:spTree>
    <p:extLst>
      <p:ext uri="{BB962C8B-B14F-4D97-AF65-F5344CB8AC3E}">
        <p14:creationId xmlns:p14="http://schemas.microsoft.com/office/powerpoint/2010/main" val="26862903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second article was double blind randomized pilot trial evaluating  the efficacy of oral propranolol on IH in infants younger than 4 months. Written by </a:t>
            </a:r>
            <a:r>
              <a:rPr lang="en-US" sz="1200" kern="1200" dirty="0" err="1" smtClean="0">
                <a:solidFill>
                  <a:schemeClr val="tx1"/>
                </a:solidFill>
                <a:effectLst/>
                <a:latin typeface="+mn-lt"/>
                <a:ea typeface="+mn-ea"/>
                <a:cs typeface="+mn-cs"/>
              </a:rPr>
              <a:t>Leaute-Labreze</a:t>
            </a:r>
            <a:r>
              <a:rPr lang="en-US" sz="1200" kern="1200" dirty="0" smtClean="0">
                <a:solidFill>
                  <a:schemeClr val="tx1"/>
                </a:solidFill>
                <a:effectLst/>
                <a:latin typeface="+mn-lt"/>
                <a:ea typeface="+mn-ea"/>
                <a:cs typeface="+mn-cs"/>
              </a:rPr>
              <a:t> and her team that was published in Br journal of dermatology. </a:t>
            </a:r>
          </a:p>
          <a:p>
            <a:endParaRPr lang="en-US" dirty="0"/>
          </a:p>
        </p:txBody>
      </p:sp>
      <p:sp>
        <p:nvSpPr>
          <p:cNvPr id="4" name="3 Marcador de número de diapositiva"/>
          <p:cNvSpPr>
            <a:spLocks noGrp="1"/>
          </p:cNvSpPr>
          <p:nvPr>
            <p:ph type="sldNum" sz="quarter" idx="10"/>
          </p:nvPr>
        </p:nvSpPr>
        <p:spPr/>
        <p:txBody>
          <a:bodyPr/>
          <a:lstStyle/>
          <a:p>
            <a:fld id="{29D21BC0-C2DC-4228-8A0C-BE5857950F66}" type="slidenum">
              <a:rPr lang="es-CO" smtClean="0"/>
              <a:t>22</a:t>
            </a:fld>
            <a:endParaRPr lang="es-CO"/>
          </a:p>
        </p:txBody>
      </p:sp>
    </p:spTree>
    <p:extLst>
      <p:ext uri="{BB962C8B-B14F-4D97-AF65-F5344CB8AC3E}">
        <p14:creationId xmlns:p14="http://schemas.microsoft.com/office/powerpoint/2010/main" val="3164668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the third article was and randomized controlled trial of oral propranolol in IH, written by  </a:t>
            </a:r>
            <a:r>
              <a:rPr lang="en-US" sz="1200" kern="1200" dirty="0" err="1" smtClean="0">
                <a:solidFill>
                  <a:schemeClr val="tx1"/>
                </a:solidFill>
                <a:effectLst/>
                <a:latin typeface="+mn-lt"/>
                <a:ea typeface="+mn-ea"/>
                <a:cs typeface="+mn-cs"/>
              </a:rPr>
              <a:t>Leaute-Labreze</a:t>
            </a:r>
            <a:r>
              <a:rPr lang="en-US" sz="1200" kern="1200" dirty="0" smtClean="0">
                <a:solidFill>
                  <a:schemeClr val="tx1"/>
                </a:solidFill>
                <a:effectLst/>
                <a:latin typeface="+mn-lt"/>
                <a:ea typeface="+mn-ea"/>
                <a:cs typeface="+mn-cs"/>
              </a:rPr>
              <a:t> and her team  published in NEJM, Based on these articles, the document was written. </a:t>
            </a:r>
            <a:r>
              <a:rPr lang="es-VE" sz="1200" kern="1200" dirty="0" smtClean="0">
                <a:solidFill>
                  <a:schemeClr val="tx1"/>
                </a:solidFill>
                <a:effectLst/>
                <a:latin typeface="+mn-lt"/>
                <a:ea typeface="+mn-ea"/>
                <a:cs typeface="+mn-cs"/>
              </a:rPr>
              <a:t>And no </a:t>
            </a:r>
            <a:r>
              <a:rPr lang="es-VE" sz="1200" kern="1200" dirty="0" err="1" smtClean="0">
                <a:solidFill>
                  <a:schemeClr val="tx1"/>
                </a:solidFill>
                <a:effectLst/>
                <a:latin typeface="+mn-lt"/>
                <a:ea typeface="+mn-ea"/>
                <a:cs typeface="+mn-cs"/>
              </a:rPr>
              <a:t>ongoing</a:t>
            </a:r>
            <a:r>
              <a:rPr lang="es-VE" sz="1200" kern="1200" dirty="0" smtClean="0">
                <a:solidFill>
                  <a:schemeClr val="tx1"/>
                </a:solidFill>
                <a:effectLst/>
                <a:latin typeface="+mn-lt"/>
                <a:ea typeface="+mn-ea"/>
                <a:cs typeface="+mn-cs"/>
              </a:rPr>
              <a:t> </a:t>
            </a:r>
            <a:r>
              <a:rPr lang="es-VE" sz="1200" kern="1200" dirty="0" err="1" smtClean="0">
                <a:solidFill>
                  <a:schemeClr val="tx1"/>
                </a:solidFill>
                <a:effectLst/>
                <a:latin typeface="+mn-lt"/>
                <a:ea typeface="+mn-ea"/>
                <a:cs typeface="+mn-cs"/>
              </a:rPr>
              <a:t>studies</a:t>
            </a:r>
            <a:r>
              <a:rPr lang="es-VE" sz="1200" kern="1200" dirty="0" smtClean="0">
                <a:solidFill>
                  <a:schemeClr val="tx1"/>
                </a:solidFill>
                <a:effectLst/>
                <a:latin typeface="+mn-lt"/>
                <a:ea typeface="+mn-ea"/>
                <a:cs typeface="+mn-cs"/>
              </a:rPr>
              <a:t> </a:t>
            </a:r>
            <a:r>
              <a:rPr lang="es-VE" sz="1200" kern="1200" dirty="0" err="1" smtClean="0">
                <a:solidFill>
                  <a:schemeClr val="tx1"/>
                </a:solidFill>
                <a:effectLst/>
                <a:latin typeface="+mn-lt"/>
                <a:ea typeface="+mn-ea"/>
                <a:cs typeface="+mn-cs"/>
              </a:rPr>
              <a:t>were</a:t>
            </a:r>
            <a:r>
              <a:rPr lang="es-VE" sz="1200" kern="1200" dirty="0" smtClean="0">
                <a:solidFill>
                  <a:schemeClr val="tx1"/>
                </a:solidFill>
                <a:effectLst/>
                <a:latin typeface="+mn-lt"/>
                <a:ea typeface="+mn-ea"/>
                <a:cs typeface="+mn-cs"/>
              </a:rPr>
              <a:t> </a:t>
            </a:r>
            <a:r>
              <a:rPr lang="es-VE" sz="1200" kern="1200" dirty="0" err="1" smtClean="0">
                <a:solidFill>
                  <a:schemeClr val="tx1"/>
                </a:solidFill>
                <a:effectLst/>
                <a:latin typeface="+mn-lt"/>
                <a:ea typeface="+mn-ea"/>
                <a:cs typeface="+mn-cs"/>
              </a:rPr>
              <a:t>identified</a:t>
            </a:r>
            <a:endParaRPr lang="en-US" sz="1200" kern="1200" dirty="0" smtClean="0">
              <a:solidFill>
                <a:schemeClr val="tx1"/>
              </a:solidFill>
              <a:effectLst/>
              <a:latin typeface="+mn-lt"/>
              <a:ea typeface="+mn-ea"/>
              <a:cs typeface="+mn-cs"/>
            </a:endParaRPr>
          </a:p>
          <a:p>
            <a:r>
              <a:rPr lang="es-VE"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3 Marcador de número de diapositiva"/>
          <p:cNvSpPr>
            <a:spLocks noGrp="1"/>
          </p:cNvSpPr>
          <p:nvPr>
            <p:ph type="sldNum" sz="quarter" idx="10"/>
          </p:nvPr>
        </p:nvSpPr>
        <p:spPr/>
        <p:txBody>
          <a:bodyPr/>
          <a:lstStyle/>
          <a:p>
            <a:fld id="{29D21BC0-C2DC-4228-8A0C-BE5857950F66}" type="slidenum">
              <a:rPr lang="es-CO" smtClean="0"/>
              <a:t>23</a:t>
            </a:fld>
            <a:endParaRPr lang="es-CO"/>
          </a:p>
        </p:txBody>
      </p:sp>
    </p:spTree>
    <p:extLst>
      <p:ext uri="{BB962C8B-B14F-4D97-AF65-F5344CB8AC3E}">
        <p14:creationId xmlns:p14="http://schemas.microsoft.com/office/powerpoint/2010/main" val="9868142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There are the two final versions of the Targeted Update documents for the infantile </a:t>
            </a:r>
            <a:r>
              <a:rPr lang="en-US" sz="1200" kern="1200" dirty="0" err="1" smtClean="0">
                <a:solidFill>
                  <a:schemeClr val="tx1"/>
                </a:solidFill>
                <a:effectLst/>
                <a:latin typeface="+mn-lt"/>
                <a:ea typeface="+mn-ea"/>
                <a:cs typeface="+mn-cs"/>
              </a:rPr>
              <a:t>haemangiomas</a:t>
            </a:r>
            <a:r>
              <a:rPr lang="en-US" sz="1200" kern="1200" dirty="0" smtClean="0">
                <a:solidFill>
                  <a:schemeClr val="tx1"/>
                </a:solidFill>
                <a:effectLst/>
                <a:latin typeface="+mn-lt"/>
                <a:ea typeface="+mn-ea"/>
                <a:cs typeface="+mn-cs"/>
              </a:rPr>
              <a:t> review (one for ‘Oral </a:t>
            </a:r>
            <a:r>
              <a:rPr lang="en-US" sz="1200" kern="1200" dirty="0" err="1" smtClean="0">
                <a:solidFill>
                  <a:schemeClr val="tx1"/>
                </a:solidFill>
                <a:effectLst/>
                <a:latin typeface="+mn-lt"/>
                <a:ea typeface="+mn-ea"/>
                <a:cs typeface="+mn-cs"/>
              </a:rPr>
              <a:t>Propranonol</a:t>
            </a:r>
            <a:r>
              <a:rPr lang="en-US" sz="1200" kern="1200" dirty="0" smtClean="0">
                <a:solidFill>
                  <a:schemeClr val="tx1"/>
                </a:solidFill>
                <a:effectLst/>
                <a:latin typeface="+mn-lt"/>
                <a:ea typeface="+mn-ea"/>
                <a:cs typeface="+mn-cs"/>
              </a:rPr>
              <a:t>’, and one for ‘Topical </a:t>
            </a:r>
            <a:r>
              <a:rPr lang="en-US" sz="1200" kern="1200" dirty="0" err="1" smtClean="0">
                <a:solidFill>
                  <a:schemeClr val="tx1"/>
                </a:solidFill>
                <a:effectLst/>
                <a:latin typeface="+mn-lt"/>
                <a:ea typeface="+mn-ea"/>
                <a:cs typeface="+mn-cs"/>
              </a:rPr>
              <a:t>timolol</a:t>
            </a:r>
            <a:r>
              <a:rPr lang="en-US" sz="1200" kern="1200" dirty="0" smtClean="0">
                <a:solidFill>
                  <a:schemeClr val="tx1"/>
                </a:solidFill>
                <a:effectLst/>
                <a:latin typeface="+mn-lt"/>
                <a:ea typeface="+mn-ea"/>
                <a:cs typeface="+mn-cs"/>
              </a:rPr>
              <a:t>’). This is the final document that shows the amendments</a:t>
            </a:r>
            <a:r>
              <a:rPr lang="en-US" sz="1200" kern="1200" baseline="0" dirty="0" smtClean="0">
                <a:solidFill>
                  <a:schemeClr val="tx1"/>
                </a:solidFill>
                <a:effectLst/>
                <a:latin typeface="+mn-lt"/>
                <a:ea typeface="+mn-ea"/>
                <a:cs typeface="+mn-cs"/>
              </a:rPr>
              <a:t> and what is new</a:t>
            </a:r>
            <a:r>
              <a:rPr lang="en-US" sz="1200" kern="1200" dirty="0" smtClean="0">
                <a:solidFill>
                  <a:schemeClr val="tx1"/>
                </a:solidFill>
                <a:effectLst/>
                <a:latin typeface="+mn-lt"/>
                <a:ea typeface="+mn-ea"/>
                <a:cs typeface="+mn-cs"/>
              </a:rPr>
              <a:t>. The title is oral</a:t>
            </a:r>
            <a:r>
              <a:rPr lang="en-US" sz="1200" kern="1200" baseline="0" dirty="0" smtClean="0">
                <a:solidFill>
                  <a:schemeClr val="tx1"/>
                </a:solidFill>
                <a:effectLst/>
                <a:latin typeface="+mn-lt"/>
                <a:ea typeface="+mn-ea"/>
                <a:cs typeface="+mn-cs"/>
              </a:rPr>
              <a:t> propranolol for IH in infants and children</a:t>
            </a:r>
            <a:endParaRPr lang="en-U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29D21BC0-C2DC-4228-8A0C-BE5857950F66}" type="slidenum">
              <a:rPr lang="es-CO" smtClean="0"/>
              <a:t>24</a:t>
            </a:fld>
            <a:endParaRPr lang="es-CO"/>
          </a:p>
        </p:txBody>
      </p:sp>
    </p:spTree>
    <p:extLst>
      <p:ext uri="{BB962C8B-B14F-4D97-AF65-F5344CB8AC3E}">
        <p14:creationId xmlns:p14="http://schemas.microsoft.com/office/powerpoint/2010/main" val="2182340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This is a </a:t>
            </a:r>
            <a:r>
              <a:rPr lang="en-US" baseline="0" dirty="0" smtClean="0"/>
              <a:t> resume of the disease,  the objective is to assess the effects of oral propranolol compared to placebo for IH in infants and children.</a:t>
            </a:r>
          </a:p>
          <a:p>
            <a:r>
              <a:rPr lang="en-US" baseline="0" dirty="0" smtClean="0"/>
              <a:t>It also contains the search methods as you can see , selection criteria that was </a:t>
            </a:r>
            <a:r>
              <a:rPr lang="en-US" baseline="0" dirty="0" err="1" smtClean="0"/>
              <a:t>ramdomised</a:t>
            </a:r>
            <a:r>
              <a:rPr lang="en-US" baseline="0" dirty="0" smtClean="0"/>
              <a:t> controlled trial, data collection and analysis, main results, implication and conclusion. And in this box are the studies that we included </a:t>
            </a:r>
            <a:endParaRPr lang="en-US" dirty="0"/>
          </a:p>
        </p:txBody>
      </p:sp>
      <p:sp>
        <p:nvSpPr>
          <p:cNvPr id="4" name="3 Marcador de número de diapositiva"/>
          <p:cNvSpPr>
            <a:spLocks noGrp="1"/>
          </p:cNvSpPr>
          <p:nvPr>
            <p:ph type="sldNum" sz="quarter" idx="10"/>
          </p:nvPr>
        </p:nvSpPr>
        <p:spPr/>
        <p:txBody>
          <a:bodyPr/>
          <a:lstStyle/>
          <a:p>
            <a:fld id="{29D21BC0-C2DC-4228-8A0C-BE5857950F66}" type="slidenum">
              <a:rPr lang="es-CO" smtClean="0"/>
              <a:t>25</a:t>
            </a:fld>
            <a:endParaRPr lang="es-CO"/>
          </a:p>
        </p:txBody>
      </p:sp>
    </p:spTree>
    <p:extLst>
      <p:ext uri="{BB962C8B-B14F-4D97-AF65-F5344CB8AC3E}">
        <p14:creationId xmlns:p14="http://schemas.microsoft.com/office/powerpoint/2010/main" val="1007014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This is  </a:t>
            </a:r>
            <a:r>
              <a:rPr lang="en-US" baseline="0" dirty="0" smtClean="0"/>
              <a:t>the summary of findings table that show the outcome like clearance of </a:t>
            </a:r>
            <a:r>
              <a:rPr lang="en-US" baseline="0" dirty="0" err="1" smtClean="0"/>
              <a:t>hemangioma</a:t>
            </a:r>
            <a:r>
              <a:rPr lang="en-US" baseline="0" dirty="0" smtClean="0"/>
              <a:t>, serious adverse events, relative risk and certainty of the evidence of each trial. </a:t>
            </a:r>
            <a:endParaRPr lang="en-US" dirty="0"/>
          </a:p>
        </p:txBody>
      </p:sp>
      <p:sp>
        <p:nvSpPr>
          <p:cNvPr id="4" name="3 Marcador de número de diapositiva"/>
          <p:cNvSpPr>
            <a:spLocks noGrp="1"/>
          </p:cNvSpPr>
          <p:nvPr>
            <p:ph type="sldNum" sz="quarter" idx="10"/>
          </p:nvPr>
        </p:nvSpPr>
        <p:spPr/>
        <p:txBody>
          <a:bodyPr/>
          <a:lstStyle/>
          <a:p>
            <a:fld id="{29D21BC0-C2DC-4228-8A0C-BE5857950F66}" type="slidenum">
              <a:rPr lang="es-CO" smtClean="0"/>
              <a:t>26</a:t>
            </a:fld>
            <a:endParaRPr lang="es-CO"/>
          </a:p>
        </p:txBody>
      </p:sp>
    </p:spTree>
    <p:extLst>
      <p:ext uri="{BB962C8B-B14F-4D97-AF65-F5344CB8AC3E}">
        <p14:creationId xmlns:p14="http://schemas.microsoft.com/office/powerpoint/2010/main" val="37612133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After performing the literature search,  1 trial of topical </a:t>
            </a:r>
            <a:r>
              <a:rPr lang="en-US" sz="1200" kern="1200" dirty="0" err="1" smtClean="0">
                <a:solidFill>
                  <a:schemeClr val="tx1"/>
                </a:solidFill>
                <a:effectLst/>
                <a:latin typeface="+mn-lt"/>
                <a:ea typeface="+mn-ea"/>
                <a:cs typeface="+mn-cs"/>
              </a:rPr>
              <a:t>timolol</a:t>
            </a:r>
            <a:r>
              <a:rPr lang="en-US" sz="1200" kern="1200" dirty="0" smtClean="0">
                <a:solidFill>
                  <a:schemeClr val="tx1"/>
                </a:solidFill>
                <a:effectLst/>
                <a:latin typeface="+mn-lt"/>
                <a:ea typeface="+mn-ea"/>
                <a:cs typeface="+mn-cs"/>
              </a:rPr>
              <a:t> was selected out of the 20 we chose in the total search.  This is RCT of </a:t>
            </a:r>
            <a:r>
              <a:rPr lang="en-US" sz="1200" kern="1200" dirty="0" err="1" smtClean="0">
                <a:solidFill>
                  <a:schemeClr val="tx1"/>
                </a:solidFill>
                <a:effectLst/>
                <a:latin typeface="+mn-lt"/>
                <a:ea typeface="+mn-ea"/>
                <a:cs typeface="+mn-cs"/>
              </a:rPr>
              <a:t>timolol</a:t>
            </a:r>
            <a:r>
              <a:rPr lang="en-US" sz="1200" kern="1200" dirty="0" smtClean="0">
                <a:solidFill>
                  <a:schemeClr val="tx1"/>
                </a:solidFill>
                <a:effectLst/>
                <a:latin typeface="+mn-lt"/>
                <a:ea typeface="+mn-ea"/>
                <a:cs typeface="+mn-cs"/>
              </a:rPr>
              <a:t> maleate</a:t>
            </a:r>
            <a:r>
              <a:rPr lang="en-US" sz="1200" kern="1200" baseline="0" dirty="0" smtClean="0">
                <a:solidFill>
                  <a:schemeClr val="tx1"/>
                </a:solidFill>
                <a:effectLst/>
                <a:latin typeface="+mn-lt"/>
                <a:ea typeface="+mn-ea"/>
                <a:cs typeface="+mn-cs"/>
              </a:rPr>
              <a:t> gel for superficial infantile </a:t>
            </a:r>
            <a:r>
              <a:rPr lang="en-US" sz="1200" kern="1200" baseline="0" dirty="0" err="1" smtClean="0">
                <a:solidFill>
                  <a:schemeClr val="tx1"/>
                </a:solidFill>
                <a:effectLst/>
                <a:latin typeface="+mn-lt"/>
                <a:ea typeface="+mn-ea"/>
                <a:cs typeface="+mn-cs"/>
              </a:rPr>
              <a:t>hemangioma</a:t>
            </a:r>
            <a:r>
              <a:rPr lang="en-US" sz="1200" kern="1200" baseline="0" dirty="0" smtClean="0">
                <a:solidFill>
                  <a:schemeClr val="tx1"/>
                </a:solidFill>
                <a:effectLst/>
                <a:latin typeface="+mn-lt"/>
                <a:ea typeface="+mn-ea"/>
                <a:cs typeface="+mn-cs"/>
              </a:rPr>
              <a:t>  from 5 to 24 week olds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Based on that article, the document was written. 6 ongoing studies were identified.</a:t>
            </a:r>
          </a:p>
          <a:p>
            <a:endParaRPr lang="en-US" dirty="0"/>
          </a:p>
        </p:txBody>
      </p:sp>
      <p:sp>
        <p:nvSpPr>
          <p:cNvPr id="4" name="3 Marcador de número de diapositiva"/>
          <p:cNvSpPr>
            <a:spLocks noGrp="1"/>
          </p:cNvSpPr>
          <p:nvPr>
            <p:ph type="sldNum" sz="quarter" idx="10"/>
          </p:nvPr>
        </p:nvSpPr>
        <p:spPr/>
        <p:txBody>
          <a:bodyPr/>
          <a:lstStyle/>
          <a:p>
            <a:fld id="{29D21BC0-C2DC-4228-8A0C-BE5857950F66}" type="slidenum">
              <a:rPr lang="es-CO" smtClean="0"/>
              <a:t>27</a:t>
            </a:fld>
            <a:endParaRPr lang="es-CO"/>
          </a:p>
        </p:txBody>
      </p:sp>
    </p:spTree>
    <p:extLst>
      <p:ext uri="{BB962C8B-B14F-4D97-AF65-F5344CB8AC3E}">
        <p14:creationId xmlns:p14="http://schemas.microsoft.com/office/powerpoint/2010/main" val="2965306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And t</a:t>
            </a:r>
            <a:r>
              <a:rPr lang="en-US" sz="1200" b="0" i="0" kern="1200" dirty="0" smtClean="0">
                <a:solidFill>
                  <a:schemeClr val="tx1"/>
                </a:solidFill>
                <a:effectLst/>
                <a:latin typeface="+mn-lt"/>
                <a:ea typeface="+mn-ea"/>
                <a:cs typeface="+mn-cs"/>
              </a:rPr>
              <a:t>his is the final document of topical </a:t>
            </a:r>
            <a:r>
              <a:rPr lang="en-US" sz="1200" b="0" i="0" kern="1200" dirty="0" err="1" smtClean="0">
                <a:solidFill>
                  <a:schemeClr val="tx1"/>
                </a:solidFill>
                <a:effectLst/>
                <a:latin typeface="+mn-lt"/>
                <a:ea typeface="+mn-ea"/>
                <a:cs typeface="+mn-cs"/>
              </a:rPr>
              <a:t>timolol</a:t>
            </a:r>
            <a:r>
              <a:rPr lang="en-US" sz="1200" b="0" i="0" kern="1200" dirty="0" smtClean="0">
                <a:solidFill>
                  <a:schemeClr val="tx1"/>
                </a:solidFill>
                <a:effectLst/>
                <a:latin typeface="+mn-lt"/>
                <a:ea typeface="+mn-ea"/>
                <a:cs typeface="+mn-cs"/>
              </a:rPr>
              <a:t>  that shows</a:t>
            </a:r>
            <a:r>
              <a:rPr lang="en-US" sz="1200" b="0" i="0" kern="1200" baseline="0" dirty="0" smtClean="0">
                <a:solidFill>
                  <a:schemeClr val="tx1"/>
                </a:solidFill>
                <a:effectLst/>
                <a:latin typeface="+mn-lt"/>
                <a:ea typeface="+mn-ea"/>
                <a:cs typeface="+mn-cs"/>
              </a:rPr>
              <a:t> the same as Propranolol document, </a:t>
            </a:r>
            <a:r>
              <a:rPr lang="en-US" sz="1200" kern="1200" dirty="0" smtClean="0">
                <a:solidFill>
                  <a:schemeClr val="tx1"/>
                </a:solidFill>
                <a:effectLst/>
                <a:latin typeface="+mn-lt"/>
                <a:ea typeface="+mn-ea"/>
                <a:cs typeface="+mn-cs"/>
              </a:rPr>
              <a:t>with the latest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amendments</a:t>
            </a:r>
            <a:r>
              <a:rPr lang="en-US" sz="1200" kern="1200" baseline="0" dirty="0" smtClean="0">
                <a:solidFill>
                  <a:schemeClr val="tx1"/>
                </a:solidFill>
                <a:effectLst/>
                <a:latin typeface="+mn-lt"/>
                <a:ea typeface="+mn-ea"/>
                <a:cs typeface="+mn-cs"/>
              </a:rPr>
              <a:t> and what is new</a:t>
            </a:r>
            <a:r>
              <a:rPr lang="en-US" sz="1200" kern="1200" dirty="0" smtClean="0">
                <a:solidFill>
                  <a:schemeClr val="tx1"/>
                </a:solidFill>
                <a:effectLst/>
                <a:latin typeface="+mn-lt"/>
                <a:ea typeface="+mn-ea"/>
                <a:cs typeface="+mn-cs"/>
              </a:rPr>
              <a:t>. The title is topical </a:t>
            </a:r>
            <a:r>
              <a:rPr lang="en-US" sz="1200" kern="1200" dirty="0" err="1" smtClean="0">
                <a:solidFill>
                  <a:schemeClr val="tx1"/>
                </a:solidFill>
                <a:effectLst/>
                <a:latin typeface="+mn-lt"/>
                <a:ea typeface="+mn-ea"/>
                <a:cs typeface="+mn-cs"/>
              </a:rPr>
              <a:t>timolol</a:t>
            </a:r>
            <a:r>
              <a:rPr lang="en-US" sz="1200" kern="1200" baseline="0" dirty="0" smtClean="0">
                <a:solidFill>
                  <a:schemeClr val="tx1"/>
                </a:solidFill>
                <a:effectLst/>
                <a:latin typeface="+mn-lt"/>
                <a:ea typeface="+mn-ea"/>
                <a:cs typeface="+mn-cs"/>
              </a:rPr>
              <a:t> for IH in infants and children</a:t>
            </a:r>
            <a:endParaRPr lang="en-U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29D21BC0-C2DC-4228-8A0C-BE5857950F66}" type="slidenum">
              <a:rPr lang="es-CO" smtClean="0"/>
              <a:t>28</a:t>
            </a:fld>
            <a:endParaRPr lang="es-CO"/>
          </a:p>
        </p:txBody>
      </p:sp>
    </p:spTree>
    <p:extLst>
      <p:ext uri="{BB962C8B-B14F-4D97-AF65-F5344CB8AC3E}">
        <p14:creationId xmlns:p14="http://schemas.microsoft.com/office/powerpoint/2010/main" val="19050197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This a little</a:t>
            </a:r>
            <a:r>
              <a:rPr lang="en-US" baseline="0" dirty="0" smtClean="0"/>
              <a:t> resume of the disease, the objectives  is to assess the effects of topical </a:t>
            </a:r>
            <a:r>
              <a:rPr lang="en-US" baseline="0" dirty="0" err="1" smtClean="0"/>
              <a:t>timolol</a:t>
            </a:r>
            <a:r>
              <a:rPr lang="en-US" baseline="0" dirty="0" smtClean="0"/>
              <a:t> compared to placebo for superficial  IH</a:t>
            </a:r>
          </a:p>
          <a:p>
            <a:r>
              <a:rPr lang="en-US" baseline="0" dirty="0" smtClean="0"/>
              <a:t> in infants and children. It also contains the search methods as you can see,  selection criteria that was </a:t>
            </a:r>
            <a:r>
              <a:rPr lang="en-US" baseline="0" dirty="0" err="1" smtClean="0"/>
              <a:t>ramdomised</a:t>
            </a:r>
            <a:r>
              <a:rPr lang="en-US" baseline="0" dirty="0" smtClean="0"/>
              <a:t> controlled trial, data collection and analysis, main results, implication and conclusion. And in this box, are the studies we included.</a:t>
            </a:r>
            <a:endParaRPr lang="en-US" dirty="0"/>
          </a:p>
        </p:txBody>
      </p:sp>
      <p:sp>
        <p:nvSpPr>
          <p:cNvPr id="4" name="3 Marcador de número de diapositiva"/>
          <p:cNvSpPr>
            <a:spLocks noGrp="1"/>
          </p:cNvSpPr>
          <p:nvPr>
            <p:ph type="sldNum" sz="quarter" idx="10"/>
          </p:nvPr>
        </p:nvSpPr>
        <p:spPr/>
        <p:txBody>
          <a:bodyPr/>
          <a:lstStyle/>
          <a:p>
            <a:fld id="{29D21BC0-C2DC-4228-8A0C-BE5857950F66}" type="slidenum">
              <a:rPr lang="es-CO" smtClean="0"/>
              <a:t>29</a:t>
            </a:fld>
            <a:endParaRPr lang="es-CO"/>
          </a:p>
        </p:txBody>
      </p:sp>
    </p:spTree>
    <p:extLst>
      <p:ext uri="{BB962C8B-B14F-4D97-AF65-F5344CB8AC3E}">
        <p14:creationId xmlns:p14="http://schemas.microsoft.com/office/powerpoint/2010/main" val="3298486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This is Bogota,</a:t>
            </a:r>
            <a:r>
              <a:rPr lang="en-US" baseline="0" dirty="0" smtClean="0"/>
              <a:t> the capital of Colombia</a:t>
            </a:r>
            <a:endParaRPr lang="en-US" dirty="0"/>
          </a:p>
        </p:txBody>
      </p:sp>
      <p:sp>
        <p:nvSpPr>
          <p:cNvPr id="4" name="3 Marcador de número de diapositiva"/>
          <p:cNvSpPr>
            <a:spLocks noGrp="1"/>
          </p:cNvSpPr>
          <p:nvPr>
            <p:ph type="sldNum" sz="quarter" idx="10"/>
          </p:nvPr>
        </p:nvSpPr>
        <p:spPr/>
        <p:txBody>
          <a:bodyPr/>
          <a:lstStyle/>
          <a:p>
            <a:fld id="{29D21BC0-C2DC-4228-8A0C-BE5857950F66}" type="slidenum">
              <a:rPr lang="es-CO" smtClean="0"/>
              <a:t>3</a:t>
            </a:fld>
            <a:endParaRPr lang="es-CO"/>
          </a:p>
        </p:txBody>
      </p:sp>
    </p:spTree>
    <p:extLst>
      <p:ext uri="{BB962C8B-B14F-4D97-AF65-F5344CB8AC3E}">
        <p14:creationId xmlns:p14="http://schemas.microsoft.com/office/powerpoint/2010/main" val="15792348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the </a:t>
            </a:r>
            <a:r>
              <a:rPr lang="en-US" baseline="0" dirty="0" smtClean="0"/>
              <a:t> summary of findings table  that show the outcome like clearance of </a:t>
            </a:r>
            <a:r>
              <a:rPr lang="en-US" baseline="0" dirty="0" err="1" smtClean="0"/>
              <a:t>hemangioma</a:t>
            </a:r>
            <a:r>
              <a:rPr lang="en-US" baseline="0" dirty="0" smtClean="0"/>
              <a:t>, serious adverse events, risk ratio  and certainty of the evidence of this trial. </a:t>
            </a:r>
            <a:endParaRPr lang="en-US" dirty="0" smtClean="0"/>
          </a:p>
          <a:p>
            <a:endParaRPr lang="en-US" dirty="0" smtClean="0"/>
          </a:p>
          <a:p>
            <a:endParaRPr lang="en-US" dirty="0"/>
          </a:p>
        </p:txBody>
      </p:sp>
      <p:sp>
        <p:nvSpPr>
          <p:cNvPr id="4" name="3 Marcador de número de diapositiva"/>
          <p:cNvSpPr>
            <a:spLocks noGrp="1"/>
          </p:cNvSpPr>
          <p:nvPr>
            <p:ph type="sldNum" sz="quarter" idx="10"/>
          </p:nvPr>
        </p:nvSpPr>
        <p:spPr/>
        <p:txBody>
          <a:bodyPr/>
          <a:lstStyle/>
          <a:p>
            <a:fld id="{29D21BC0-C2DC-4228-8A0C-BE5857950F66}" type="slidenum">
              <a:rPr lang="es-CO" smtClean="0"/>
              <a:t>30</a:t>
            </a:fld>
            <a:endParaRPr lang="es-CO"/>
          </a:p>
        </p:txBody>
      </p:sp>
    </p:spTree>
    <p:extLst>
      <p:ext uri="{BB962C8B-B14F-4D97-AF65-F5344CB8AC3E}">
        <p14:creationId xmlns:p14="http://schemas.microsoft.com/office/powerpoint/2010/main" val="21169959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It ‘s important to know how beta blockers work</a:t>
            </a:r>
            <a:r>
              <a:rPr lang="en-US" baseline="0" dirty="0" smtClean="0"/>
              <a:t> in the regression of </a:t>
            </a:r>
            <a:r>
              <a:rPr lang="en-US" baseline="0" dirty="0" err="1" smtClean="0"/>
              <a:t>hemangiomas</a:t>
            </a:r>
            <a:r>
              <a:rPr lang="en-US" baseline="0" dirty="0" smtClean="0"/>
              <a:t>.</a:t>
            </a:r>
          </a:p>
          <a:p>
            <a:r>
              <a:rPr lang="en-US" baseline="0" dirty="0" smtClean="0"/>
              <a:t>The proposed mechanism of action includes a rapid vasoconstriction, inhibition of angiogenesis, and acceleration of apoptosis of endothelial cells</a:t>
            </a:r>
            <a:endParaRPr lang="en-US" dirty="0"/>
          </a:p>
        </p:txBody>
      </p:sp>
      <p:sp>
        <p:nvSpPr>
          <p:cNvPr id="4" name="3 Marcador de número de diapositiva"/>
          <p:cNvSpPr>
            <a:spLocks noGrp="1"/>
          </p:cNvSpPr>
          <p:nvPr>
            <p:ph type="sldNum" sz="quarter" idx="10"/>
          </p:nvPr>
        </p:nvSpPr>
        <p:spPr/>
        <p:txBody>
          <a:bodyPr/>
          <a:lstStyle/>
          <a:p>
            <a:fld id="{29D21BC0-C2DC-4228-8A0C-BE5857950F66}" type="slidenum">
              <a:rPr lang="es-CO" smtClean="0"/>
              <a:t>31</a:t>
            </a:fld>
            <a:endParaRPr lang="es-CO"/>
          </a:p>
        </p:txBody>
      </p:sp>
    </p:spTree>
    <p:extLst>
      <p:ext uri="{BB962C8B-B14F-4D97-AF65-F5344CB8AC3E}">
        <p14:creationId xmlns:p14="http://schemas.microsoft.com/office/powerpoint/2010/main" val="36031695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Here is  a baby with IH before and after propranolol 5 months later.</a:t>
            </a:r>
            <a:endParaRPr lang="en-U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29D21BC0-C2DC-4228-8A0C-BE5857950F66}" type="slidenum">
              <a:rPr lang="es-CO" smtClean="0"/>
              <a:t>32</a:t>
            </a:fld>
            <a:endParaRPr lang="es-CO"/>
          </a:p>
        </p:txBody>
      </p:sp>
    </p:spTree>
    <p:extLst>
      <p:ext uri="{BB962C8B-B14F-4D97-AF65-F5344CB8AC3E}">
        <p14:creationId xmlns:p14="http://schemas.microsoft.com/office/powerpoint/2010/main" val="37482176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dirty="0" smtClean="0"/>
              <a:t>She is a  </a:t>
            </a:r>
            <a:r>
              <a:rPr lang="en-US" baseline="0" dirty="0" smtClean="0"/>
              <a:t>2 months old baby  that had a </a:t>
            </a:r>
            <a:r>
              <a:rPr lang="en-US" baseline="0" dirty="0" err="1" smtClean="0"/>
              <a:t>hemangioma</a:t>
            </a:r>
            <a:r>
              <a:rPr lang="en-US" baseline="0" dirty="0" smtClean="0"/>
              <a:t> in a high risk area, that responded successfully with  oral propranolol </a:t>
            </a:r>
            <a:endParaRPr lang="en-US" dirty="0"/>
          </a:p>
        </p:txBody>
      </p:sp>
      <p:sp>
        <p:nvSpPr>
          <p:cNvPr id="4" name="3 Marcador de número de diapositiva"/>
          <p:cNvSpPr>
            <a:spLocks noGrp="1"/>
          </p:cNvSpPr>
          <p:nvPr>
            <p:ph type="sldNum" sz="quarter" idx="10"/>
          </p:nvPr>
        </p:nvSpPr>
        <p:spPr/>
        <p:txBody>
          <a:bodyPr/>
          <a:lstStyle/>
          <a:p>
            <a:fld id="{A7A0D8B4-774F-42E3-8128-871A8467866C}" type="slidenum">
              <a:rPr lang="en-US" smtClean="0">
                <a:solidFill>
                  <a:prstClr val="black"/>
                </a:solidFill>
              </a:rPr>
              <a:pPr/>
              <a:t>33</a:t>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5475"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She is the</a:t>
            </a:r>
            <a:r>
              <a:rPr lang="en-US" baseline="0" dirty="0" smtClean="0"/>
              <a:t> same baby 5 months later with treatment </a:t>
            </a:r>
            <a:endParaRPr lang="en-US" dirty="0" smtClean="0"/>
          </a:p>
        </p:txBody>
      </p:sp>
      <p:sp>
        <p:nvSpPr>
          <p:cNvPr id="92164"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spcAft>
                <a:spcPct val="0"/>
              </a:spcAft>
              <a:defRPr/>
            </a:pPr>
            <a:fld id="{23D33807-968A-4637-8F08-196B0995174E}" type="slidenum">
              <a:rPr lang="en-US" smtClean="0">
                <a:solidFill>
                  <a:prstClr val="black"/>
                </a:solidFill>
              </a:rPr>
              <a:pPr>
                <a:spcAft>
                  <a:spcPct val="0"/>
                </a:spcAft>
                <a:defRPr/>
              </a:pPr>
              <a:t>34</a:t>
            </a:fld>
            <a:endParaRPr lang="en-US" smtClean="0">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There are 2 more examples of babies with deep and superficial </a:t>
            </a:r>
            <a:r>
              <a:rPr lang="en-US" sz="1200" kern="1200" dirty="0" err="1" smtClean="0">
                <a:solidFill>
                  <a:schemeClr val="tx1"/>
                </a:solidFill>
                <a:effectLst/>
                <a:latin typeface="+mn-lt"/>
                <a:ea typeface="+mn-ea"/>
                <a:cs typeface="+mn-cs"/>
              </a:rPr>
              <a:t>hemangiomas</a:t>
            </a:r>
            <a:endParaRPr lang="en-U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29D21BC0-C2DC-4228-8A0C-BE5857950F66}" type="slidenum">
              <a:rPr lang="es-CO" smtClean="0"/>
              <a:t>35</a:t>
            </a:fld>
            <a:endParaRPr lang="es-CO"/>
          </a:p>
        </p:txBody>
      </p:sp>
    </p:spTree>
    <p:extLst>
      <p:ext uri="{BB962C8B-B14F-4D97-AF65-F5344CB8AC3E}">
        <p14:creationId xmlns:p14="http://schemas.microsoft.com/office/powerpoint/2010/main" val="9434298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Other</a:t>
            </a:r>
            <a:r>
              <a:rPr lang="en-US" baseline="0" dirty="0" smtClean="0"/>
              <a:t> patient with </a:t>
            </a:r>
            <a:r>
              <a:rPr lang="en-US" baseline="0" dirty="0" err="1" smtClean="0"/>
              <a:t>segmentary</a:t>
            </a:r>
            <a:r>
              <a:rPr lang="en-US" baseline="0" dirty="0" smtClean="0"/>
              <a:t> </a:t>
            </a:r>
            <a:r>
              <a:rPr lang="en-US" baseline="0" dirty="0" err="1" smtClean="0"/>
              <a:t>hemangioma</a:t>
            </a:r>
            <a:r>
              <a:rPr lang="en-US" baseline="0" dirty="0" smtClean="0"/>
              <a:t> that responded successfully with propranolol</a:t>
            </a:r>
            <a:endParaRPr lang="en-US" dirty="0"/>
          </a:p>
        </p:txBody>
      </p:sp>
      <p:sp>
        <p:nvSpPr>
          <p:cNvPr id="4" name="3 Marcador de número de diapositiva"/>
          <p:cNvSpPr>
            <a:spLocks noGrp="1"/>
          </p:cNvSpPr>
          <p:nvPr>
            <p:ph type="sldNum" sz="quarter" idx="10"/>
          </p:nvPr>
        </p:nvSpPr>
        <p:spPr/>
        <p:txBody>
          <a:bodyPr/>
          <a:lstStyle/>
          <a:p>
            <a:fld id="{29D21BC0-C2DC-4228-8A0C-BE5857950F66}" type="slidenum">
              <a:rPr lang="es-CO" smtClean="0"/>
              <a:t>36</a:t>
            </a:fld>
            <a:endParaRPr lang="es-CO"/>
          </a:p>
        </p:txBody>
      </p:sp>
    </p:spTree>
    <p:extLst>
      <p:ext uri="{BB962C8B-B14F-4D97-AF65-F5344CB8AC3E}">
        <p14:creationId xmlns:p14="http://schemas.microsoft.com/office/powerpoint/2010/main" val="38568431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lgn="l" rtl="0"/>
            <a:r>
              <a:rPr lang="en-US" dirty="0" smtClean="0"/>
              <a:t>Topical</a:t>
            </a:r>
            <a:r>
              <a:rPr lang="en-US" baseline="0" dirty="0" smtClean="0"/>
              <a:t> </a:t>
            </a:r>
            <a:r>
              <a:rPr lang="en-US" baseline="0" dirty="0" err="1" smtClean="0"/>
              <a:t>timolol</a:t>
            </a:r>
            <a:r>
              <a:rPr lang="en-US" baseline="0" dirty="0" smtClean="0"/>
              <a:t> is used in 0.5% gel and is an alternative </a:t>
            </a:r>
            <a:r>
              <a:rPr lang="en-US" dirty="0" smtClean="0"/>
              <a:t>for smaller, cosmetically sensitive lesions </a:t>
            </a:r>
          </a:p>
          <a:p>
            <a:pPr lvl="0" algn="l" rtl="0"/>
            <a:r>
              <a:rPr lang="en-US" dirty="0" smtClean="0"/>
              <a:t>Can be used as an adjunct to systemic therapy in some cases and to prevent rebound growth</a:t>
            </a:r>
          </a:p>
          <a:p>
            <a:r>
              <a:rPr lang="en-US" baseline="0" dirty="0" smtClean="0"/>
              <a:t> </a:t>
            </a:r>
            <a:endParaRPr lang="en-US" dirty="0"/>
          </a:p>
        </p:txBody>
      </p:sp>
      <p:sp>
        <p:nvSpPr>
          <p:cNvPr id="4" name="3 Marcador de número de diapositiva"/>
          <p:cNvSpPr>
            <a:spLocks noGrp="1"/>
          </p:cNvSpPr>
          <p:nvPr>
            <p:ph type="sldNum" sz="quarter" idx="10"/>
          </p:nvPr>
        </p:nvSpPr>
        <p:spPr/>
        <p:txBody>
          <a:bodyPr/>
          <a:lstStyle/>
          <a:p>
            <a:fld id="{29D21BC0-C2DC-4228-8A0C-BE5857950F66}" type="slidenum">
              <a:rPr lang="es-CO" smtClean="0"/>
              <a:t>37</a:t>
            </a:fld>
            <a:endParaRPr lang="es-CO"/>
          </a:p>
        </p:txBody>
      </p:sp>
    </p:spTree>
    <p:extLst>
      <p:ext uri="{BB962C8B-B14F-4D97-AF65-F5344CB8AC3E}">
        <p14:creationId xmlns:p14="http://schemas.microsoft.com/office/powerpoint/2010/main" val="32807910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And</a:t>
            </a:r>
            <a:r>
              <a:rPr lang="en-US" baseline="0" dirty="0" smtClean="0"/>
              <a:t> finally , t</a:t>
            </a:r>
            <a:r>
              <a:rPr lang="en-US" dirty="0" smtClean="0"/>
              <a:t>his</a:t>
            </a:r>
            <a:r>
              <a:rPr lang="en-US" baseline="0" dirty="0" smtClean="0"/>
              <a:t> is a boy with superficial </a:t>
            </a:r>
            <a:r>
              <a:rPr lang="en-US" baseline="0" dirty="0" err="1" smtClean="0"/>
              <a:t>hemangiomas</a:t>
            </a:r>
            <a:r>
              <a:rPr lang="en-US" baseline="0" dirty="0" smtClean="0"/>
              <a:t> who was treated with topical </a:t>
            </a:r>
            <a:r>
              <a:rPr lang="en-US" baseline="0" dirty="0" err="1" smtClean="0"/>
              <a:t>timolol</a:t>
            </a:r>
            <a:r>
              <a:rPr lang="en-US" baseline="0" dirty="0" smtClean="0"/>
              <a:t>  for 6 months </a:t>
            </a:r>
            <a:endParaRPr lang="en-US" dirty="0"/>
          </a:p>
        </p:txBody>
      </p:sp>
      <p:sp>
        <p:nvSpPr>
          <p:cNvPr id="4" name="3 Marcador de número de diapositiva"/>
          <p:cNvSpPr>
            <a:spLocks noGrp="1"/>
          </p:cNvSpPr>
          <p:nvPr>
            <p:ph type="sldNum" sz="quarter" idx="10"/>
          </p:nvPr>
        </p:nvSpPr>
        <p:spPr/>
        <p:txBody>
          <a:bodyPr/>
          <a:lstStyle/>
          <a:p>
            <a:fld id="{29D21BC0-C2DC-4228-8A0C-BE5857950F66}" type="slidenum">
              <a:rPr lang="es-CO" smtClean="0"/>
              <a:t>38</a:t>
            </a:fld>
            <a:endParaRPr lang="es-CO"/>
          </a:p>
        </p:txBody>
      </p:sp>
    </p:spTree>
    <p:extLst>
      <p:ext uri="{BB962C8B-B14F-4D97-AF65-F5344CB8AC3E}">
        <p14:creationId xmlns:p14="http://schemas.microsoft.com/office/powerpoint/2010/main" val="31677750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Thank you for your</a:t>
            </a:r>
            <a:r>
              <a:rPr lang="en-US" baseline="0" dirty="0" smtClean="0"/>
              <a:t> time today, I hope you have found my presentation useful and interesting, now I would like to show you a few photos, and a quick video of Colombia. </a:t>
            </a:r>
            <a:endParaRPr lang="en-US" dirty="0"/>
          </a:p>
        </p:txBody>
      </p:sp>
      <p:sp>
        <p:nvSpPr>
          <p:cNvPr id="4" name="3 Marcador de número de diapositiva"/>
          <p:cNvSpPr>
            <a:spLocks noGrp="1"/>
          </p:cNvSpPr>
          <p:nvPr>
            <p:ph type="sldNum" sz="quarter" idx="10"/>
          </p:nvPr>
        </p:nvSpPr>
        <p:spPr/>
        <p:txBody>
          <a:bodyPr/>
          <a:lstStyle/>
          <a:p>
            <a:fld id="{29D21BC0-C2DC-4228-8A0C-BE5857950F66}" type="slidenum">
              <a:rPr lang="es-CO" smtClean="0"/>
              <a:t>39</a:t>
            </a:fld>
            <a:endParaRPr lang="es-CO"/>
          </a:p>
        </p:txBody>
      </p:sp>
    </p:spTree>
    <p:extLst>
      <p:ext uri="{BB962C8B-B14F-4D97-AF65-F5344CB8AC3E}">
        <p14:creationId xmlns:p14="http://schemas.microsoft.com/office/powerpoint/2010/main" val="2114417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This</a:t>
            </a:r>
            <a:r>
              <a:rPr lang="en-US" baseline="0" dirty="0" smtClean="0"/>
              <a:t> is the center of the city</a:t>
            </a:r>
            <a:endParaRPr lang="en-US" dirty="0"/>
          </a:p>
        </p:txBody>
      </p:sp>
      <p:sp>
        <p:nvSpPr>
          <p:cNvPr id="4" name="3 Marcador de número de diapositiva"/>
          <p:cNvSpPr>
            <a:spLocks noGrp="1"/>
          </p:cNvSpPr>
          <p:nvPr>
            <p:ph type="sldNum" sz="quarter" idx="10"/>
          </p:nvPr>
        </p:nvSpPr>
        <p:spPr/>
        <p:txBody>
          <a:bodyPr/>
          <a:lstStyle/>
          <a:p>
            <a:fld id="{29D21BC0-C2DC-4228-8A0C-BE5857950F66}" type="slidenum">
              <a:rPr lang="es-CO" smtClean="0"/>
              <a:t>4</a:t>
            </a:fld>
            <a:endParaRPr lang="es-CO"/>
          </a:p>
        </p:txBody>
      </p:sp>
    </p:spTree>
    <p:extLst>
      <p:ext uri="{BB962C8B-B14F-4D97-AF65-F5344CB8AC3E}">
        <p14:creationId xmlns:p14="http://schemas.microsoft.com/office/powerpoint/2010/main" val="81543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Thank you for your time. I would</a:t>
            </a:r>
            <a:r>
              <a:rPr lang="en-US" baseline="0" dirty="0" smtClean="0"/>
              <a:t> like to open any questions you may have, if possible could you kindly write them on the paper provided and I will answer them for you.</a:t>
            </a:r>
            <a:endParaRPr lang="en-US" dirty="0"/>
          </a:p>
        </p:txBody>
      </p:sp>
      <p:sp>
        <p:nvSpPr>
          <p:cNvPr id="4" name="3 Marcador de número de diapositiva"/>
          <p:cNvSpPr>
            <a:spLocks noGrp="1"/>
          </p:cNvSpPr>
          <p:nvPr>
            <p:ph type="sldNum" sz="quarter" idx="10"/>
          </p:nvPr>
        </p:nvSpPr>
        <p:spPr/>
        <p:txBody>
          <a:bodyPr/>
          <a:lstStyle/>
          <a:p>
            <a:fld id="{29D21BC0-C2DC-4228-8A0C-BE5857950F66}" type="slidenum">
              <a:rPr lang="es-CO" smtClean="0"/>
              <a:t>40</a:t>
            </a:fld>
            <a:endParaRPr lang="es-CO"/>
          </a:p>
        </p:txBody>
      </p:sp>
    </p:spTree>
    <p:extLst>
      <p:ext uri="{BB962C8B-B14F-4D97-AF65-F5344CB8AC3E}">
        <p14:creationId xmlns:p14="http://schemas.microsoft.com/office/powerpoint/2010/main" val="1872228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O" dirty="0" err="1" smtClean="0"/>
              <a:t>Now</a:t>
            </a:r>
            <a:r>
              <a:rPr lang="es-CO" dirty="0" smtClean="0"/>
              <a:t>, I </a:t>
            </a:r>
            <a:r>
              <a:rPr lang="es-CO" dirty="0" err="1" smtClean="0"/>
              <a:t>want</a:t>
            </a:r>
            <a:r>
              <a:rPr lang="es-CO" dirty="0" smtClean="0"/>
              <a:t> to introduce</a:t>
            </a:r>
            <a:r>
              <a:rPr lang="es-CO" baseline="0" dirty="0" smtClean="0"/>
              <a:t> </a:t>
            </a:r>
            <a:r>
              <a:rPr lang="es-CO" baseline="0" dirty="0" err="1" smtClean="0"/>
              <a:t>the</a:t>
            </a:r>
            <a:r>
              <a:rPr lang="es-CO" baseline="0" dirty="0" smtClean="0"/>
              <a:t> </a:t>
            </a:r>
            <a:r>
              <a:rPr lang="es-CO" dirty="0" err="1" smtClean="0"/>
              <a:t>core</a:t>
            </a:r>
            <a:r>
              <a:rPr lang="es-CO" dirty="0" smtClean="0"/>
              <a:t> </a:t>
            </a:r>
            <a:r>
              <a:rPr lang="es-CO" dirty="0" err="1" smtClean="0"/>
              <a:t>team</a:t>
            </a:r>
            <a:r>
              <a:rPr lang="es-CO" dirty="0" smtClean="0"/>
              <a:t>, </a:t>
            </a:r>
            <a:r>
              <a:rPr lang="es-CO" baseline="0" dirty="0" smtClean="0"/>
              <a:t>Dr. Ali </a:t>
            </a:r>
            <a:r>
              <a:rPr lang="es-CO" baseline="0" dirty="0" err="1" smtClean="0"/>
              <a:t>Shahbaz</a:t>
            </a:r>
            <a:r>
              <a:rPr lang="es-CO" baseline="0" dirty="0" smtClean="0"/>
              <a:t>,  he </a:t>
            </a:r>
            <a:r>
              <a:rPr lang="es-CO" baseline="0" dirty="0" err="1" smtClean="0"/>
              <a:t>works</a:t>
            </a:r>
            <a:r>
              <a:rPr lang="es-CO" baseline="0" dirty="0" smtClean="0"/>
              <a:t> in </a:t>
            </a:r>
            <a:r>
              <a:rPr lang="es-CO" baseline="0" dirty="0" err="1" smtClean="0"/>
              <a:t>faculty</a:t>
            </a:r>
            <a:r>
              <a:rPr lang="es-CO" baseline="0" dirty="0" smtClean="0"/>
              <a:t> of medicine in Ottawa, </a:t>
            </a:r>
            <a:r>
              <a:rPr lang="es-CO" baseline="0" dirty="0" err="1" smtClean="0"/>
              <a:t>Canada</a:t>
            </a:r>
            <a:endParaRPr lang="en-US" dirty="0"/>
          </a:p>
        </p:txBody>
      </p:sp>
      <p:sp>
        <p:nvSpPr>
          <p:cNvPr id="4" name="3 Marcador de número de diapositiva"/>
          <p:cNvSpPr>
            <a:spLocks noGrp="1"/>
          </p:cNvSpPr>
          <p:nvPr>
            <p:ph type="sldNum" sz="quarter" idx="10"/>
          </p:nvPr>
        </p:nvSpPr>
        <p:spPr/>
        <p:txBody>
          <a:bodyPr/>
          <a:lstStyle/>
          <a:p>
            <a:fld id="{29D21BC0-C2DC-4228-8A0C-BE5857950F66}" type="slidenum">
              <a:rPr lang="es-CO" smtClean="0"/>
              <a:t>5</a:t>
            </a:fld>
            <a:endParaRPr lang="es-CO"/>
          </a:p>
        </p:txBody>
      </p:sp>
    </p:spTree>
    <p:extLst>
      <p:ext uri="{BB962C8B-B14F-4D97-AF65-F5344CB8AC3E}">
        <p14:creationId xmlns:p14="http://schemas.microsoft.com/office/powerpoint/2010/main" val="1623340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baseline="0" dirty="0" smtClean="0"/>
          </a:p>
          <a:p>
            <a:r>
              <a:rPr lang="es-CO" baseline="0" dirty="0" smtClean="0"/>
              <a:t>Dr. Eulalia </a:t>
            </a:r>
            <a:r>
              <a:rPr lang="es-CO" baseline="0" dirty="0" err="1" smtClean="0"/>
              <a:t>Baselga</a:t>
            </a:r>
            <a:r>
              <a:rPr lang="es-CO" baseline="0" dirty="0" smtClean="0"/>
              <a:t>  </a:t>
            </a:r>
            <a:r>
              <a:rPr lang="es-CO" baseline="0" dirty="0" err="1" smtClean="0"/>
              <a:t>is</a:t>
            </a:r>
            <a:r>
              <a:rPr lang="es-CO" baseline="0" dirty="0" smtClean="0"/>
              <a:t> a </a:t>
            </a:r>
            <a:r>
              <a:rPr lang="es-CO" baseline="0" dirty="0" err="1" smtClean="0"/>
              <a:t>Pediatric</a:t>
            </a:r>
            <a:r>
              <a:rPr lang="es-CO" baseline="0" dirty="0" smtClean="0"/>
              <a:t> </a:t>
            </a:r>
            <a:r>
              <a:rPr lang="es-CO" baseline="0" dirty="0" err="1" smtClean="0"/>
              <a:t>Dermatologist</a:t>
            </a:r>
            <a:r>
              <a:rPr lang="es-CO" baseline="0" dirty="0" smtClean="0"/>
              <a:t> </a:t>
            </a:r>
            <a:r>
              <a:rPr lang="es-CO" baseline="0" dirty="0" err="1" smtClean="0"/>
              <a:t>too</a:t>
            </a:r>
            <a:r>
              <a:rPr lang="es-CO" baseline="0" dirty="0" smtClean="0"/>
              <a:t>, </a:t>
            </a:r>
            <a:r>
              <a:rPr lang="es-CO" baseline="0" dirty="0" err="1" smtClean="0"/>
              <a:t>she</a:t>
            </a:r>
            <a:r>
              <a:rPr lang="es-CO" baseline="0" dirty="0" smtClean="0"/>
              <a:t> </a:t>
            </a:r>
            <a:r>
              <a:rPr lang="es-CO" baseline="0" dirty="0" err="1" smtClean="0"/>
              <a:t>works</a:t>
            </a:r>
            <a:r>
              <a:rPr lang="es-CO" baseline="0" dirty="0" smtClean="0"/>
              <a:t> in </a:t>
            </a:r>
            <a:r>
              <a:rPr lang="es-CO" baseline="0" dirty="0" err="1" smtClean="0"/>
              <a:t>Sant</a:t>
            </a:r>
            <a:r>
              <a:rPr lang="es-CO" baseline="0" dirty="0" smtClean="0"/>
              <a:t> Pau Hospital in Barcelona,  </a:t>
            </a:r>
            <a:r>
              <a:rPr lang="es-CO" baseline="0" dirty="0" err="1" smtClean="0"/>
              <a:t>Spain</a:t>
            </a:r>
            <a:endParaRPr lang="en-US" dirty="0"/>
          </a:p>
        </p:txBody>
      </p:sp>
      <p:sp>
        <p:nvSpPr>
          <p:cNvPr id="4" name="3 Marcador de número de diapositiva"/>
          <p:cNvSpPr>
            <a:spLocks noGrp="1"/>
          </p:cNvSpPr>
          <p:nvPr>
            <p:ph type="sldNum" sz="quarter" idx="10"/>
          </p:nvPr>
        </p:nvSpPr>
        <p:spPr/>
        <p:txBody>
          <a:bodyPr/>
          <a:lstStyle/>
          <a:p>
            <a:fld id="{29D21BC0-C2DC-4228-8A0C-BE5857950F66}" type="slidenum">
              <a:rPr lang="es-CO" smtClean="0"/>
              <a:t>6</a:t>
            </a:fld>
            <a:endParaRPr lang="es-CO"/>
          </a:p>
        </p:txBody>
      </p:sp>
    </p:spTree>
    <p:extLst>
      <p:ext uri="{BB962C8B-B14F-4D97-AF65-F5344CB8AC3E}">
        <p14:creationId xmlns:p14="http://schemas.microsoft.com/office/powerpoint/2010/main" val="103992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O" baseline="0" dirty="0" err="1" smtClean="0"/>
              <a:t>This</a:t>
            </a:r>
            <a:r>
              <a:rPr lang="es-CO" baseline="0" dirty="0" smtClean="0"/>
              <a:t> </a:t>
            </a:r>
            <a:r>
              <a:rPr lang="es-CO" baseline="0" dirty="0" err="1" smtClean="0"/>
              <a:t>is</a:t>
            </a:r>
            <a:r>
              <a:rPr lang="es-CO" baseline="0" dirty="0" smtClean="0"/>
              <a:t> </a:t>
            </a:r>
            <a:r>
              <a:rPr lang="es-CO" baseline="0" dirty="0" err="1" smtClean="0"/>
              <a:t>Drs</a:t>
            </a:r>
            <a:r>
              <a:rPr lang="es-CO" baseline="0" dirty="0" smtClean="0"/>
              <a:t> Sandra </a:t>
            </a:r>
            <a:r>
              <a:rPr lang="es-CO" baseline="0" dirty="0" err="1" smtClean="0"/>
              <a:t>Beltran</a:t>
            </a:r>
            <a:r>
              <a:rPr lang="es-CO" baseline="0" dirty="0" smtClean="0"/>
              <a:t> and Lucia Giraldo </a:t>
            </a:r>
            <a:r>
              <a:rPr lang="es-CO" baseline="0" dirty="0" err="1" smtClean="0"/>
              <a:t>who</a:t>
            </a:r>
            <a:r>
              <a:rPr lang="es-CO" baseline="0" dirty="0" smtClean="0"/>
              <a:t> </a:t>
            </a:r>
            <a:r>
              <a:rPr lang="es-CO" baseline="0" dirty="0" err="1" smtClean="0"/>
              <a:t>work</a:t>
            </a:r>
            <a:r>
              <a:rPr lang="es-CO" baseline="0" dirty="0" smtClean="0"/>
              <a:t> </a:t>
            </a:r>
            <a:r>
              <a:rPr lang="es-CO" baseline="0" dirty="0" err="1" smtClean="0"/>
              <a:t>with</a:t>
            </a:r>
            <a:r>
              <a:rPr lang="es-CO" baseline="0" dirty="0" smtClean="0"/>
              <a:t> me, </a:t>
            </a:r>
            <a:r>
              <a:rPr lang="es-CO" baseline="0" dirty="0" err="1" smtClean="0"/>
              <a:t>they</a:t>
            </a:r>
            <a:r>
              <a:rPr lang="es-CO" baseline="0" dirty="0" smtClean="0"/>
              <a:t> are </a:t>
            </a:r>
            <a:r>
              <a:rPr lang="es-CO" baseline="0" dirty="0" err="1" smtClean="0"/>
              <a:t>dermatology</a:t>
            </a:r>
            <a:r>
              <a:rPr lang="es-CO" baseline="0" dirty="0" smtClean="0"/>
              <a:t> </a:t>
            </a:r>
            <a:r>
              <a:rPr lang="es-CO" baseline="0" dirty="0" err="1" smtClean="0"/>
              <a:t>residents</a:t>
            </a:r>
            <a:endParaRPr lang="en-US" dirty="0"/>
          </a:p>
        </p:txBody>
      </p:sp>
      <p:sp>
        <p:nvSpPr>
          <p:cNvPr id="4" name="3 Marcador de número de diapositiva"/>
          <p:cNvSpPr>
            <a:spLocks noGrp="1"/>
          </p:cNvSpPr>
          <p:nvPr>
            <p:ph type="sldNum" sz="quarter" idx="10"/>
          </p:nvPr>
        </p:nvSpPr>
        <p:spPr/>
        <p:txBody>
          <a:bodyPr/>
          <a:lstStyle/>
          <a:p>
            <a:fld id="{29D21BC0-C2DC-4228-8A0C-BE5857950F66}" type="slidenum">
              <a:rPr lang="es-CO" smtClean="0"/>
              <a:t>7</a:t>
            </a:fld>
            <a:endParaRPr lang="es-CO"/>
          </a:p>
        </p:txBody>
      </p:sp>
    </p:spTree>
    <p:extLst>
      <p:ext uri="{BB962C8B-B14F-4D97-AF65-F5344CB8AC3E}">
        <p14:creationId xmlns:p14="http://schemas.microsoft.com/office/powerpoint/2010/main" val="2266943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baseline="0" dirty="0" smtClean="0"/>
              <a:t> and Ingrid </a:t>
            </a:r>
            <a:r>
              <a:rPr lang="es-CO" baseline="0" dirty="0" err="1" smtClean="0"/>
              <a:t>Arevalo</a:t>
            </a:r>
            <a:r>
              <a:rPr lang="es-CO" baseline="0" dirty="0" smtClean="0"/>
              <a:t> </a:t>
            </a:r>
            <a:r>
              <a:rPr lang="es-CO" baseline="0" dirty="0" err="1" smtClean="0"/>
              <a:t>is</a:t>
            </a:r>
            <a:r>
              <a:rPr lang="es-CO" baseline="0" dirty="0" smtClean="0"/>
              <a:t> </a:t>
            </a:r>
            <a:r>
              <a:rPr lang="es-CO" baseline="0" dirty="0" err="1" smtClean="0"/>
              <a:t>our</a:t>
            </a:r>
            <a:r>
              <a:rPr lang="es-CO" baseline="0" dirty="0" smtClean="0"/>
              <a:t> </a:t>
            </a:r>
            <a:r>
              <a:rPr lang="es-ES" sz="1200" b="0" i="0" kern="1200" dirty="0" smtClean="0">
                <a:solidFill>
                  <a:schemeClr val="tx1"/>
                </a:solidFill>
                <a:effectLst/>
                <a:latin typeface="+mn-lt"/>
                <a:ea typeface="+mn-ea"/>
                <a:cs typeface="+mn-cs"/>
              </a:rPr>
              <a:t> Cochrane </a:t>
            </a:r>
            <a:r>
              <a:rPr lang="es-ES" sz="1200" b="0" i="0" kern="1200" dirty="0" err="1" smtClean="0">
                <a:solidFill>
                  <a:schemeClr val="tx1"/>
                </a:solidFill>
                <a:effectLst/>
                <a:latin typeface="+mn-lt"/>
                <a:ea typeface="+mn-ea"/>
                <a:cs typeface="+mn-cs"/>
              </a:rPr>
              <a:t>Collaborative</a:t>
            </a:r>
            <a:r>
              <a:rPr lang="es-ES" sz="1200" b="0" i="0" kern="1200" dirty="0" smtClean="0">
                <a:solidFill>
                  <a:schemeClr val="tx1"/>
                </a:solidFill>
                <a:effectLst/>
                <a:latin typeface="+mn-lt"/>
                <a:ea typeface="+mn-ea"/>
                <a:cs typeface="+mn-cs"/>
              </a:rPr>
              <a:t> </a:t>
            </a:r>
            <a:r>
              <a:rPr lang="es-ES" sz="1200" b="0" i="0" kern="1200" dirty="0" err="1" smtClean="0">
                <a:solidFill>
                  <a:schemeClr val="tx1"/>
                </a:solidFill>
                <a:effectLst/>
                <a:latin typeface="+mn-lt"/>
                <a:ea typeface="+mn-ea"/>
                <a:cs typeface="+mn-cs"/>
              </a:rPr>
              <a:t>Unit</a:t>
            </a:r>
            <a:r>
              <a:rPr lang="es-ES" sz="1200" b="0" i="0" kern="1200" dirty="0" smtClean="0">
                <a:solidFill>
                  <a:schemeClr val="tx1"/>
                </a:solidFill>
                <a:effectLst/>
                <a:latin typeface="+mn-lt"/>
                <a:ea typeface="+mn-ea"/>
                <a:cs typeface="+mn-cs"/>
              </a:rPr>
              <a:t> </a:t>
            </a:r>
            <a:r>
              <a:rPr lang="es-ES" sz="1200" b="0" i="0" kern="1200" dirty="0" err="1" smtClean="0">
                <a:solidFill>
                  <a:schemeClr val="tx1"/>
                </a:solidFill>
                <a:effectLst/>
                <a:latin typeface="+mn-lt"/>
                <a:ea typeface="+mn-ea"/>
                <a:cs typeface="+mn-cs"/>
              </a:rPr>
              <a:t>Coordinator</a:t>
            </a:r>
            <a:endParaRPr lang="en-US" dirty="0"/>
          </a:p>
        </p:txBody>
      </p:sp>
      <p:sp>
        <p:nvSpPr>
          <p:cNvPr id="4" name="3 Marcador de número de diapositiva"/>
          <p:cNvSpPr>
            <a:spLocks noGrp="1"/>
          </p:cNvSpPr>
          <p:nvPr>
            <p:ph type="sldNum" sz="quarter" idx="10"/>
          </p:nvPr>
        </p:nvSpPr>
        <p:spPr/>
        <p:txBody>
          <a:bodyPr/>
          <a:lstStyle/>
          <a:p>
            <a:fld id="{29D21BC0-C2DC-4228-8A0C-BE5857950F66}" type="slidenum">
              <a:rPr lang="es-CO" smtClean="0"/>
              <a:t>8</a:t>
            </a:fld>
            <a:endParaRPr lang="es-CO"/>
          </a:p>
        </p:txBody>
      </p:sp>
    </p:spTree>
    <p:extLst>
      <p:ext uri="{BB962C8B-B14F-4D97-AF65-F5344CB8AC3E}">
        <p14:creationId xmlns:p14="http://schemas.microsoft.com/office/powerpoint/2010/main" val="1929292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
            </a:r>
            <a:br>
              <a:rPr lang="en-US" dirty="0" smtClean="0"/>
            </a:br>
            <a:r>
              <a:rPr lang="en-US" dirty="0" smtClean="0"/>
              <a:t>This</a:t>
            </a:r>
            <a:r>
              <a:rPr lang="en-US" baseline="0" dirty="0" smtClean="0"/>
              <a:t> is our group who work in Bogota</a:t>
            </a:r>
            <a:endParaRPr lang="en-US" dirty="0"/>
          </a:p>
        </p:txBody>
      </p:sp>
      <p:sp>
        <p:nvSpPr>
          <p:cNvPr id="4" name="3 Marcador de número de diapositiva"/>
          <p:cNvSpPr>
            <a:spLocks noGrp="1"/>
          </p:cNvSpPr>
          <p:nvPr>
            <p:ph type="sldNum" sz="quarter" idx="10"/>
          </p:nvPr>
        </p:nvSpPr>
        <p:spPr/>
        <p:txBody>
          <a:bodyPr/>
          <a:lstStyle/>
          <a:p>
            <a:fld id="{29D21BC0-C2DC-4228-8A0C-BE5857950F66}" type="slidenum">
              <a:rPr lang="es-CO" smtClean="0"/>
              <a:t>9</a:t>
            </a:fld>
            <a:endParaRPr lang="es-CO"/>
          </a:p>
        </p:txBody>
      </p:sp>
    </p:spTree>
    <p:extLst>
      <p:ext uri="{BB962C8B-B14F-4D97-AF65-F5344CB8AC3E}">
        <p14:creationId xmlns:p14="http://schemas.microsoft.com/office/powerpoint/2010/main" val="1419021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a:p>
        </p:txBody>
      </p:sp>
      <p:sp>
        <p:nvSpPr>
          <p:cNvPr id="4" name="3 Marcador de fecha"/>
          <p:cNvSpPr>
            <a:spLocks noGrp="1"/>
          </p:cNvSpPr>
          <p:nvPr>
            <p:ph type="dt" sz="half" idx="10"/>
          </p:nvPr>
        </p:nvSpPr>
        <p:spPr/>
        <p:txBody>
          <a:bodyPr/>
          <a:lstStyle/>
          <a:p>
            <a:fld id="{47A0EE72-6949-41CF-A844-3030DB826E02}" type="datetimeFigureOut">
              <a:rPr lang="es-ES" smtClean="0"/>
              <a:t>14/03/2016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51A2F61F-EF3E-465A-855F-D10F656A076D}" type="slidenum">
              <a:rPr lang="es-ES" smtClean="0"/>
              <a:t>‹#›</a:t>
            </a:fld>
            <a:endParaRPr lang="es-ES"/>
          </a:p>
        </p:txBody>
      </p:sp>
    </p:spTree>
    <p:extLst>
      <p:ext uri="{BB962C8B-B14F-4D97-AF65-F5344CB8AC3E}">
        <p14:creationId xmlns:p14="http://schemas.microsoft.com/office/powerpoint/2010/main" val="670468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47A0EE72-6949-41CF-A844-3030DB826E02}" type="datetimeFigureOut">
              <a:rPr lang="es-ES" smtClean="0"/>
              <a:t>14/03/2016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51A2F61F-EF3E-465A-855F-D10F656A076D}" type="slidenum">
              <a:rPr lang="es-ES" smtClean="0"/>
              <a:t>‹#›</a:t>
            </a:fld>
            <a:endParaRPr lang="es-ES"/>
          </a:p>
        </p:txBody>
      </p:sp>
    </p:spTree>
    <p:extLst>
      <p:ext uri="{BB962C8B-B14F-4D97-AF65-F5344CB8AC3E}">
        <p14:creationId xmlns:p14="http://schemas.microsoft.com/office/powerpoint/2010/main" val="3716860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47A0EE72-6949-41CF-A844-3030DB826E02}" type="datetimeFigureOut">
              <a:rPr lang="es-ES" smtClean="0"/>
              <a:t>14/03/2016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51A2F61F-EF3E-465A-855F-D10F656A076D}" type="slidenum">
              <a:rPr lang="es-ES" smtClean="0"/>
              <a:t>‹#›</a:t>
            </a:fld>
            <a:endParaRPr lang="es-ES"/>
          </a:p>
        </p:txBody>
      </p:sp>
    </p:spTree>
    <p:extLst>
      <p:ext uri="{BB962C8B-B14F-4D97-AF65-F5344CB8AC3E}">
        <p14:creationId xmlns:p14="http://schemas.microsoft.com/office/powerpoint/2010/main" val="725127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47A0EE72-6949-41CF-A844-3030DB826E02}" type="datetimeFigureOut">
              <a:rPr lang="es-ES" smtClean="0">
                <a:solidFill>
                  <a:prstClr val="black">
                    <a:tint val="75000"/>
                  </a:prstClr>
                </a:solidFill>
              </a:rPr>
              <a:pPr/>
              <a:t>14/03/2016</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1A2F61F-EF3E-465A-855F-D10F656A076D}"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310616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47A0EE72-6949-41CF-A844-3030DB826E02}" type="datetimeFigureOut">
              <a:rPr lang="es-ES" smtClean="0">
                <a:solidFill>
                  <a:prstClr val="black">
                    <a:tint val="75000"/>
                  </a:prstClr>
                </a:solidFill>
              </a:rPr>
              <a:pPr/>
              <a:t>14/03/2016</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1A2F61F-EF3E-465A-855F-D10F656A076D}"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2563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47A0EE72-6949-41CF-A844-3030DB826E02}" type="datetimeFigureOut">
              <a:rPr lang="es-ES" smtClean="0">
                <a:solidFill>
                  <a:prstClr val="black">
                    <a:tint val="75000"/>
                  </a:prstClr>
                </a:solidFill>
              </a:rPr>
              <a:pPr/>
              <a:t>14/03/2016</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1A2F61F-EF3E-465A-855F-D10F656A076D}"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943149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47A0EE72-6949-41CF-A844-3030DB826E02}" type="datetimeFigureOut">
              <a:rPr lang="es-ES" smtClean="0">
                <a:solidFill>
                  <a:prstClr val="black">
                    <a:tint val="75000"/>
                  </a:prstClr>
                </a:solidFill>
              </a:rPr>
              <a:pPr/>
              <a:t>14/03/2016</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51A2F61F-EF3E-465A-855F-D10F656A076D}"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0645830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47A0EE72-6949-41CF-A844-3030DB826E02}" type="datetimeFigureOut">
              <a:rPr lang="es-ES" smtClean="0">
                <a:solidFill>
                  <a:prstClr val="black">
                    <a:tint val="75000"/>
                  </a:prstClr>
                </a:solidFill>
              </a:rPr>
              <a:pPr/>
              <a:t>14/03/2016</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51A2F61F-EF3E-465A-855F-D10F656A076D}"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6809732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47A0EE72-6949-41CF-A844-3030DB826E02}" type="datetimeFigureOut">
              <a:rPr lang="es-ES" smtClean="0">
                <a:solidFill>
                  <a:prstClr val="black">
                    <a:tint val="75000"/>
                  </a:prstClr>
                </a:solidFill>
              </a:rPr>
              <a:pPr/>
              <a:t>14/03/2016</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51A2F61F-EF3E-465A-855F-D10F656A076D}"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5508333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47A0EE72-6949-41CF-A844-3030DB826E02}" type="datetimeFigureOut">
              <a:rPr lang="es-ES" smtClean="0">
                <a:solidFill>
                  <a:prstClr val="black">
                    <a:tint val="75000"/>
                  </a:prstClr>
                </a:solidFill>
              </a:rPr>
              <a:pPr/>
              <a:t>14/03/2016</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51A2F61F-EF3E-465A-855F-D10F656A076D}"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690469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47A0EE72-6949-41CF-A844-3030DB826E02}" type="datetimeFigureOut">
              <a:rPr lang="es-ES" smtClean="0">
                <a:solidFill>
                  <a:prstClr val="black">
                    <a:tint val="75000"/>
                  </a:prstClr>
                </a:solidFill>
              </a:rPr>
              <a:pPr/>
              <a:t>14/03/2016</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51A2F61F-EF3E-465A-855F-D10F656A076D}"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98409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47A0EE72-6949-41CF-A844-3030DB826E02}" type="datetimeFigureOut">
              <a:rPr lang="es-ES" smtClean="0"/>
              <a:t>14/03/2016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51A2F61F-EF3E-465A-855F-D10F656A076D}" type="slidenum">
              <a:rPr lang="es-ES" smtClean="0"/>
              <a:t>‹#›</a:t>
            </a:fld>
            <a:endParaRPr lang="es-ES"/>
          </a:p>
        </p:txBody>
      </p:sp>
    </p:spTree>
    <p:extLst>
      <p:ext uri="{BB962C8B-B14F-4D97-AF65-F5344CB8AC3E}">
        <p14:creationId xmlns:p14="http://schemas.microsoft.com/office/powerpoint/2010/main" val="38239193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47A0EE72-6949-41CF-A844-3030DB826E02}" type="datetimeFigureOut">
              <a:rPr lang="es-ES" smtClean="0">
                <a:solidFill>
                  <a:prstClr val="black">
                    <a:tint val="75000"/>
                  </a:prstClr>
                </a:solidFill>
              </a:rPr>
              <a:pPr/>
              <a:t>14/03/2016</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51A2F61F-EF3E-465A-855F-D10F656A076D}"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1304701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47A0EE72-6949-41CF-A844-3030DB826E02}" type="datetimeFigureOut">
              <a:rPr lang="es-ES" smtClean="0">
                <a:solidFill>
                  <a:prstClr val="black">
                    <a:tint val="75000"/>
                  </a:prstClr>
                </a:solidFill>
              </a:rPr>
              <a:pPr/>
              <a:t>14/03/2016</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1A2F61F-EF3E-465A-855F-D10F656A076D}"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8653349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47A0EE72-6949-41CF-A844-3030DB826E02}" type="datetimeFigureOut">
              <a:rPr lang="es-ES" smtClean="0">
                <a:solidFill>
                  <a:prstClr val="black">
                    <a:tint val="75000"/>
                  </a:prstClr>
                </a:solidFill>
              </a:rPr>
              <a:pPr/>
              <a:t>14/03/2016</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1A2F61F-EF3E-465A-855F-D10F656A076D}"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583265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68313" y="322263"/>
            <a:ext cx="8218487" cy="946150"/>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468313" y="1268413"/>
            <a:ext cx="4032250" cy="24606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52963" y="1268413"/>
            <a:ext cx="4033837" cy="24606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10665809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47A0EE72-6949-41CF-A844-3030DB826E02}" type="datetimeFigureOut">
              <a:rPr lang="es-ES" smtClean="0">
                <a:solidFill>
                  <a:prstClr val="black">
                    <a:tint val="75000"/>
                  </a:prstClr>
                </a:solidFill>
              </a:rPr>
              <a:pPr/>
              <a:t>14/03/2016</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1A2F61F-EF3E-465A-855F-D10F656A076D}"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5425622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47A0EE72-6949-41CF-A844-3030DB826E02}" type="datetimeFigureOut">
              <a:rPr lang="es-ES" smtClean="0">
                <a:solidFill>
                  <a:prstClr val="black">
                    <a:tint val="75000"/>
                  </a:prstClr>
                </a:solidFill>
              </a:rPr>
              <a:pPr/>
              <a:t>14/03/2016</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1A2F61F-EF3E-465A-855F-D10F656A076D}"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1063577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47A0EE72-6949-41CF-A844-3030DB826E02}" type="datetimeFigureOut">
              <a:rPr lang="es-ES" smtClean="0">
                <a:solidFill>
                  <a:prstClr val="black">
                    <a:tint val="75000"/>
                  </a:prstClr>
                </a:solidFill>
              </a:rPr>
              <a:pPr/>
              <a:t>14/03/2016</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1A2F61F-EF3E-465A-855F-D10F656A076D}"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8078398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47A0EE72-6949-41CF-A844-3030DB826E02}" type="datetimeFigureOut">
              <a:rPr lang="es-ES" smtClean="0">
                <a:solidFill>
                  <a:prstClr val="black">
                    <a:tint val="75000"/>
                  </a:prstClr>
                </a:solidFill>
              </a:rPr>
              <a:pPr/>
              <a:t>14/03/2016</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51A2F61F-EF3E-465A-855F-D10F656A076D}"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8214819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47A0EE72-6949-41CF-A844-3030DB826E02}" type="datetimeFigureOut">
              <a:rPr lang="es-ES" smtClean="0">
                <a:solidFill>
                  <a:prstClr val="black">
                    <a:tint val="75000"/>
                  </a:prstClr>
                </a:solidFill>
              </a:rPr>
              <a:pPr/>
              <a:t>14/03/2016</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51A2F61F-EF3E-465A-855F-D10F656A076D}"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4615035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47A0EE72-6949-41CF-A844-3030DB826E02}" type="datetimeFigureOut">
              <a:rPr lang="es-ES" smtClean="0">
                <a:solidFill>
                  <a:prstClr val="black">
                    <a:tint val="75000"/>
                  </a:prstClr>
                </a:solidFill>
              </a:rPr>
              <a:pPr/>
              <a:t>14/03/2016</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51A2F61F-EF3E-465A-855F-D10F656A076D}"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49204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47A0EE72-6949-41CF-A844-3030DB826E02}" type="datetimeFigureOut">
              <a:rPr lang="es-ES" smtClean="0"/>
              <a:t>14/03/2016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51A2F61F-EF3E-465A-855F-D10F656A076D}" type="slidenum">
              <a:rPr lang="es-ES" smtClean="0"/>
              <a:t>‹#›</a:t>
            </a:fld>
            <a:endParaRPr lang="es-ES"/>
          </a:p>
        </p:txBody>
      </p:sp>
    </p:spTree>
    <p:extLst>
      <p:ext uri="{BB962C8B-B14F-4D97-AF65-F5344CB8AC3E}">
        <p14:creationId xmlns:p14="http://schemas.microsoft.com/office/powerpoint/2010/main" val="36506049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47A0EE72-6949-41CF-A844-3030DB826E02}" type="datetimeFigureOut">
              <a:rPr lang="es-ES" smtClean="0">
                <a:solidFill>
                  <a:prstClr val="black">
                    <a:tint val="75000"/>
                  </a:prstClr>
                </a:solidFill>
              </a:rPr>
              <a:pPr/>
              <a:t>14/03/2016</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51A2F61F-EF3E-465A-855F-D10F656A076D}"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1827034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47A0EE72-6949-41CF-A844-3030DB826E02}" type="datetimeFigureOut">
              <a:rPr lang="es-ES" smtClean="0">
                <a:solidFill>
                  <a:prstClr val="black">
                    <a:tint val="75000"/>
                  </a:prstClr>
                </a:solidFill>
              </a:rPr>
              <a:pPr/>
              <a:t>14/03/2016</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51A2F61F-EF3E-465A-855F-D10F656A076D}"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3959167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47A0EE72-6949-41CF-A844-3030DB826E02}" type="datetimeFigureOut">
              <a:rPr lang="es-ES" smtClean="0">
                <a:solidFill>
                  <a:prstClr val="black">
                    <a:tint val="75000"/>
                  </a:prstClr>
                </a:solidFill>
              </a:rPr>
              <a:pPr/>
              <a:t>14/03/2016</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51A2F61F-EF3E-465A-855F-D10F656A076D}"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575209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47A0EE72-6949-41CF-A844-3030DB826E02}" type="datetimeFigureOut">
              <a:rPr lang="es-ES" smtClean="0">
                <a:solidFill>
                  <a:prstClr val="black">
                    <a:tint val="75000"/>
                  </a:prstClr>
                </a:solidFill>
              </a:rPr>
              <a:pPr/>
              <a:t>14/03/2016</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1A2F61F-EF3E-465A-855F-D10F656A076D}"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6007135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47A0EE72-6949-41CF-A844-3030DB826E02}" type="datetimeFigureOut">
              <a:rPr lang="es-ES" smtClean="0">
                <a:solidFill>
                  <a:prstClr val="black">
                    <a:tint val="75000"/>
                  </a:prstClr>
                </a:solidFill>
              </a:rPr>
              <a:pPr/>
              <a:t>14/03/2016</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51A2F61F-EF3E-465A-855F-D10F656A076D}"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39313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p:txBody>
          <a:bodyPr/>
          <a:lstStyle/>
          <a:p>
            <a:fld id="{47A0EE72-6949-41CF-A844-3030DB826E02}" type="datetimeFigureOut">
              <a:rPr lang="es-ES" smtClean="0"/>
              <a:t>14/03/2016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51A2F61F-EF3E-465A-855F-D10F656A076D}" type="slidenum">
              <a:rPr lang="es-ES" smtClean="0"/>
              <a:t>‹#›</a:t>
            </a:fld>
            <a:endParaRPr lang="es-ES"/>
          </a:p>
        </p:txBody>
      </p:sp>
    </p:spTree>
    <p:extLst>
      <p:ext uri="{BB962C8B-B14F-4D97-AF65-F5344CB8AC3E}">
        <p14:creationId xmlns:p14="http://schemas.microsoft.com/office/powerpoint/2010/main" val="2875550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6 Marcador de fecha"/>
          <p:cNvSpPr>
            <a:spLocks noGrp="1"/>
          </p:cNvSpPr>
          <p:nvPr>
            <p:ph type="dt" sz="half" idx="10"/>
          </p:nvPr>
        </p:nvSpPr>
        <p:spPr/>
        <p:txBody>
          <a:bodyPr/>
          <a:lstStyle/>
          <a:p>
            <a:fld id="{47A0EE72-6949-41CF-A844-3030DB826E02}" type="datetimeFigureOut">
              <a:rPr lang="es-ES" smtClean="0"/>
              <a:t>14/03/2016</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51A2F61F-EF3E-465A-855F-D10F656A076D}" type="slidenum">
              <a:rPr lang="es-ES" smtClean="0"/>
              <a:t>‹#›</a:t>
            </a:fld>
            <a:endParaRPr lang="es-ES"/>
          </a:p>
        </p:txBody>
      </p:sp>
    </p:spTree>
    <p:extLst>
      <p:ext uri="{BB962C8B-B14F-4D97-AF65-F5344CB8AC3E}">
        <p14:creationId xmlns:p14="http://schemas.microsoft.com/office/powerpoint/2010/main" val="271820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fecha"/>
          <p:cNvSpPr>
            <a:spLocks noGrp="1"/>
          </p:cNvSpPr>
          <p:nvPr>
            <p:ph type="dt" sz="half" idx="10"/>
          </p:nvPr>
        </p:nvSpPr>
        <p:spPr/>
        <p:txBody>
          <a:bodyPr/>
          <a:lstStyle/>
          <a:p>
            <a:fld id="{47A0EE72-6949-41CF-A844-3030DB826E02}" type="datetimeFigureOut">
              <a:rPr lang="es-ES" smtClean="0"/>
              <a:t>14/03/2016</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51A2F61F-EF3E-465A-855F-D10F656A076D}" type="slidenum">
              <a:rPr lang="es-ES" smtClean="0"/>
              <a:t>‹#›</a:t>
            </a:fld>
            <a:endParaRPr lang="es-ES"/>
          </a:p>
        </p:txBody>
      </p:sp>
    </p:spTree>
    <p:extLst>
      <p:ext uri="{BB962C8B-B14F-4D97-AF65-F5344CB8AC3E}">
        <p14:creationId xmlns:p14="http://schemas.microsoft.com/office/powerpoint/2010/main" val="27421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47A0EE72-6949-41CF-A844-3030DB826E02}" type="datetimeFigureOut">
              <a:rPr lang="es-ES" smtClean="0"/>
              <a:t>14/03/2016</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51A2F61F-EF3E-465A-855F-D10F656A076D}" type="slidenum">
              <a:rPr lang="es-ES" smtClean="0"/>
              <a:t>‹#›</a:t>
            </a:fld>
            <a:endParaRPr lang="es-ES"/>
          </a:p>
        </p:txBody>
      </p:sp>
    </p:spTree>
    <p:extLst>
      <p:ext uri="{BB962C8B-B14F-4D97-AF65-F5344CB8AC3E}">
        <p14:creationId xmlns:p14="http://schemas.microsoft.com/office/powerpoint/2010/main" val="2780161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47A0EE72-6949-41CF-A844-3030DB826E02}" type="datetimeFigureOut">
              <a:rPr lang="es-ES" smtClean="0"/>
              <a:t>14/03/2016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51A2F61F-EF3E-465A-855F-D10F656A076D}" type="slidenum">
              <a:rPr lang="es-ES" smtClean="0"/>
              <a:t>‹#›</a:t>
            </a:fld>
            <a:endParaRPr lang="es-ES"/>
          </a:p>
        </p:txBody>
      </p:sp>
    </p:spTree>
    <p:extLst>
      <p:ext uri="{BB962C8B-B14F-4D97-AF65-F5344CB8AC3E}">
        <p14:creationId xmlns:p14="http://schemas.microsoft.com/office/powerpoint/2010/main" val="3614766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47A0EE72-6949-41CF-A844-3030DB826E02}" type="datetimeFigureOut">
              <a:rPr lang="es-ES" smtClean="0"/>
              <a:t>14/03/2016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51A2F61F-EF3E-465A-855F-D10F656A076D}" type="slidenum">
              <a:rPr lang="es-ES" smtClean="0"/>
              <a:t>‹#›</a:t>
            </a:fld>
            <a:endParaRPr lang="es-ES"/>
          </a:p>
        </p:txBody>
      </p:sp>
    </p:spTree>
    <p:extLst>
      <p:ext uri="{BB962C8B-B14F-4D97-AF65-F5344CB8AC3E}">
        <p14:creationId xmlns:p14="http://schemas.microsoft.com/office/powerpoint/2010/main" val="3234852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A0EE72-6949-41CF-A844-3030DB826E02}" type="datetimeFigureOut">
              <a:rPr lang="es-ES" smtClean="0"/>
              <a:t>14/03/2016</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A2F61F-EF3E-465A-855F-D10F656A076D}" type="slidenum">
              <a:rPr lang="es-ES" smtClean="0"/>
              <a:t>‹#›</a:t>
            </a:fld>
            <a:endParaRPr lang="es-ES"/>
          </a:p>
        </p:txBody>
      </p:sp>
    </p:spTree>
    <p:extLst>
      <p:ext uri="{BB962C8B-B14F-4D97-AF65-F5344CB8AC3E}">
        <p14:creationId xmlns:p14="http://schemas.microsoft.com/office/powerpoint/2010/main" val="259237184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A0EE72-6949-41CF-A844-3030DB826E02}" type="datetimeFigureOut">
              <a:rPr lang="es-ES" smtClean="0">
                <a:solidFill>
                  <a:prstClr val="black">
                    <a:tint val="75000"/>
                  </a:prstClr>
                </a:solidFill>
              </a:rPr>
              <a:pPr/>
              <a:t>14/03/2016</a:t>
            </a:fld>
            <a:endParaRPr lang="es-ES">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A2F61F-EF3E-465A-855F-D10F656A076D}"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8901090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A0EE72-6949-41CF-A844-3030DB826E02}" type="datetimeFigureOut">
              <a:rPr lang="es-ES" smtClean="0">
                <a:solidFill>
                  <a:prstClr val="black">
                    <a:tint val="75000"/>
                  </a:prstClr>
                </a:solidFill>
              </a:rPr>
              <a:pPr/>
              <a:t>14/03/2016</a:t>
            </a:fld>
            <a:endParaRPr lang="es-ES">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A2F61F-EF3E-465A-855F-D10F656A076D}"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9330733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onlinelibrary.wiley.com/doi/10.1002/14651858.CD011161/abstract"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hyperlink" Target="http://onlinelibrary.wiley.com/doi/10.1002/14651858.CD006545.pub2/abstrac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23.xml"/><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980728"/>
            <a:ext cx="7772400" cy="1470025"/>
          </a:xfrm>
        </p:spPr>
        <p:txBody>
          <a:bodyPr>
            <a:normAutofit fontScale="90000"/>
          </a:bodyPr>
          <a:lstStyle/>
          <a:p>
            <a:r>
              <a:rPr lang="en-US" b="1" dirty="0" smtClean="0">
                <a:solidFill>
                  <a:schemeClr val="bg2"/>
                </a:solidFill>
              </a:rPr>
              <a:t>Targeted update in Infantile </a:t>
            </a:r>
            <a:r>
              <a:rPr lang="en-US" b="1" dirty="0" err="1" smtClean="0">
                <a:solidFill>
                  <a:schemeClr val="bg2"/>
                </a:solidFill>
              </a:rPr>
              <a:t>haemangiomas</a:t>
            </a:r>
            <a:r>
              <a:rPr lang="en-US" b="1" dirty="0" smtClean="0">
                <a:solidFill>
                  <a:schemeClr val="bg2"/>
                </a:solidFill>
              </a:rPr>
              <a:t/>
            </a:r>
            <a:br>
              <a:rPr lang="en-US" b="1" dirty="0" smtClean="0">
                <a:solidFill>
                  <a:schemeClr val="bg2"/>
                </a:solidFill>
              </a:rPr>
            </a:br>
            <a:r>
              <a:rPr lang="en-US" b="1" dirty="0" smtClean="0">
                <a:solidFill>
                  <a:schemeClr val="bg2"/>
                </a:solidFill>
              </a:rPr>
              <a:t> </a:t>
            </a:r>
            <a:r>
              <a:rPr lang="en-US" dirty="0" smtClean="0"/>
              <a:t> </a:t>
            </a:r>
            <a:r>
              <a:rPr lang="en-US" sz="3600" dirty="0" smtClean="0">
                <a:solidFill>
                  <a:schemeClr val="bg1"/>
                </a:solidFill>
              </a:rPr>
              <a:t>(Strawberry birthmarks)</a:t>
            </a:r>
            <a:endParaRPr lang="es-ES" sz="3600" b="1" dirty="0">
              <a:solidFill>
                <a:schemeClr val="bg1"/>
              </a:solidFill>
            </a:endParaRPr>
          </a:p>
        </p:txBody>
      </p:sp>
      <p:sp>
        <p:nvSpPr>
          <p:cNvPr id="3" name="2 Subtítulo"/>
          <p:cNvSpPr>
            <a:spLocks noGrp="1"/>
          </p:cNvSpPr>
          <p:nvPr>
            <p:ph type="subTitle" idx="1"/>
          </p:nvPr>
        </p:nvSpPr>
        <p:spPr>
          <a:xfrm>
            <a:off x="3275856" y="3717032"/>
            <a:ext cx="5688632" cy="1968624"/>
          </a:xfrm>
        </p:spPr>
        <p:txBody>
          <a:bodyPr>
            <a:normAutofit fontScale="92500" lnSpcReduction="20000"/>
          </a:bodyPr>
          <a:lstStyle/>
          <a:p>
            <a:r>
              <a:rPr lang="es-CO" sz="3800" dirty="0" smtClean="0">
                <a:solidFill>
                  <a:schemeClr val="tx1"/>
                </a:solidFill>
              </a:rPr>
              <a:t>Dr</a:t>
            </a:r>
            <a:r>
              <a:rPr lang="es-CO" sz="3800" dirty="0">
                <a:solidFill>
                  <a:schemeClr val="tx1"/>
                </a:solidFill>
              </a:rPr>
              <a:t>. Mónica Novoa</a:t>
            </a:r>
          </a:p>
          <a:p>
            <a:r>
              <a:rPr lang="es-CO" sz="2400" dirty="0" err="1" smtClean="0">
                <a:solidFill>
                  <a:schemeClr val="tx1"/>
                </a:solidFill>
              </a:rPr>
              <a:t>Pediatric</a:t>
            </a:r>
            <a:r>
              <a:rPr lang="es-CO" sz="2400" dirty="0" smtClean="0">
                <a:solidFill>
                  <a:schemeClr val="tx1"/>
                </a:solidFill>
              </a:rPr>
              <a:t> </a:t>
            </a:r>
            <a:r>
              <a:rPr lang="es-CO" sz="2400" dirty="0" err="1" smtClean="0">
                <a:solidFill>
                  <a:schemeClr val="tx1"/>
                </a:solidFill>
              </a:rPr>
              <a:t>Dermatologist</a:t>
            </a:r>
            <a:endParaRPr lang="es-CO" sz="2400" dirty="0" smtClean="0">
              <a:solidFill>
                <a:schemeClr val="tx1"/>
              </a:solidFill>
            </a:endParaRPr>
          </a:p>
          <a:p>
            <a:r>
              <a:rPr lang="es-CO" sz="1300" dirty="0" smtClean="0">
                <a:solidFill>
                  <a:schemeClr val="tx1"/>
                </a:solidFill>
              </a:rPr>
              <a:t>Hospital de la Santa </a:t>
            </a:r>
            <a:r>
              <a:rPr lang="es-CO" sz="1300" dirty="0" err="1" smtClean="0">
                <a:solidFill>
                  <a:schemeClr val="tx1"/>
                </a:solidFill>
              </a:rPr>
              <a:t>Creu</a:t>
            </a:r>
            <a:r>
              <a:rPr lang="es-CO" sz="1300" dirty="0" smtClean="0">
                <a:solidFill>
                  <a:schemeClr val="tx1"/>
                </a:solidFill>
              </a:rPr>
              <a:t> i </a:t>
            </a:r>
            <a:r>
              <a:rPr lang="es-CO" sz="1300" dirty="0" err="1" smtClean="0">
                <a:solidFill>
                  <a:schemeClr val="tx1"/>
                </a:solidFill>
              </a:rPr>
              <a:t>Sant</a:t>
            </a:r>
            <a:r>
              <a:rPr lang="es-CO" sz="1300" dirty="0" smtClean="0">
                <a:solidFill>
                  <a:schemeClr val="tx1"/>
                </a:solidFill>
              </a:rPr>
              <a:t> Pau</a:t>
            </a:r>
          </a:p>
          <a:p>
            <a:r>
              <a:rPr lang="es-CO" sz="1300" dirty="0" smtClean="0">
                <a:solidFill>
                  <a:schemeClr val="tx1"/>
                </a:solidFill>
              </a:rPr>
              <a:t>Barcelona, </a:t>
            </a:r>
            <a:r>
              <a:rPr lang="es-CO" sz="1300" dirty="0" err="1" smtClean="0">
                <a:solidFill>
                  <a:schemeClr val="tx1"/>
                </a:solidFill>
              </a:rPr>
              <a:t>Spain</a:t>
            </a:r>
            <a:endParaRPr lang="es-CO" sz="1300" dirty="0">
              <a:solidFill>
                <a:schemeClr val="tx1"/>
              </a:solidFill>
            </a:endParaRPr>
          </a:p>
          <a:p>
            <a:r>
              <a:rPr lang="es-CO" sz="2400" dirty="0">
                <a:solidFill>
                  <a:schemeClr val="tx1"/>
                </a:solidFill>
              </a:rPr>
              <a:t>San José Hospital -F.U.C.S</a:t>
            </a:r>
          </a:p>
          <a:p>
            <a:r>
              <a:rPr lang="es-CO" sz="2400" dirty="0">
                <a:solidFill>
                  <a:schemeClr val="tx1"/>
                </a:solidFill>
              </a:rPr>
              <a:t>Bogotá, </a:t>
            </a:r>
            <a:r>
              <a:rPr lang="es-CO" sz="2400" dirty="0" smtClean="0">
                <a:solidFill>
                  <a:schemeClr val="tx1"/>
                </a:solidFill>
              </a:rPr>
              <a:t>Colombia, South </a:t>
            </a:r>
            <a:r>
              <a:rPr lang="es-CO" sz="2400" dirty="0" err="1">
                <a:solidFill>
                  <a:schemeClr val="tx1"/>
                </a:solidFill>
              </a:rPr>
              <a:t>America</a:t>
            </a:r>
            <a:endParaRPr lang="es-CO" sz="2400" dirty="0">
              <a:solidFill>
                <a:schemeClr val="tx1"/>
              </a:solidFill>
            </a:endParaRPr>
          </a:p>
        </p:txBody>
      </p:sp>
    </p:spTree>
    <p:extLst>
      <p:ext uri="{BB962C8B-B14F-4D97-AF65-F5344CB8AC3E}">
        <p14:creationId xmlns:p14="http://schemas.microsoft.com/office/powerpoint/2010/main" val="9712560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0"/>
            <a:ext cx="92133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70174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1" descr="ateneo 3.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9174" t="16799" r="5637" b="19015"/>
          <a:stretch/>
        </p:blipFill>
        <p:spPr bwMode="auto">
          <a:xfrm>
            <a:off x="52699" y="1772816"/>
            <a:ext cx="9055805" cy="374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Título"/>
          <p:cNvSpPr>
            <a:spLocks noGrp="1"/>
          </p:cNvSpPr>
          <p:nvPr>
            <p:ph type="title"/>
          </p:nvPr>
        </p:nvSpPr>
        <p:spPr/>
        <p:txBody>
          <a:bodyPr/>
          <a:lstStyle/>
          <a:p>
            <a:r>
              <a:rPr lang="en-US" dirty="0" smtClean="0">
                <a:solidFill>
                  <a:schemeClr val="bg1"/>
                </a:solidFill>
              </a:rPr>
              <a:t>DERMATOLOGY DEPARTMENT</a:t>
            </a:r>
            <a:endParaRPr lang="en-US" dirty="0">
              <a:solidFill>
                <a:schemeClr val="bg1"/>
              </a:solidFill>
            </a:endParaRPr>
          </a:p>
        </p:txBody>
      </p:sp>
    </p:spTree>
    <p:extLst>
      <p:ext uri="{BB962C8B-B14F-4D97-AF65-F5344CB8AC3E}">
        <p14:creationId xmlns:p14="http://schemas.microsoft.com/office/powerpoint/2010/main" val="30509774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274638"/>
            <a:ext cx="8640960" cy="1143000"/>
          </a:xfrm>
        </p:spPr>
        <p:txBody>
          <a:bodyPr>
            <a:noAutofit/>
          </a:bodyPr>
          <a:lstStyle/>
          <a:p>
            <a:r>
              <a:rPr lang="es-ES" altLang="en-US" sz="3600" b="1" dirty="0" smtClean="0">
                <a:solidFill>
                  <a:schemeClr val="bg1"/>
                </a:solidFill>
              </a:rPr>
              <a:t>PEDIATRIC DERMATOLOGY TEAM</a:t>
            </a:r>
            <a:endParaRPr lang="en-US" sz="3600" dirty="0">
              <a:solidFill>
                <a:schemeClr val="bg1"/>
              </a:solidFill>
            </a:endParaRPr>
          </a:p>
        </p:txBody>
      </p:sp>
      <p:pic>
        <p:nvPicPr>
          <p:cNvPr id="4" name="Imagen 2" descr="Profes Dermatología Pediatric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9038" y="1257300"/>
            <a:ext cx="6975475"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8366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251520" y="-27384"/>
            <a:ext cx="8784976" cy="1143000"/>
          </a:xfrm>
        </p:spPr>
        <p:txBody>
          <a:bodyPr>
            <a:noAutofit/>
          </a:bodyPr>
          <a:lstStyle/>
          <a:p>
            <a:r>
              <a:rPr lang="es-CO" sz="4000" dirty="0" err="1" smtClean="0">
                <a:solidFill>
                  <a:schemeClr val="bg1"/>
                </a:solidFill>
              </a:rPr>
              <a:t>Dermatology</a:t>
            </a:r>
            <a:r>
              <a:rPr lang="es-CO" sz="4000" dirty="0" smtClean="0">
                <a:solidFill>
                  <a:schemeClr val="bg1"/>
                </a:solidFill>
              </a:rPr>
              <a:t> </a:t>
            </a:r>
            <a:r>
              <a:rPr lang="es-CO" sz="4000" dirty="0" err="1" smtClean="0">
                <a:solidFill>
                  <a:schemeClr val="bg1"/>
                </a:solidFill>
              </a:rPr>
              <a:t>Department</a:t>
            </a:r>
            <a:r>
              <a:rPr lang="es-CO" sz="4000" dirty="0" smtClean="0">
                <a:solidFill>
                  <a:schemeClr val="bg1"/>
                </a:solidFill>
              </a:rPr>
              <a:t/>
            </a:r>
            <a:br>
              <a:rPr lang="es-CO" sz="4000" dirty="0" smtClean="0">
                <a:solidFill>
                  <a:schemeClr val="bg1"/>
                </a:solidFill>
              </a:rPr>
            </a:br>
            <a:r>
              <a:rPr lang="es-CO" sz="4000" dirty="0" smtClean="0">
                <a:solidFill>
                  <a:schemeClr val="bg1"/>
                </a:solidFill>
              </a:rPr>
              <a:t>San </a:t>
            </a:r>
            <a:r>
              <a:rPr lang="es-CO" sz="4000" dirty="0">
                <a:solidFill>
                  <a:schemeClr val="bg1"/>
                </a:solidFill>
              </a:rPr>
              <a:t> </a:t>
            </a:r>
            <a:r>
              <a:rPr lang="es-CO" sz="4000" dirty="0" err="1" smtClean="0">
                <a:solidFill>
                  <a:schemeClr val="bg1"/>
                </a:solidFill>
              </a:rPr>
              <a:t>Jose</a:t>
            </a:r>
            <a:r>
              <a:rPr lang="es-CO" sz="4000" dirty="0" smtClean="0">
                <a:solidFill>
                  <a:schemeClr val="bg1"/>
                </a:solidFill>
              </a:rPr>
              <a:t> Hospital</a:t>
            </a:r>
            <a:endParaRPr lang="es-CO" sz="4000" dirty="0">
              <a:solidFill>
                <a:schemeClr val="bg1"/>
              </a:solidFill>
            </a:endParaRPr>
          </a:p>
        </p:txBody>
      </p:sp>
      <p:sp>
        <p:nvSpPr>
          <p:cNvPr id="6" name="2 Marcador de contenido"/>
          <p:cNvSpPr>
            <a:spLocks noGrp="1"/>
          </p:cNvSpPr>
          <p:nvPr>
            <p:ph idx="1"/>
          </p:nvPr>
        </p:nvSpPr>
        <p:spPr>
          <a:xfrm>
            <a:off x="457200" y="1600200"/>
            <a:ext cx="8229600" cy="4525963"/>
          </a:xfrm>
        </p:spPr>
        <p:txBody>
          <a:bodyPr>
            <a:normAutofit fontScale="92500" lnSpcReduction="20000"/>
          </a:bodyPr>
          <a:lstStyle/>
          <a:p>
            <a:r>
              <a:rPr lang="es-CO" sz="4300" dirty="0" smtClean="0"/>
              <a:t>2300</a:t>
            </a:r>
            <a:r>
              <a:rPr lang="es-CO" dirty="0" smtClean="0"/>
              <a:t>   </a:t>
            </a:r>
            <a:r>
              <a:rPr lang="es-CO" dirty="0" err="1" smtClean="0"/>
              <a:t>patients</a:t>
            </a:r>
            <a:r>
              <a:rPr lang="es-CO" dirty="0" smtClean="0"/>
              <a:t> </a:t>
            </a:r>
            <a:r>
              <a:rPr lang="es-CO" dirty="0" err="1" smtClean="0"/>
              <a:t>seen</a:t>
            </a:r>
            <a:r>
              <a:rPr lang="es-CO" dirty="0" smtClean="0"/>
              <a:t>  </a:t>
            </a:r>
            <a:r>
              <a:rPr lang="es-CO" dirty="0" err="1" smtClean="0"/>
              <a:t>every</a:t>
            </a:r>
            <a:r>
              <a:rPr lang="es-CO" dirty="0" smtClean="0"/>
              <a:t> </a:t>
            </a:r>
            <a:r>
              <a:rPr lang="es-CO" dirty="0" err="1" smtClean="0"/>
              <a:t>month</a:t>
            </a:r>
            <a:r>
              <a:rPr lang="es-CO" dirty="0" smtClean="0"/>
              <a:t> </a:t>
            </a:r>
          </a:p>
          <a:p>
            <a:r>
              <a:rPr lang="es-CO" sz="4300" dirty="0" smtClean="0"/>
              <a:t>850</a:t>
            </a:r>
            <a:r>
              <a:rPr lang="es-CO" dirty="0" smtClean="0"/>
              <a:t> of </a:t>
            </a:r>
            <a:r>
              <a:rPr lang="es-CO" dirty="0" err="1" smtClean="0"/>
              <a:t>them</a:t>
            </a:r>
            <a:r>
              <a:rPr lang="es-CO" dirty="0" smtClean="0"/>
              <a:t> are </a:t>
            </a:r>
            <a:r>
              <a:rPr lang="es-CO" dirty="0" err="1" smtClean="0"/>
              <a:t>children</a:t>
            </a:r>
            <a:endParaRPr lang="es-CO" dirty="0" smtClean="0"/>
          </a:p>
          <a:p>
            <a:pPr>
              <a:buFont typeface="Wingdings" panose="05000000000000000000" pitchFamily="2" charset="2"/>
              <a:buChar char="ü"/>
            </a:pPr>
            <a:r>
              <a:rPr lang="es-CO" dirty="0" smtClean="0"/>
              <a:t>35% </a:t>
            </a:r>
            <a:r>
              <a:rPr lang="es-CO" dirty="0" err="1" smtClean="0"/>
              <a:t>Atopic</a:t>
            </a:r>
            <a:r>
              <a:rPr lang="es-CO" dirty="0" smtClean="0"/>
              <a:t> dermatitis</a:t>
            </a:r>
          </a:p>
          <a:p>
            <a:pPr>
              <a:buFont typeface="Wingdings" panose="05000000000000000000" pitchFamily="2" charset="2"/>
              <a:buChar char="ü"/>
            </a:pPr>
            <a:r>
              <a:rPr lang="es-CO" dirty="0"/>
              <a:t>2</a:t>
            </a:r>
            <a:r>
              <a:rPr lang="es-CO" dirty="0" smtClean="0"/>
              <a:t>5% </a:t>
            </a:r>
            <a:r>
              <a:rPr lang="es-CO" dirty="0" err="1" smtClean="0"/>
              <a:t>Acne</a:t>
            </a:r>
            <a:r>
              <a:rPr lang="es-CO" dirty="0" smtClean="0"/>
              <a:t> </a:t>
            </a:r>
          </a:p>
          <a:p>
            <a:pPr>
              <a:buFont typeface="Wingdings" panose="05000000000000000000" pitchFamily="2" charset="2"/>
              <a:buChar char="ü"/>
            </a:pPr>
            <a:r>
              <a:rPr lang="es-CO" dirty="0" smtClean="0"/>
              <a:t>20% Vascular </a:t>
            </a:r>
            <a:r>
              <a:rPr lang="es-CO" dirty="0" err="1" smtClean="0"/>
              <a:t>lesions</a:t>
            </a:r>
            <a:r>
              <a:rPr lang="es-CO" dirty="0" smtClean="0"/>
              <a:t> ( </a:t>
            </a:r>
            <a:r>
              <a:rPr lang="es-CO" dirty="0" err="1" smtClean="0"/>
              <a:t>malformations</a:t>
            </a:r>
            <a:r>
              <a:rPr lang="es-CO" dirty="0" smtClean="0"/>
              <a:t> and </a:t>
            </a:r>
            <a:r>
              <a:rPr lang="es-CO" dirty="0" err="1" smtClean="0"/>
              <a:t>tumors</a:t>
            </a:r>
            <a:r>
              <a:rPr lang="es-CO" dirty="0" smtClean="0"/>
              <a:t>)</a:t>
            </a:r>
          </a:p>
          <a:p>
            <a:pPr>
              <a:buFont typeface="Wingdings" panose="05000000000000000000" pitchFamily="2" charset="2"/>
              <a:buChar char="ü"/>
            </a:pPr>
            <a:r>
              <a:rPr lang="es-CO" dirty="0" smtClean="0"/>
              <a:t>10% Skin </a:t>
            </a:r>
            <a:r>
              <a:rPr lang="es-CO" dirty="0" err="1"/>
              <a:t>Infections</a:t>
            </a:r>
            <a:r>
              <a:rPr lang="es-CO" dirty="0"/>
              <a:t> ( </a:t>
            </a:r>
            <a:r>
              <a:rPr lang="es-CO" dirty="0" err="1"/>
              <a:t>warts</a:t>
            </a:r>
            <a:r>
              <a:rPr lang="es-CO" dirty="0"/>
              <a:t> and </a:t>
            </a:r>
            <a:r>
              <a:rPr lang="es-CO" dirty="0" err="1"/>
              <a:t>contagious</a:t>
            </a:r>
            <a:r>
              <a:rPr lang="es-CO" dirty="0"/>
              <a:t> </a:t>
            </a:r>
            <a:r>
              <a:rPr lang="es-CO" dirty="0" err="1" smtClean="0"/>
              <a:t>molluscum</a:t>
            </a:r>
            <a:endParaRPr lang="es-CO" dirty="0" smtClean="0"/>
          </a:p>
          <a:p>
            <a:pPr>
              <a:buFont typeface="Wingdings" panose="05000000000000000000" pitchFamily="2" charset="2"/>
              <a:buChar char="ü"/>
            </a:pPr>
            <a:r>
              <a:rPr lang="es-CO" dirty="0" smtClean="0"/>
              <a:t>10% </a:t>
            </a:r>
            <a:r>
              <a:rPr lang="es-CO" dirty="0" err="1" smtClean="0"/>
              <a:t>other</a:t>
            </a:r>
            <a:endParaRPr lang="es-CO" dirty="0"/>
          </a:p>
          <a:p>
            <a:pPr>
              <a:buFont typeface="Wingdings" panose="05000000000000000000" pitchFamily="2" charset="2"/>
              <a:buChar char="ü"/>
            </a:pPr>
            <a:endParaRPr lang="es-CO" dirty="0" smtClean="0"/>
          </a:p>
          <a:p>
            <a:pPr marL="0" indent="0">
              <a:buNone/>
            </a:pPr>
            <a:endParaRPr lang="es-CO" dirty="0" smtClean="0"/>
          </a:p>
          <a:p>
            <a:endParaRPr lang="es-CO" dirty="0"/>
          </a:p>
        </p:txBody>
      </p:sp>
    </p:spTree>
    <p:extLst>
      <p:ext uri="{BB962C8B-B14F-4D97-AF65-F5344CB8AC3E}">
        <p14:creationId xmlns:p14="http://schemas.microsoft.com/office/powerpoint/2010/main" val="40930860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marL="0" indent="0">
              <a:buNone/>
            </a:pPr>
            <a:r>
              <a:rPr lang="es-CO" dirty="0">
                <a:solidFill>
                  <a:srgbClr val="000000"/>
                </a:solidFill>
                <a:latin typeface="Calibri" charset="0"/>
                <a:ea typeface="MS PGothic" charset="0"/>
              </a:rPr>
              <a:t>COLCIENCIAS </a:t>
            </a:r>
            <a:r>
              <a:rPr lang="es-CO" dirty="0" smtClean="0">
                <a:solidFill>
                  <a:srgbClr val="000000"/>
                </a:solidFill>
                <a:latin typeface="Calibri" charset="0"/>
                <a:ea typeface="MS PGothic" charset="0"/>
              </a:rPr>
              <a:t>(Col- </a:t>
            </a:r>
            <a:r>
              <a:rPr lang="es-CO" dirty="0" err="1" smtClean="0">
                <a:solidFill>
                  <a:srgbClr val="000000"/>
                </a:solidFill>
                <a:latin typeface="Calibri" charset="0"/>
                <a:ea typeface="MS PGothic" charset="0"/>
              </a:rPr>
              <a:t>science</a:t>
            </a:r>
            <a:r>
              <a:rPr lang="es-CO" dirty="0" smtClean="0">
                <a:solidFill>
                  <a:srgbClr val="000000"/>
                </a:solidFill>
                <a:latin typeface="Calibri" charset="0"/>
                <a:ea typeface="MS PGothic" charset="0"/>
              </a:rPr>
              <a:t>) </a:t>
            </a:r>
            <a:r>
              <a:rPr lang="es-CO" dirty="0" err="1" smtClean="0">
                <a:solidFill>
                  <a:srgbClr val="000000"/>
                </a:solidFill>
                <a:latin typeface="Calibri" charset="0"/>
                <a:ea typeface="MS PGothic" charset="0"/>
              </a:rPr>
              <a:t>recognized</a:t>
            </a:r>
            <a:r>
              <a:rPr lang="es-CO" dirty="0" smtClean="0">
                <a:solidFill>
                  <a:srgbClr val="000000"/>
                </a:solidFill>
                <a:latin typeface="Calibri" charset="0"/>
                <a:ea typeface="MS PGothic" charset="0"/>
              </a:rPr>
              <a:t> </a:t>
            </a:r>
            <a:r>
              <a:rPr lang="es-CO" dirty="0" err="1">
                <a:solidFill>
                  <a:srgbClr val="000000"/>
                </a:solidFill>
                <a:latin typeface="Calibri" charset="0"/>
                <a:ea typeface="MS PGothic" charset="0"/>
              </a:rPr>
              <a:t>the</a:t>
            </a:r>
            <a:r>
              <a:rPr lang="es-CO" dirty="0">
                <a:solidFill>
                  <a:srgbClr val="000000"/>
                </a:solidFill>
                <a:latin typeface="Calibri" charset="0"/>
                <a:ea typeface="MS PGothic" charset="0"/>
              </a:rPr>
              <a:t> </a:t>
            </a:r>
            <a:r>
              <a:rPr lang="es-CO" dirty="0" err="1">
                <a:solidFill>
                  <a:srgbClr val="000000"/>
                </a:solidFill>
                <a:latin typeface="Calibri" charset="0"/>
                <a:ea typeface="MS PGothic" charset="0"/>
              </a:rPr>
              <a:t>Group</a:t>
            </a:r>
            <a:r>
              <a:rPr lang="es-CO" dirty="0">
                <a:solidFill>
                  <a:srgbClr val="000000"/>
                </a:solidFill>
                <a:latin typeface="Calibri" charset="0"/>
                <a:ea typeface="MS PGothic" charset="0"/>
              </a:rPr>
              <a:t> as D </a:t>
            </a:r>
            <a:r>
              <a:rPr lang="es-CO" dirty="0" err="1">
                <a:solidFill>
                  <a:srgbClr val="000000"/>
                </a:solidFill>
                <a:latin typeface="Calibri" charset="0"/>
                <a:ea typeface="MS PGothic" charset="0"/>
              </a:rPr>
              <a:t>category</a:t>
            </a:r>
            <a:r>
              <a:rPr lang="es-CO" dirty="0">
                <a:solidFill>
                  <a:srgbClr val="000000"/>
                </a:solidFill>
                <a:latin typeface="Calibri" charset="0"/>
                <a:ea typeface="MS PGothic" charset="0"/>
              </a:rPr>
              <a:t> </a:t>
            </a:r>
            <a:r>
              <a:rPr lang="es-CO" dirty="0" smtClean="0">
                <a:solidFill>
                  <a:srgbClr val="000000"/>
                </a:solidFill>
                <a:latin typeface="Calibri" charset="0"/>
                <a:ea typeface="MS PGothic" charset="0"/>
              </a:rPr>
              <a:t>in </a:t>
            </a:r>
            <a:r>
              <a:rPr lang="es-CO" dirty="0">
                <a:solidFill>
                  <a:srgbClr val="000000"/>
                </a:solidFill>
                <a:latin typeface="Calibri" charset="0"/>
                <a:ea typeface="MS PGothic" charset="0"/>
              </a:rPr>
              <a:t>2014</a:t>
            </a:r>
          </a:p>
          <a:p>
            <a:pPr marL="0" indent="0">
              <a:buNone/>
            </a:pPr>
            <a:r>
              <a:rPr lang="es-CO" dirty="0" err="1">
                <a:solidFill>
                  <a:srgbClr val="000000"/>
                </a:solidFill>
                <a:latin typeface="Calibri" charset="0"/>
                <a:ea typeface="MS PGothic" charset="0"/>
              </a:rPr>
              <a:t>Research</a:t>
            </a:r>
            <a:r>
              <a:rPr lang="es-CO" dirty="0">
                <a:solidFill>
                  <a:srgbClr val="000000"/>
                </a:solidFill>
                <a:latin typeface="Calibri" charset="0"/>
                <a:ea typeface="MS PGothic" charset="0"/>
              </a:rPr>
              <a:t> </a:t>
            </a:r>
            <a:r>
              <a:rPr lang="es-CO" dirty="0" err="1">
                <a:solidFill>
                  <a:srgbClr val="000000"/>
                </a:solidFill>
                <a:latin typeface="Calibri" charset="0"/>
                <a:ea typeface="MS PGothic" charset="0"/>
              </a:rPr>
              <a:t>lines</a:t>
            </a:r>
            <a:r>
              <a:rPr lang="es-CO" dirty="0">
                <a:solidFill>
                  <a:srgbClr val="000000"/>
                </a:solidFill>
                <a:latin typeface="Calibri" charset="0"/>
                <a:ea typeface="MS PGothic" charset="0"/>
              </a:rPr>
              <a:t>:</a:t>
            </a:r>
          </a:p>
          <a:p>
            <a:pPr lvl="1"/>
            <a:r>
              <a:rPr lang="es-CO" dirty="0" err="1">
                <a:solidFill>
                  <a:srgbClr val="000000"/>
                </a:solidFill>
                <a:latin typeface="Calibri" charset="0"/>
                <a:ea typeface="MS PGothic" charset="0"/>
              </a:rPr>
              <a:t>Clinical</a:t>
            </a:r>
            <a:r>
              <a:rPr lang="es-CO" dirty="0">
                <a:solidFill>
                  <a:srgbClr val="000000"/>
                </a:solidFill>
                <a:latin typeface="Calibri" charset="0"/>
                <a:ea typeface="MS PGothic" charset="0"/>
              </a:rPr>
              <a:t> </a:t>
            </a:r>
            <a:r>
              <a:rPr lang="es-CO" dirty="0" err="1">
                <a:solidFill>
                  <a:srgbClr val="000000"/>
                </a:solidFill>
                <a:latin typeface="Calibri" charset="0"/>
                <a:ea typeface="MS PGothic" charset="0"/>
              </a:rPr>
              <a:t>Dermatology</a:t>
            </a:r>
            <a:r>
              <a:rPr lang="es-CO" dirty="0">
                <a:solidFill>
                  <a:srgbClr val="000000"/>
                </a:solidFill>
                <a:latin typeface="Calibri" charset="0"/>
                <a:ea typeface="MS PGothic" charset="0"/>
              </a:rPr>
              <a:t> – Psoriasis</a:t>
            </a:r>
          </a:p>
          <a:p>
            <a:pPr lvl="1"/>
            <a:r>
              <a:rPr lang="es-CO" dirty="0">
                <a:solidFill>
                  <a:srgbClr val="000000"/>
                </a:solidFill>
                <a:latin typeface="Calibri" charset="0"/>
                <a:ea typeface="MS PGothic" charset="0"/>
              </a:rPr>
              <a:t>Medical </a:t>
            </a:r>
            <a:r>
              <a:rPr lang="es-CO" dirty="0" err="1">
                <a:solidFill>
                  <a:srgbClr val="000000"/>
                </a:solidFill>
                <a:latin typeface="Calibri" charset="0"/>
                <a:ea typeface="MS PGothic" charset="0"/>
              </a:rPr>
              <a:t>Education</a:t>
            </a:r>
            <a:r>
              <a:rPr lang="es-CO" dirty="0">
                <a:solidFill>
                  <a:srgbClr val="000000"/>
                </a:solidFill>
                <a:latin typeface="Calibri" charset="0"/>
                <a:ea typeface="MS PGothic" charset="0"/>
              </a:rPr>
              <a:t> in </a:t>
            </a:r>
            <a:r>
              <a:rPr lang="es-CO" dirty="0" err="1">
                <a:solidFill>
                  <a:srgbClr val="000000"/>
                </a:solidFill>
                <a:latin typeface="Calibri" charset="0"/>
                <a:ea typeface="MS PGothic" charset="0"/>
              </a:rPr>
              <a:t>Dermatology</a:t>
            </a:r>
            <a:endParaRPr lang="es-CO" dirty="0">
              <a:solidFill>
                <a:srgbClr val="000000"/>
              </a:solidFill>
              <a:latin typeface="Calibri" charset="0"/>
              <a:ea typeface="MS PGothic" charset="0"/>
            </a:endParaRPr>
          </a:p>
          <a:p>
            <a:endParaRPr lang="en-US" dirty="0"/>
          </a:p>
        </p:txBody>
      </p:sp>
      <p:sp>
        <p:nvSpPr>
          <p:cNvPr id="4" name="1 Título"/>
          <p:cNvSpPr>
            <a:spLocks noGrp="1"/>
          </p:cNvSpPr>
          <p:nvPr>
            <p:ph type="title"/>
          </p:nvPr>
        </p:nvSpPr>
        <p:spPr/>
        <p:txBody>
          <a:bodyPr/>
          <a:lstStyle/>
          <a:p>
            <a:pPr algn="l" eaLnBrk="1" hangingPunct="1"/>
            <a:r>
              <a:rPr lang="es-ES" b="1" dirty="0" smtClean="0">
                <a:solidFill>
                  <a:schemeClr val="bg1"/>
                </a:solidFill>
                <a:latin typeface="Calibri" charset="0"/>
                <a:ea typeface="MS PGothic" charset="0"/>
              </a:rPr>
              <a:t>RESEARCH</a:t>
            </a:r>
            <a:endParaRPr lang="es-ES" b="1" dirty="0">
              <a:solidFill>
                <a:schemeClr val="bg1"/>
              </a:solidFill>
              <a:latin typeface="Calibri" charset="0"/>
              <a:ea typeface="MS PGothic" charset="0"/>
            </a:endParaRPr>
          </a:p>
        </p:txBody>
      </p:sp>
    </p:spTree>
    <p:extLst>
      <p:ext uri="{BB962C8B-B14F-4D97-AF65-F5344CB8AC3E}">
        <p14:creationId xmlns:p14="http://schemas.microsoft.com/office/powerpoint/2010/main" val="25827036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a:solidFill>
                  <a:schemeClr val="bg1"/>
                </a:solidFill>
              </a:rPr>
              <a:t>Cochrane </a:t>
            </a:r>
            <a:r>
              <a:rPr lang="es-CO" dirty="0" err="1">
                <a:solidFill>
                  <a:schemeClr val="bg1"/>
                </a:solidFill>
              </a:rPr>
              <a:t>Collaborator</a:t>
            </a:r>
            <a:r>
              <a:rPr lang="es-CO" dirty="0">
                <a:solidFill>
                  <a:schemeClr val="bg1"/>
                </a:solidFill>
              </a:rPr>
              <a:t> </a:t>
            </a:r>
            <a:r>
              <a:rPr lang="es-CO" dirty="0" err="1">
                <a:solidFill>
                  <a:schemeClr val="bg1"/>
                </a:solidFill>
              </a:rPr>
              <a:t>Unit</a:t>
            </a:r>
            <a:endParaRPr lang="en-US" dirty="0">
              <a:solidFill>
                <a:schemeClr val="bg1"/>
              </a:solidFill>
            </a:endParaRPr>
          </a:p>
        </p:txBody>
      </p:sp>
      <p:sp>
        <p:nvSpPr>
          <p:cNvPr id="3" name="2 Marcador de contenido"/>
          <p:cNvSpPr>
            <a:spLocks noGrp="1"/>
          </p:cNvSpPr>
          <p:nvPr>
            <p:ph idx="1"/>
          </p:nvPr>
        </p:nvSpPr>
        <p:spPr/>
        <p:txBody>
          <a:bodyPr>
            <a:normAutofit fontScale="77500" lnSpcReduction="20000"/>
          </a:bodyPr>
          <a:lstStyle/>
          <a:p>
            <a:r>
              <a:rPr lang="es-CO" dirty="0" err="1"/>
              <a:t>Belonging</a:t>
            </a:r>
            <a:r>
              <a:rPr lang="es-CO" dirty="0"/>
              <a:t> to a </a:t>
            </a:r>
            <a:r>
              <a:rPr lang="es-CO" dirty="0" err="1"/>
              <a:t>Research</a:t>
            </a:r>
            <a:r>
              <a:rPr lang="es-CO" dirty="0"/>
              <a:t> </a:t>
            </a:r>
            <a:r>
              <a:rPr lang="es-CO" dirty="0" err="1"/>
              <a:t>Division</a:t>
            </a:r>
            <a:r>
              <a:rPr lang="es-CO" dirty="0"/>
              <a:t> - Fundación Universitaria de Ciencias de la Salud (Bogotá, Colombia, South </a:t>
            </a:r>
            <a:r>
              <a:rPr lang="es-CO" dirty="0" err="1"/>
              <a:t>America</a:t>
            </a:r>
            <a:r>
              <a:rPr lang="es-CO" dirty="0"/>
              <a:t>).</a:t>
            </a:r>
          </a:p>
          <a:p>
            <a:r>
              <a:rPr lang="es-CO" dirty="0" err="1"/>
              <a:t>Involved</a:t>
            </a:r>
            <a:r>
              <a:rPr lang="es-CO" dirty="0"/>
              <a:t> in </a:t>
            </a:r>
            <a:r>
              <a:rPr lang="es-CO" dirty="0" err="1"/>
              <a:t>several</a:t>
            </a:r>
            <a:r>
              <a:rPr lang="es-CO" dirty="0"/>
              <a:t> </a:t>
            </a:r>
            <a:r>
              <a:rPr lang="es-CO" dirty="0" err="1"/>
              <a:t>systematic</a:t>
            </a:r>
            <a:r>
              <a:rPr lang="es-CO" dirty="0"/>
              <a:t> </a:t>
            </a:r>
            <a:r>
              <a:rPr lang="es-CO" dirty="0" err="1"/>
              <a:t>review</a:t>
            </a:r>
            <a:r>
              <a:rPr lang="es-CO" dirty="0"/>
              <a:t> (</a:t>
            </a:r>
            <a:r>
              <a:rPr lang="es-CO" dirty="0" err="1"/>
              <a:t>intervention</a:t>
            </a:r>
            <a:r>
              <a:rPr lang="es-CO" dirty="0"/>
              <a:t> and </a:t>
            </a:r>
            <a:r>
              <a:rPr lang="es-CO" dirty="0" err="1"/>
              <a:t>diagnostic</a:t>
            </a:r>
            <a:r>
              <a:rPr lang="es-CO" dirty="0"/>
              <a:t> test </a:t>
            </a:r>
            <a:r>
              <a:rPr lang="es-CO" dirty="0" err="1"/>
              <a:t>accuracy</a:t>
            </a:r>
            <a:r>
              <a:rPr lang="es-CO" dirty="0"/>
              <a:t>).</a:t>
            </a:r>
          </a:p>
          <a:p>
            <a:r>
              <a:rPr lang="es-CO" dirty="0"/>
              <a:t>In </a:t>
            </a:r>
            <a:r>
              <a:rPr lang="es-CO" dirty="0" err="1"/>
              <a:t>Dermatology</a:t>
            </a:r>
            <a:r>
              <a:rPr lang="es-CO" dirty="0"/>
              <a:t> </a:t>
            </a:r>
            <a:r>
              <a:rPr lang="es-CO" dirty="0" err="1"/>
              <a:t>field</a:t>
            </a:r>
            <a:r>
              <a:rPr lang="es-CO" dirty="0"/>
              <a:t>:</a:t>
            </a:r>
          </a:p>
          <a:p>
            <a:pPr lvl="1"/>
            <a:r>
              <a:rPr lang="en-US" dirty="0"/>
              <a:t>Sun protection for preventing basal cell and squamous cell skin cancers (</a:t>
            </a:r>
            <a:r>
              <a:rPr lang="en-US" dirty="0">
                <a:hlinkClick r:id="rId3"/>
              </a:rPr>
              <a:t>http://onlinelibrary.wiley.com/doi/10.1002/14651858.CD011161/abstract</a:t>
            </a:r>
            <a:r>
              <a:rPr lang="en-US" dirty="0"/>
              <a:t>)</a:t>
            </a:r>
            <a:br>
              <a:rPr lang="en-US" dirty="0"/>
            </a:br>
            <a:r>
              <a:rPr lang="en-US" dirty="0"/>
              <a:t/>
            </a:r>
            <a:br>
              <a:rPr lang="en-US" dirty="0"/>
            </a:br>
            <a:r>
              <a:rPr lang="en-US" dirty="0"/>
              <a:t>Interventions for infantile </a:t>
            </a:r>
            <a:r>
              <a:rPr lang="en-US" dirty="0" err="1"/>
              <a:t>haemangiomas</a:t>
            </a:r>
            <a:r>
              <a:rPr lang="en-US" dirty="0"/>
              <a:t> (strawberry birthmarks) of the skin (</a:t>
            </a:r>
            <a:r>
              <a:rPr lang="en-US" dirty="0">
                <a:hlinkClick r:id="rId4"/>
              </a:rPr>
              <a:t>http://onlinelibrary.wiley.com/doi/10.1002/14651858.CD006545.pub2/abstract</a:t>
            </a:r>
            <a:r>
              <a:rPr lang="en-US" dirty="0"/>
              <a:t>)</a:t>
            </a:r>
          </a:p>
          <a:p>
            <a:endParaRPr lang="en-US" dirty="0"/>
          </a:p>
        </p:txBody>
      </p:sp>
    </p:spTree>
    <p:extLst>
      <p:ext uri="{BB962C8B-B14F-4D97-AF65-F5344CB8AC3E}">
        <p14:creationId xmlns:p14="http://schemas.microsoft.com/office/powerpoint/2010/main" val="5863344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25864" y="299789"/>
            <a:ext cx="5870472" cy="629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53754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4" name="2 Marcador de contenido"/>
          <p:cNvSpPr>
            <a:spLocks noGrp="1"/>
          </p:cNvSpPr>
          <p:nvPr>
            <p:ph idx="1"/>
          </p:nvPr>
        </p:nvSpPr>
        <p:spPr/>
        <p:txBody>
          <a:bodyPr>
            <a:normAutofit/>
          </a:bodyPr>
          <a:lstStyle/>
          <a:p>
            <a:pPr marL="0" indent="0">
              <a:buNone/>
            </a:pPr>
            <a:r>
              <a:rPr lang="en-US" b="1" dirty="0" smtClean="0"/>
              <a:t> </a:t>
            </a:r>
          </a:p>
          <a:p>
            <a:r>
              <a:rPr lang="en-US" dirty="0" smtClean="0"/>
              <a:t>Our main objective was  to </a:t>
            </a:r>
            <a:r>
              <a:rPr lang="en-US" dirty="0"/>
              <a:t>update </a:t>
            </a:r>
            <a:r>
              <a:rPr lang="en-US" dirty="0" smtClean="0"/>
              <a:t> </a:t>
            </a:r>
            <a:r>
              <a:rPr lang="en-US" dirty="0"/>
              <a:t>the Systematic Review published on </a:t>
            </a:r>
            <a:r>
              <a:rPr lang="en-US" dirty="0" smtClean="0"/>
              <a:t>2011 </a:t>
            </a:r>
            <a:r>
              <a:rPr lang="en-US" dirty="0" err="1" smtClean="0"/>
              <a:t>emphasing</a:t>
            </a:r>
            <a:r>
              <a:rPr lang="en-US" dirty="0" smtClean="0"/>
              <a:t>	  in  the adverse effects of interventions for management of infantile </a:t>
            </a:r>
            <a:r>
              <a:rPr lang="en-US" dirty="0" err="1" smtClean="0"/>
              <a:t>haemangiomas</a:t>
            </a:r>
            <a:r>
              <a:rPr lang="en-US" dirty="0" smtClean="0"/>
              <a:t>.</a:t>
            </a:r>
          </a:p>
        </p:txBody>
      </p:sp>
    </p:spTree>
    <p:extLst>
      <p:ext uri="{BB962C8B-B14F-4D97-AF65-F5344CB8AC3E}">
        <p14:creationId xmlns:p14="http://schemas.microsoft.com/office/powerpoint/2010/main" val="35735935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solidFill>
                  <a:schemeClr val="bg1"/>
                </a:solidFill>
              </a:rPr>
              <a:t>Update Target </a:t>
            </a:r>
            <a:r>
              <a:rPr lang="en-US" dirty="0" err="1" smtClean="0">
                <a:solidFill>
                  <a:schemeClr val="bg1"/>
                </a:solidFill>
              </a:rPr>
              <a:t>Haemangiomas</a:t>
            </a:r>
            <a:endParaRPr lang="en-US" dirty="0">
              <a:solidFill>
                <a:schemeClr val="bg1"/>
              </a:solidFill>
            </a:endParaRPr>
          </a:p>
        </p:txBody>
      </p:sp>
      <p:sp>
        <p:nvSpPr>
          <p:cNvPr id="4" name="2 Marcador de contenido"/>
          <p:cNvSpPr txBox="1">
            <a:spLocks noGrp="1"/>
          </p:cNvSpPr>
          <p:nvPr>
            <p:ph idx="1"/>
          </p:nvPr>
        </p:nvSpPr>
        <p:spPr>
          <a:xfrm>
            <a:off x="323528" y="1340768"/>
            <a:ext cx="8363272" cy="4785395"/>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CO" dirty="0" err="1"/>
              <a:t>Objective</a:t>
            </a:r>
            <a:r>
              <a:rPr lang="es-CO" dirty="0"/>
              <a:t> : To </a:t>
            </a:r>
            <a:r>
              <a:rPr lang="en-US" dirty="0"/>
              <a:t>explore a novel approach to updating Cochrane Reviews to address the needs of policy-makers and other decision makers.</a:t>
            </a:r>
            <a:endParaRPr lang="es-CO" dirty="0"/>
          </a:p>
          <a:p>
            <a:pPr marL="0" indent="0">
              <a:buNone/>
            </a:pPr>
            <a:endParaRPr lang="en-US" dirty="0" smtClean="0"/>
          </a:p>
          <a:p>
            <a:pPr marL="0" indent="0">
              <a:buNone/>
            </a:pPr>
            <a:r>
              <a:rPr lang="en-US" dirty="0" smtClean="0"/>
              <a:t>Founders: The </a:t>
            </a:r>
            <a:r>
              <a:rPr lang="en-US" dirty="0"/>
              <a:t>Cochrane Editorial Unit, Cochrane </a:t>
            </a:r>
            <a:r>
              <a:rPr lang="en-US" dirty="0" smtClean="0"/>
              <a:t>Innovations and </a:t>
            </a:r>
            <a:r>
              <a:rPr lang="en-US" dirty="0"/>
              <a:t>Enhance </a:t>
            </a:r>
            <a:r>
              <a:rPr lang="en-US" dirty="0" smtClean="0"/>
              <a:t>Reviews.</a:t>
            </a:r>
          </a:p>
          <a:p>
            <a:endParaRPr lang="es-CO" dirty="0" smtClean="0"/>
          </a:p>
          <a:p>
            <a:r>
              <a:rPr lang="es-CO" dirty="0" err="1" smtClean="0"/>
              <a:t>Team</a:t>
            </a:r>
            <a:r>
              <a:rPr lang="es-CO" dirty="0" smtClean="0"/>
              <a:t>:</a:t>
            </a:r>
          </a:p>
          <a:p>
            <a:pPr lvl="1"/>
            <a:r>
              <a:rPr lang="es-CO" dirty="0" smtClean="0"/>
              <a:t>Karla </a:t>
            </a:r>
            <a:r>
              <a:rPr lang="es-CO" dirty="0" err="1" smtClean="0"/>
              <a:t>Soarez</a:t>
            </a:r>
            <a:r>
              <a:rPr lang="en-US" dirty="0"/>
              <a:t>-Weiser</a:t>
            </a:r>
            <a:endParaRPr lang="es-CO" dirty="0" smtClean="0"/>
          </a:p>
          <a:p>
            <a:pPr lvl="1"/>
            <a:r>
              <a:rPr lang="es-CO" dirty="0" err="1" smtClean="0"/>
              <a:t>Nuala</a:t>
            </a:r>
            <a:r>
              <a:rPr lang="es-CO" dirty="0" smtClean="0"/>
              <a:t> </a:t>
            </a:r>
            <a:r>
              <a:rPr lang="es-CO" dirty="0" err="1" smtClean="0"/>
              <a:t>Livingstone</a:t>
            </a:r>
            <a:endParaRPr lang="es-CO" dirty="0" smtClean="0"/>
          </a:p>
          <a:p>
            <a:pPr lvl="1"/>
            <a:r>
              <a:rPr lang="es-CO" dirty="0" smtClean="0"/>
              <a:t>Rachel Churchill</a:t>
            </a:r>
          </a:p>
          <a:p>
            <a:pPr lvl="1"/>
            <a:r>
              <a:rPr lang="en-US" dirty="0" smtClean="0"/>
              <a:t> </a:t>
            </a:r>
            <a:r>
              <a:rPr lang="en-US" dirty="0"/>
              <a:t>Rachel </a:t>
            </a:r>
            <a:r>
              <a:rPr lang="en-US" dirty="0" smtClean="0"/>
              <a:t>Marshall</a:t>
            </a:r>
          </a:p>
          <a:p>
            <a:pPr lvl="1"/>
            <a:r>
              <a:rPr lang="en-US" dirty="0" smtClean="0"/>
              <a:t> </a:t>
            </a:r>
            <a:r>
              <a:rPr lang="en-US" dirty="0"/>
              <a:t>Giulia </a:t>
            </a:r>
            <a:r>
              <a:rPr lang="en-US" dirty="0" err="1" smtClean="0"/>
              <a:t>Boselli</a:t>
            </a:r>
            <a:endParaRPr lang="en-US" dirty="0" smtClean="0"/>
          </a:p>
          <a:p>
            <a:pPr lvl="1"/>
            <a:r>
              <a:rPr lang="en-US" dirty="0" smtClean="0"/>
              <a:t>Charlotte </a:t>
            </a:r>
            <a:r>
              <a:rPr lang="en-US" dirty="0" err="1" smtClean="0"/>
              <a:t>Pestridge</a:t>
            </a:r>
            <a:endParaRPr lang="en-US" dirty="0" smtClean="0"/>
          </a:p>
          <a:p>
            <a:pPr marL="457200" lvl="1" indent="0">
              <a:buNone/>
            </a:pPr>
            <a:endParaRPr lang="en-US" dirty="0"/>
          </a:p>
          <a:p>
            <a:pPr marL="57150" indent="0">
              <a:buFont typeface="Arial" pitchFamily="34" charset="0"/>
              <a:buNone/>
            </a:pPr>
            <a:r>
              <a:rPr lang="es-CO" dirty="0" err="1" smtClean="0"/>
              <a:t>Phase</a:t>
            </a:r>
            <a:r>
              <a:rPr lang="es-CO" dirty="0" smtClean="0"/>
              <a:t>: </a:t>
            </a:r>
            <a:r>
              <a:rPr lang="es-CO" dirty="0" err="1" smtClean="0"/>
              <a:t>Pilot</a:t>
            </a:r>
            <a:endParaRPr lang="es-CO" dirty="0" smtClean="0"/>
          </a:p>
          <a:p>
            <a:pPr marL="57150" indent="0">
              <a:buFont typeface="Arial" pitchFamily="34" charset="0"/>
              <a:buNone/>
            </a:pPr>
            <a:endParaRPr lang="es-CO" dirty="0" smtClean="0"/>
          </a:p>
        </p:txBody>
      </p:sp>
    </p:spTree>
    <p:extLst>
      <p:ext uri="{BB962C8B-B14F-4D97-AF65-F5344CB8AC3E}">
        <p14:creationId xmlns:p14="http://schemas.microsoft.com/office/powerpoint/2010/main" val="10824917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err="1" smtClean="0">
                <a:solidFill>
                  <a:schemeClr val="bg1"/>
                </a:solidFill>
              </a:rPr>
              <a:t>Flow</a:t>
            </a:r>
            <a:r>
              <a:rPr lang="es-CO" dirty="0" smtClean="0">
                <a:solidFill>
                  <a:schemeClr val="bg1"/>
                </a:solidFill>
              </a:rPr>
              <a:t> chart</a:t>
            </a:r>
            <a:endParaRPr lang="en-US" dirty="0"/>
          </a:p>
        </p:txBody>
      </p:sp>
      <p:sp>
        <p:nvSpPr>
          <p:cNvPr id="6" name="5 Flecha derecha"/>
          <p:cNvSpPr/>
          <p:nvPr/>
        </p:nvSpPr>
        <p:spPr>
          <a:xfrm>
            <a:off x="1259632" y="6165304"/>
            <a:ext cx="6840760" cy="6926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6 CuadroTexto"/>
          <p:cNvSpPr txBox="1"/>
          <p:nvPr/>
        </p:nvSpPr>
        <p:spPr>
          <a:xfrm>
            <a:off x="3419872" y="6309320"/>
            <a:ext cx="3168352" cy="369332"/>
          </a:xfrm>
          <a:prstGeom prst="rect">
            <a:avLst/>
          </a:prstGeom>
          <a:noFill/>
        </p:spPr>
        <p:txBody>
          <a:bodyPr wrap="square" rtlCol="0">
            <a:spAutoFit/>
          </a:bodyPr>
          <a:lstStyle/>
          <a:p>
            <a:r>
              <a:rPr lang="es-CO" dirty="0" smtClean="0">
                <a:solidFill>
                  <a:schemeClr val="bg1"/>
                </a:solidFill>
              </a:rPr>
              <a:t>10 </a:t>
            </a:r>
            <a:r>
              <a:rPr lang="es-CO" dirty="0" err="1" smtClean="0">
                <a:solidFill>
                  <a:schemeClr val="bg1"/>
                </a:solidFill>
              </a:rPr>
              <a:t>months</a:t>
            </a:r>
            <a:r>
              <a:rPr lang="es-CO" dirty="0" smtClean="0">
                <a:solidFill>
                  <a:schemeClr val="bg1"/>
                </a:solidFill>
              </a:rPr>
              <a:t> aprox.</a:t>
            </a:r>
            <a:endParaRPr lang="es-CO" dirty="0">
              <a:solidFill>
                <a:schemeClr val="bg1"/>
              </a:solidFill>
            </a:endParaRPr>
          </a:p>
        </p:txBody>
      </p:sp>
      <p:graphicFrame>
        <p:nvGraphicFramePr>
          <p:cNvPr id="8" name="3 Marcador de contenido"/>
          <p:cNvGraphicFramePr>
            <a:graphicFrameLocks noGrp="1"/>
          </p:cNvGraphicFramePr>
          <p:nvPr>
            <p:ph idx="1"/>
            <p:extLst>
              <p:ext uri="{D42A27DB-BD31-4B8C-83A1-F6EECF244321}">
                <p14:modId xmlns:p14="http://schemas.microsoft.com/office/powerpoint/2010/main" val="3394183535"/>
              </p:ext>
            </p:extLst>
          </p:nvPr>
        </p:nvGraphicFramePr>
        <p:xfrm>
          <a:off x="457200" y="1412776"/>
          <a:ext cx="8229600" cy="4464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47937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endParaRPr lang="en-US"/>
          </a:p>
        </p:txBody>
      </p:sp>
      <p:sp>
        <p:nvSpPr>
          <p:cNvPr id="5" name="4 Marcador de texto"/>
          <p:cNvSpPr>
            <a:spLocks noGrp="1"/>
          </p:cNvSpPr>
          <p:nvPr>
            <p:ph type="body" idx="1"/>
          </p:nvPr>
        </p:nvSpPr>
        <p:spPr/>
        <p:txBody>
          <a:bodyPr/>
          <a:lstStyle/>
          <a:p>
            <a:endParaRPr lang="en-US"/>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973" t="7210" r="18686" b="13383"/>
          <a:stretch/>
        </p:blipFill>
        <p:spPr bwMode="auto">
          <a:xfrm>
            <a:off x="251520" y="116632"/>
            <a:ext cx="8712968" cy="6552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28351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err="1" smtClean="0">
                <a:solidFill>
                  <a:schemeClr val="bg1"/>
                </a:solidFill>
              </a:rPr>
              <a:t>Advantages</a:t>
            </a:r>
            <a:endParaRPr lang="en-US" dirty="0">
              <a:solidFill>
                <a:schemeClr val="bg1"/>
              </a:solidFill>
            </a:endParaRPr>
          </a:p>
        </p:txBody>
      </p:sp>
      <p:sp>
        <p:nvSpPr>
          <p:cNvPr id="3" name="2 Marcador de contenido"/>
          <p:cNvSpPr>
            <a:spLocks noGrp="1"/>
          </p:cNvSpPr>
          <p:nvPr>
            <p:ph idx="1"/>
          </p:nvPr>
        </p:nvSpPr>
        <p:spPr/>
        <p:txBody>
          <a:bodyPr/>
          <a:lstStyle/>
          <a:p>
            <a:r>
              <a:rPr lang="en-US" dirty="0" smtClean="0"/>
              <a:t>Definition </a:t>
            </a:r>
            <a:r>
              <a:rPr lang="en-US" dirty="0"/>
              <a:t>of adverse events during their activities in conjunction with both </a:t>
            </a:r>
            <a:r>
              <a:rPr lang="en-US" dirty="0" smtClean="0"/>
              <a:t>teams</a:t>
            </a:r>
          </a:p>
          <a:p>
            <a:r>
              <a:rPr lang="en-US" dirty="0"/>
              <a:t>The literature search was developed and the results was provided  </a:t>
            </a:r>
            <a:r>
              <a:rPr lang="en-US" dirty="0" smtClean="0"/>
              <a:t>by UK team</a:t>
            </a:r>
            <a:endParaRPr lang="en-US" dirty="0"/>
          </a:p>
          <a:p>
            <a:r>
              <a:rPr lang="en-US" dirty="0" smtClean="0"/>
              <a:t>Double </a:t>
            </a:r>
            <a:r>
              <a:rPr lang="en-US" dirty="0"/>
              <a:t>check </a:t>
            </a:r>
            <a:r>
              <a:rPr lang="en-US" dirty="0" smtClean="0"/>
              <a:t>information</a:t>
            </a:r>
            <a:endParaRPr lang="es-CO" dirty="0"/>
          </a:p>
          <a:p>
            <a:endParaRPr lang="en-US" dirty="0"/>
          </a:p>
        </p:txBody>
      </p:sp>
    </p:spTree>
    <p:extLst>
      <p:ext uri="{BB962C8B-B14F-4D97-AF65-F5344CB8AC3E}">
        <p14:creationId xmlns:p14="http://schemas.microsoft.com/office/powerpoint/2010/main" val="38360027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16632"/>
            <a:ext cx="8229600" cy="1143000"/>
          </a:xfrm>
        </p:spPr>
        <p:txBody>
          <a:bodyPr/>
          <a:lstStyle/>
          <a:p>
            <a:r>
              <a:rPr lang="en-US" dirty="0" smtClean="0">
                <a:solidFill>
                  <a:schemeClr val="bg1"/>
                </a:solidFill>
              </a:rPr>
              <a:t>Selected Articles</a:t>
            </a:r>
            <a:endParaRPr lang="en-US" dirty="0">
              <a:solidFill>
                <a:schemeClr val="bg1"/>
              </a:solidFill>
            </a:endParaRPr>
          </a:p>
        </p:txBody>
      </p:sp>
      <p:sp>
        <p:nvSpPr>
          <p:cNvPr id="3" name="2 Marcador de contenido"/>
          <p:cNvSpPr>
            <a:spLocks noGrp="1"/>
          </p:cNvSpPr>
          <p:nvPr>
            <p:ph idx="1"/>
          </p:nvPr>
        </p:nvSpPr>
        <p:spPr/>
        <p:txBody>
          <a:bodyPr/>
          <a:lstStyle/>
          <a:p>
            <a:pPr marL="514350" indent="-514350">
              <a:buAutoNum type="arabicPeriod"/>
            </a:pPr>
            <a:r>
              <a:rPr lang="en-US" dirty="0" err="1" smtClean="0"/>
              <a:t>Hogeling</a:t>
            </a:r>
            <a:r>
              <a:rPr lang="en-US" dirty="0" smtClean="0"/>
              <a:t> M, Adams S, </a:t>
            </a:r>
            <a:r>
              <a:rPr lang="en-US" dirty="0" err="1" smtClean="0"/>
              <a:t>Wargon</a:t>
            </a:r>
            <a:r>
              <a:rPr lang="en-US" dirty="0" smtClean="0"/>
              <a:t> O. </a:t>
            </a:r>
            <a:r>
              <a:rPr lang="en-US" i="1" dirty="0" smtClean="0"/>
              <a:t>Pediatrics</a:t>
            </a:r>
            <a:r>
              <a:rPr lang="en-US" dirty="0" smtClean="0"/>
              <a:t> 2011, 128(2): e259-66</a:t>
            </a:r>
            <a:endParaRPr lang="en-US"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125" t="2799" r="23323" b="53399"/>
          <a:stretch/>
        </p:blipFill>
        <p:spPr bwMode="auto">
          <a:xfrm>
            <a:off x="1118848" y="2896343"/>
            <a:ext cx="6837528" cy="3204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1118848" y="2896343"/>
            <a:ext cx="6837528" cy="32042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5688817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O" dirty="0"/>
          </a:p>
        </p:txBody>
      </p:sp>
      <p:sp>
        <p:nvSpPr>
          <p:cNvPr id="3" name="2 Marcador de contenido"/>
          <p:cNvSpPr>
            <a:spLocks noGrp="1"/>
          </p:cNvSpPr>
          <p:nvPr>
            <p:ph idx="1"/>
          </p:nvPr>
        </p:nvSpPr>
        <p:spPr>
          <a:xfrm>
            <a:off x="457200" y="1423317"/>
            <a:ext cx="8229600" cy="4525963"/>
          </a:xfrm>
        </p:spPr>
        <p:txBody>
          <a:bodyPr/>
          <a:lstStyle/>
          <a:p>
            <a:pPr marL="0" indent="0">
              <a:buNone/>
            </a:pPr>
            <a:r>
              <a:rPr lang="en-US" dirty="0" smtClean="0"/>
              <a:t>2. </a:t>
            </a:r>
            <a:r>
              <a:rPr lang="en-US" dirty="0" err="1" smtClean="0"/>
              <a:t>Leaute</a:t>
            </a:r>
            <a:r>
              <a:rPr lang="en-US" dirty="0" smtClean="0"/>
              <a:t> </a:t>
            </a:r>
            <a:r>
              <a:rPr lang="en-US" dirty="0"/>
              <a:t>–</a:t>
            </a:r>
            <a:r>
              <a:rPr lang="en-US" dirty="0" err="1"/>
              <a:t>Labreze</a:t>
            </a:r>
            <a:r>
              <a:rPr lang="en-US" dirty="0"/>
              <a:t> C, Dumas de la Roque E, Nacka F, et al. </a:t>
            </a:r>
            <a:r>
              <a:rPr lang="en-US" i="1" dirty="0"/>
              <a:t>Br J Dermatology</a:t>
            </a:r>
            <a:r>
              <a:rPr lang="en-US" dirty="0"/>
              <a:t> 2013, 169(1): </a:t>
            </a:r>
            <a:r>
              <a:rPr lang="en-US" dirty="0" smtClean="0"/>
              <a:t>181-3</a:t>
            </a:r>
          </a:p>
          <a:p>
            <a:pPr marL="0" indent="0">
              <a:buNone/>
            </a:pPr>
            <a:endParaRPr lang="en-US" dirty="0"/>
          </a:p>
        </p:txBody>
      </p:sp>
      <p:sp>
        <p:nvSpPr>
          <p:cNvPr id="4" name="3 Rectángulo"/>
          <p:cNvSpPr/>
          <p:nvPr/>
        </p:nvSpPr>
        <p:spPr>
          <a:xfrm>
            <a:off x="3059832" y="355303"/>
            <a:ext cx="3976088" cy="769441"/>
          </a:xfrm>
          <a:prstGeom prst="rect">
            <a:avLst/>
          </a:prstGeom>
        </p:spPr>
        <p:txBody>
          <a:bodyPr wrap="none">
            <a:spAutoFit/>
          </a:bodyPr>
          <a:lstStyle/>
          <a:p>
            <a:r>
              <a:rPr lang="en-US" sz="4400" dirty="0">
                <a:solidFill>
                  <a:schemeClr val="bg1"/>
                </a:solidFill>
              </a:rPr>
              <a:t>Selected Articles</a:t>
            </a:r>
            <a:endParaRPr lang="es-CO" sz="4400"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839" t="31716" r="19337" b="31962"/>
          <a:stretch/>
        </p:blipFill>
        <p:spPr bwMode="auto">
          <a:xfrm>
            <a:off x="872939" y="3140968"/>
            <a:ext cx="7515485" cy="3080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1043608" y="3140967"/>
            <a:ext cx="7128792" cy="308029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9954685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a:solidFill>
                  <a:schemeClr val="bg1"/>
                </a:solidFill>
              </a:rPr>
              <a:t>Selected Articles</a:t>
            </a:r>
            <a:endParaRPr lang="es-CO" dirty="0"/>
          </a:p>
        </p:txBody>
      </p:sp>
      <p:sp>
        <p:nvSpPr>
          <p:cNvPr id="4" name="3 Rectángulo"/>
          <p:cNvSpPr/>
          <p:nvPr/>
        </p:nvSpPr>
        <p:spPr>
          <a:xfrm>
            <a:off x="539552" y="1268760"/>
            <a:ext cx="8208912" cy="1231106"/>
          </a:xfrm>
          <a:prstGeom prst="rect">
            <a:avLst/>
          </a:prstGeom>
        </p:spPr>
        <p:txBody>
          <a:bodyPr wrap="square">
            <a:spAutoFit/>
          </a:bodyPr>
          <a:lstStyle/>
          <a:p>
            <a:endParaRPr lang="en-US" dirty="0"/>
          </a:p>
          <a:p>
            <a:pPr marL="514350" indent="-514350">
              <a:buAutoNum type="arabicPeriod"/>
            </a:pPr>
            <a:r>
              <a:rPr lang="en-US" sz="2800" dirty="0" err="1"/>
              <a:t>Leaute</a:t>
            </a:r>
            <a:r>
              <a:rPr lang="en-US" sz="2800" dirty="0"/>
              <a:t> –</a:t>
            </a:r>
            <a:r>
              <a:rPr lang="en-US" sz="2800" dirty="0" err="1"/>
              <a:t>Labreze</a:t>
            </a:r>
            <a:r>
              <a:rPr lang="en-US" sz="2800" dirty="0"/>
              <a:t> C, </a:t>
            </a:r>
            <a:r>
              <a:rPr lang="en-US" sz="2800" dirty="0" err="1"/>
              <a:t>Hoeger</a:t>
            </a:r>
            <a:r>
              <a:rPr lang="en-US" sz="2800" dirty="0"/>
              <a:t> P, </a:t>
            </a:r>
            <a:r>
              <a:rPr lang="en-US" sz="2800" dirty="0" err="1"/>
              <a:t>Mazereeuw-Hautier</a:t>
            </a:r>
            <a:r>
              <a:rPr lang="en-US" sz="2800" dirty="0"/>
              <a:t> J et al. </a:t>
            </a:r>
            <a:r>
              <a:rPr lang="en-US" sz="2800" i="1" dirty="0"/>
              <a:t>NEJM </a:t>
            </a:r>
            <a:r>
              <a:rPr lang="en-US" sz="2800" dirty="0"/>
              <a:t>2015, 372(8):735-46</a:t>
            </a:r>
          </a:p>
        </p:txBody>
      </p:sp>
      <p:pic>
        <p:nvPicPr>
          <p:cNvPr id="1028" name="Picture 4"/>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5079" t="19198" r="24410" b="16246"/>
          <a:stretch/>
        </p:blipFill>
        <p:spPr bwMode="auto">
          <a:xfrm>
            <a:off x="1547664" y="2564904"/>
            <a:ext cx="5760640" cy="3565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1403648" y="2499866"/>
            <a:ext cx="6192688" cy="380945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0628498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6512" y="188640"/>
            <a:ext cx="9174565" cy="648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04432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pic>
        <p:nvPicPr>
          <p:cNvPr id="2051" name="Picture 3"/>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127709" y="116632"/>
            <a:ext cx="9297249" cy="6552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67138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3074" name="Picture 2"/>
          <p:cNvPicPr>
            <a:picLocks noChangeAspect="1" noChangeArrowheads="1"/>
          </p:cNvPicPr>
          <p:nvPr/>
        </p:nvPicPr>
        <p:blipFill rotWithShape="1">
          <a:blip r:embed="rId3">
            <a:grayscl/>
            <a:lum bright="-20000" contrast="40000"/>
            <a:extLst>
              <a:ext uri="{28A0092B-C50C-407E-A947-70E740481C1C}">
                <a14:useLocalDpi xmlns:a14="http://schemas.microsoft.com/office/drawing/2010/main" val="0"/>
              </a:ext>
            </a:extLst>
          </a:blip>
          <a:srcRect l="1958" t="3550" r="3384" b="2229"/>
          <a:stretch/>
        </p:blipFill>
        <p:spPr bwMode="auto">
          <a:xfrm>
            <a:off x="-139700" y="749300"/>
            <a:ext cx="9283700" cy="543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16980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a:solidFill>
                  <a:schemeClr val="bg1"/>
                </a:solidFill>
              </a:rPr>
              <a:t>Selected Article</a:t>
            </a:r>
            <a:endParaRPr lang="en-US" dirty="0"/>
          </a:p>
        </p:txBody>
      </p:sp>
      <p:sp>
        <p:nvSpPr>
          <p:cNvPr id="3" name="2 Marcador de contenido"/>
          <p:cNvSpPr>
            <a:spLocks noGrp="1"/>
          </p:cNvSpPr>
          <p:nvPr>
            <p:ph idx="1"/>
          </p:nvPr>
        </p:nvSpPr>
        <p:spPr>
          <a:xfrm>
            <a:off x="457200" y="1279301"/>
            <a:ext cx="8229600" cy="4525963"/>
          </a:xfrm>
        </p:spPr>
        <p:txBody>
          <a:bodyPr/>
          <a:lstStyle/>
          <a:p>
            <a:pPr marL="514350" indent="-514350">
              <a:buAutoNum type="arabicPeriod"/>
            </a:pPr>
            <a:r>
              <a:rPr lang="en-US" sz="2800" dirty="0" smtClean="0"/>
              <a:t>Chan H, </a:t>
            </a:r>
            <a:r>
              <a:rPr lang="en-US" sz="2800" dirty="0" err="1" smtClean="0"/>
              <a:t>Mckay</a:t>
            </a:r>
            <a:r>
              <a:rPr lang="en-US" sz="2800" dirty="0" smtClean="0"/>
              <a:t> C, Adams S, </a:t>
            </a:r>
            <a:r>
              <a:rPr lang="en-US" sz="2800" dirty="0" err="1" smtClean="0"/>
              <a:t>Wargon</a:t>
            </a:r>
            <a:r>
              <a:rPr lang="en-US" sz="2800" dirty="0" smtClean="0"/>
              <a:t> O.  </a:t>
            </a:r>
            <a:r>
              <a:rPr lang="en-US" sz="2800" i="1" dirty="0" smtClean="0"/>
              <a:t>Pediatric </a:t>
            </a:r>
            <a:r>
              <a:rPr lang="en-US" sz="2800" dirty="0" smtClean="0"/>
              <a:t>2013; 131 (6): e 1739-47</a:t>
            </a:r>
          </a:p>
          <a:p>
            <a:pPr marL="0" indent="0">
              <a:buNone/>
            </a:pP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114" t="17973" r="24674" b="37067"/>
          <a:stretch/>
        </p:blipFill>
        <p:spPr bwMode="auto">
          <a:xfrm>
            <a:off x="683568" y="2397760"/>
            <a:ext cx="7483945" cy="3767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683569" y="2420888"/>
            <a:ext cx="7483944" cy="36955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2049385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pic>
        <p:nvPicPr>
          <p:cNvPr id="409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332656"/>
            <a:ext cx="9108504" cy="6446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12083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60" y="227781"/>
            <a:ext cx="9182272" cy="651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13075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1026" name="Picture 2" descr="http://www.hotelnewscolombia.co/wp-content/uploads/bogota%20de%20n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8" y="404664"/>
            <a:ext cx="9000996" cy="590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7959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6576"/>
            <a:ext cx="9163293" cy="6484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83148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274638"/>
            <a:ext cx="8435280" cy="1143000"/>
          </a:xfrm>
        </p:spPr>
        <p:txBody>
          <a:bodyPr>
            <a:normAutofit fontScale="90000"/>
          </a:bodyPr>
          <a:lstStyle/>
          <a:p>
            <a:r>
              <a:rPr lang="es-CO" dirty="0">
                <a:solidFill>
                  <a:schemeClr val="bg1"/>
                </a:solidFill>
              </a:rPr>
              <a:t>Beta-</a:t>
            </a:r>
            <a:r>
              <a:rPr lang="es-CO" dirty="0" err="1">
                <a:solidFill>
                  <a:schemeClr val="bg1"/>
                </a:solidFill>
              </a:rPr>
              <a:t>blockers</a:t>
            </a:r>
            <a:r>
              <a:rPr lang="es-CO" dirty="0">
                <a:solidFill>
                  <a:schemeClr val="bg1"/>
                </a:solidFill>
              </a:rPr>
              <a:t>: </a:t>
            </a:r>
            <a:r>
              <a:rPr lang="es-CO" dirty="0" err="1">
                <a:solidFill>
                  <a:schemeClr val="bg1"/>
                </a:solidFill>
              </a:rPr>
              <a:t>how</a:t>
            </a:r>
            <a:r>
              <a:rPr lang="es-CO" dirty="0">
                <a:solidFill>
                  <a:schemeClr val="bg1"/>
                </a:solidFill>
              </a:rPr>
              <a:t> </a:t>
            </a:r>
            <a:r>
              <a:rPr lang="es-CO" dirty="0" err="1">
                <a:solidFill>
                  <a:schemeClr val="bg1"/>
                </a:solidFill>
              </a:rPr>
              <a:t>intervention</a:t>
            </a:r>
            <a:r>
              <a:rPr lang="es-CO" dirty="0">
                <a:solidFill>
                  <a:schemeClr val="bg1"/>
                </a:solidFill>
              </a:rPr>
              <a:t> </a:t>
            </a:r>
            <a:r>
              <a:rPr lang="es-CO" dirty="0" err="1">
                <a:solidFill>
                  <a:schemeClr val="bg1"/>
                </a:solidFill>
              </a:rPr>
              <a:t>works</a:t>
            </a:r>
            <a:r>
              <a:rPr lang="es-CO" dirty="0">
                <a:solidFill>
                  <a:schemeClr val="bg1"/>
                </a:solidFill>
              </a:rPr>
              <a:t>?</a:t>
            </a:r>
            <a:endParaRPr lang="en-US" dirty="0">
              <a:solidFill>
                <a:schemeClr val="bg1"/>
              </a:solidFill>
            </a:endParaRPr>
          </a:p>
        </p:txBody>
      </p:sp>
      <p:sp>
        <p:nvSpPr>
          <p:cNvPr id="3" name="2 Marcador de contenido"/>
          <p:cNvSpPr>
            <a:spLocks noGrp="1"/>
          </p:cNvSpPr>
          <p:nvPr>
            <p:ph idx="1"/>
          </p:nvPr>
        </p:nvSpPr>
        <p:spPr>
          <a:xfrm>
            <a:off x="457200" y="1124744"/>
            <a:ext cx="8229600" cy="4525963"/>
          </a:xfrm>
        </p:spPr>
        <p:txBody>
          <a:bodyPr/>
          <a:lstStyle/>
          <a:p>
            <a:pPr marL="0" indent="0">
              <a:buNone/>
            </a:pPr>
            <a:endParaRPr lang="es-CO" dirty="0"/>
          </a:p>
          <a:p>
            <a:endParaRPr lang="en-US" dirty="0"/>
          </a:p>
        </p:txBody>
      </p:sp>
      <p:graphicFrame>
        <p:nvGraphicFramePr>
          <p:cNvPr id="4" name="Content Placeholder 5"/>
          <p:cNvGraphicFramePr>
            <a:graphicFrameLocks/>
          </p:cNvGraphicFramePr>
          <p:nvPr>
            <p:extLst>
              <p:ext uri="{D42A27DB-BD31-4B8C-83A1-F6EECF244321}">
                <p14:modId xmlns:p14="http://schemas.microsoft.com/office/powerpoint/2010/main" val="936760166"/>
              </p:ext>
            </p:extLst>
          </p:nvPr>
        </p:nvGraphicFramePr>
        <p:xfrm>
          <a:off x="467544" y="1772816"/>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18578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584" t="2303" r="1387" b="10401"/>
          <a:stretch/>
        </p:blipFill>
        <p:spPr>
          <a:xfrm>
            <a:off x="72008" y="-135160"/>
            <a:ext cx="8964488" cy="6732512"/>
          </a:xfrm>
          <a:prstGeom prst="rect">
            <a:avLst/>
          </a:prstGeom>
        </p:spPr>
      </p:pic>
      <p:sp>
        <p:nvSpPr>
          <p:cNvPr id="5" name="TextBox 4"/>
          <p:cNvSpPr txBox="1"/>
          <p:nvPr/>
        </p:nvSpPr>
        <p:spPr>
          <a:xfrm>
            <a:off x="457200" y="6464834"/>
            <a:ext cx="8475133" cy="307777"/>
          </a:xfrm>
          <a:prstGeom prst="rect">
            <a:avLst/>
          </a:prstGeom>
          <a:noFill/>
        </p:spPr>
        <p:txBody>
          <a:bodyPr wrap="square" rtlCol="0">
            <a:spAutoFit/>
          </a:bodyPr>
          <a:lstStyle/>
          <a:p>
            <a:pPr algn="r"/>
            <a:r>
              <a:rPr lang="en-US" sz="1400" dirty="0" smtClean="0">
                <a:solidFill>
                  <a:schemeClr val="bg1"/>
                </a:solidFill>
              </a:rPr>
              <a:t>K. </a:t>
            </a:r>
            <a:r>
              <a:rPr lang="en-US" sz="1400" dirty="0" err="1">
                <a:solidFill>
                  <a:schemeClr val="bg1"/>
                </a:solidFill>
              </a:rPr>
              <a:t>Püttgen</a:t>
            </a:r>
            <a:r>
              <a:rPr lang="en-US" sz="1400" dirty="0">
                <a:solidFill>
                  <a:schemeClr val="bg1"/>
                </a:solidFill>
              </a:rPr>
              <a:t>, MD; Diagnosis </a:t>
            </a:r>
            <a:r>
              <a:rPr lang="en-US" sz="1400" dirty="0" smtClean="0">
                <a:solidFill>
                  <a:schemeClr val="bg1"/>
                </a:solidFill>
              </a:rPr>
              <a:t>and Management of </a:t>
            </a:r>
            <a:r>
              <a:rPr lang="en-US" sz="1400" dirty="0">
                <a:solidFill>
                  <a:schemeClr val="bg1"/>
                </a:solidFill>
              </a:rPr>
              <a:t>Infantile </a:t>
            </a:r>
            <a:r>
              <a:rPr lang="en-US" sz="1400" dirty="0" err="1" smtClean="0">
                <a:solidFill>
                  <a:schemeClr val="bg1"/>
                </a:solidFill>
              </a:rPr>
              <a:t>Hemangiomas</a:t>
            </a:r>
            <a:r>
              <a:rPr lang="en-US" sz="1400" dirty="0" smtClean="0">
                <a:solidFill>
                  <a:schemeClr val="bg1"/>
                </a:solidFill>
              </a:rPr>
              <a:t>; </a:t>
            </a:r>
            <a:r>
              <a:rPr lang="cs-CZ" sz="1400" dirty="0">
                <a:solidFill>
                  <a:schemeClr val="bg1"/>
                </a:solidFill>
              </a:rPr>
              <a:t>Pediatr </a:t>
            </a:r>
            <a:r>
              <a:rPr lang="cs-CZ" sz="1400" dirty="0" err="1">
                <a:solidFill>
                  <a:schemeClr val="bg1"/>
                </a:solidFill>
              </a:rPr>
              <a:t>Clin</a:t>
            </a:r>
            <a:r>
              <a:rPr lang="cs-CZ" sz="1400" dirty="0">
                <a:solidFill>
                  <a:schemeClr val="bg1"/>
                </a:solidFill>
              </a:rPr>
              <a:t> N </a:t>
            </a:r>
            <a:r>
              <a:rPr lang="cs-CZ" sz="1400" dirty="0" err="1">
                <a:solidFill>
                  <a:schemeClr val="bg1"/>
                </a:solidFill>
              </a:rPr>
              <a:t>Am</a:t>
            </a:r>
            <a:r>
              <a:rPr lang="cs-CZ" sz="1400" dirty="0">
                <a:solidFill>
                  <a:schemeClr val="bg1"/>
                </a:solidFill>
              </a:rPr>
              <a:t> 61 (2014) 383–</a:t>
            </a:r>
            <a:r>
              <a:rPr lang="cs-CZ" sz="1400" dirty="0" smtClean="0">
                <a:solidFill>
                  <a:schemeClr val="bg1"/>
                </a:solidFill>
              </a:rPr>
              <a:t>402. </a:t>
            </a:r>
            <a:endParaRPr lang="en-US" sz="1400" dirty="0">
              <a:solidFill>
                <a:schemeClr val="bg1"/>
              </a:solidFill>
            </a:endParaRPr>
          </a:p>
        </p:txBody>
      </p:sp>
    </p:spTree>
    <p:extLst>
      <p:ext uri="{BB962C8B-B14F-4D97-AF65-F5344CB8AC3E}">
        <p14:creationId xmlns:p14="http://schemas.microsoft.com/office/powerpoint/2010/main" val="11550978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79512" y="1"/>
            <a:ext cx="8858251" cy="6643688"/>
          </a:xfrm>
          <a:prstGeom prst="rect">
            <a:avLst/>
          </a:prstGeom>
          <a:noFill/>
          <a:ln w="9525">
            <a:noFill/>
            <a:miter lim="800000"/>
            <a:headEnd/>
            <a:tailEnd/>
          </a:ln>
          <a:effectLst/>
        </p:spPr>
      </p:pic>
      <p:sp>
        <p:nvSpPr>
          <p:cNvPr id="5" name="4 CuadroTexto"/>
          <p:cNvSpPr txBox="1"/>
          <p:nvPr/>
        </p:nvSpPr>
        <p:spPr>
          <a:xfrm>
            <a:off x="500034" y="357166"/>
            <a:ext cx="1928826"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fontAlgn="base">
              <a:spcBef>
                <a:spcPct val="0"/>
              </a:spcBef>
              <a:spcAft>
                <a:spcPct val="5000"/>
              </a:spcAft>
            </a:pPr>
            <a:r>
              <a:rPr lang="en-US" sz="1400" b="1" dirty="0" smtClean="0">
                <a:solidFill>
                  <a:srgbClr val="000000"/>
                </a:solidFill>
              </a:rPr>
              <a:t>Age: </a:t>
            </a:r>
            <a:r>
              <a:rPr lang="en-US" sz="1400" b="1" dirty="0">
                <a:solidFill>
                  <a:srgbClr val="000000"/>
                </a:solidFill>
              </a:rPr>
              <a:t>2 </a:t>
            </a:r>
            <a:r>
              <a:rPr lang="en-US" sz="1400" b="1" dirty="0" smtClean="0">
                <a:solidFill>
                  <a:srgbClr val="000000"/>
                </a:solidFill>
              </a:rPr>
              <a:t>months</a:t>
            </a:r>
            <a:endParaRPr lang="en-US" sz="1400" b="1" dirty="0">
              <a:solidFill>
                <a:srgbClr val="000000"/>
              </a:solidFill>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3362" y="5951239"/>
            <a:ext cx="259715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5750849"/>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3" cstate="print"/>
          <a:srcRect/>
          <a:stretch>
            <a:fillRect/>
          </a:stretch>
        </p:blipFill>
        <p:spPr bwMode="auto">
          <a:xfrm>
            <a:off x="-4763" y="0"/>
            <a:ext cx="9144001" cy="6858000"/>
          </a:xfrm>
          <a:prstGeom prst="rect">
            <a:avLst/>
          </a:prstGeom>
          <a:noFill/>
          <a:ln w="9525">
            <a:noFill/>
            <a:miter lim="800000"/>
            <a:headEnd/>
            <a:tailEnd/>
          </a:ln>
        </p:spPr>
      </p:pic>
      <p:sp>
        <p:nvSpPr>
          <p:cNvPr id="2" name="1 CuadroTexto"/>
          <p:cNvSpPr txBox="1"/>
          <p:nvPr/>
        </p:nvSpPr>
        <p:spPr>
          <a:xfrm>
            <a:off x="6444208" y="6093296"/>
            <a:ext cx="2429063" cy="461665"/>
          </a:xfrm>
          <a:prstGeom prst="rect">
            <a:avLst/>
          </a:prstGeom>
          <a:noFill/>
        </p:spPr>
        <p:txBody>
          <a:bodyPr wrap="none" rtlCol="0">
            <a:spAutoFit/>
          </a:bodyPr>
          <a:lstStyle/>
          <a:p>
            <a:r>
              <a:rPr lang="en-US" sz="2400" dirty="0" smtClean="0">
                <a:solidFill>
                  <a:srgbClr val="FFC000"/>
                </a:solidFill>
              </a:rPr>
              <a:t>Dr. </a:t>
            </a:r>
            <a:r>
              <a:rPr lang="en-US" sz="2400" dirty="0" err="1" smtClean="0">
                <a:solidFill>
                  <a:srgbClr val="FFC000"/>
                </a:solidFill>
              </a:rPr>
              <a:t>Eulalia</a:t>
            </a:r>
            <a:r>
              <a:rPr lang="en-US" sz="2400" dirty="0" smtClean="0">
                <a:solidFill>
                  <a:srgbClr val="FFC000"/>
                </a:solidFill>
              </a:rPr>
              <a:t> </a:t>
            </a:r>
            <a:r>
              <a:rPr lang="en-US" sz="2400" dirty="0" err="1" smtClean="0">
                <a:solidFill>
                  <a:srgbClr val="FFC000"/>
                </a:solidFill>
              </a:rPr>
              <a:t>Baselga</a:t>
            </a:r>
            <a:endParaRPr lang="en-US" sz="2400" dirty="0">
              <a:solidFill>
                <a:srgbClr val="FFC000"/>
              </a:solidFill>
            </a:endParaRPr>
          </a:p>
        </p:txBody>
      </p:sp>
      <p:sp>
        <p:nvSpPr>
          <p:cNvPr id="4" name="3 CuadroTexto"/>
          <p:cNvSpPr txBox="1"/>
          <p:nvPr/>
        </p:nvSpPr>
        <p:spPr>
          <a:xfrm>
            <a:off x="251520" y="260648"/>
            <a:ext cx="1539973" cy="369332"/>
          </a:xfrm>
          <a:prstGeom prst="rect">
            <a:avLst/>
          </a:prstGeom>
          <a:solidFill>
            <a:schemeClr val="bg1"/>
          </a:solidFill>
        </p:spPr>
        <p:txBody>
          <a:bodyPr wrap="none" rtlCol="0">
            <a:spAutoFit/>
          </a:bodyPr>
          <a:lstStyle/>
          <a:p>
            <a:r>
              <a:rPr lang="en-US" dirty="0" smtClean="0"/>
              <a:t>Age: 9 months</a:t>
            </a:r>
            <a:endParaRPr lang="en-US" dirty="0"/>
          </a:p>
        </p:txBody>
      </p:sp>
    </p:spTree>
    <p:extLst>
      <p:ext uri="{BB962C8B-B14F-4D97-AF65-F5344CB8AC3E}">
        <p14:creationId xmlns:p14="http://schemas.microsoft.com/office/powerpoint/2010/main" val="2488583676"/>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texto"/>
          <p:cNvSpPr>
            <a:spLocks noGrp="1"/>
          </p:cNvSpPr>
          <p:nvPr>
            <p:ph type="body" sz="half" idx="1"/>
          </p:nvPr>
        </p:nvSpPr>
        <p:spPr/>
        <p:txBody>
          <a:bodyPr/>
          <a:lstStyle/>
          <a:p>
            <a:endParaRPr lang="en-US"/>
          </a:p>
        </p:txBody>
      </p:sp>
      <p:sp>
        <p:nvSpPr>
          <p:cNvPr id="4" name="3 Marcador de contenido"/>
          <p:cNvSpPr>
            <a:spLocks noGrp="1"/>
          </p:cNvSpPr>
          <p:nvPr>
            <p:ph sz="half" idx="2"/>
          </p:nvPr>
        </p:nvSpPr>
        <p:spPr/>
        <p:txBody>
          <a:bodyPr/>
          <a:lstStyle/>
          <a:p>
            <a:endParaRPr lang="en-US"/>
          </a:p>
        </p:txBody>
      </p:sp>
      <p:grpSp>
        <p:nvGrpSpPr>
          <p:cNvPr id="5" name="10 Grupo"/>
          <p:cNvGrpSpPr/>
          <p:nvPr/>
        </p:nvGrpSpPr>
        <p:grpSpPr>
          <a:xfrm>
            <a:off x="35496" y="260648"/>
            <a:ext cx="4568850" cy="6408712"/>
            <a:chOff x="609600" y="1357298"/>
            <a:chExt cx="3521076" cy="5306688"/>
          </a:xfrm>
        </p:grpSpPr>
        <p:pic>
          <p:nvPicPr>
            <p:cNvPr id="6" name="Picture 3"/>
            <p:cNvPicPr>
              <a:picLocks noChangeAspect="1" noChangeArrowheads="1"/>
            </p:cNvPicPr>
            <p:nvPr/>
          </p:nvPicPr>
          <p:blipFill>
            <a:blip r:embed="rId3" cstate="print"/>
            <a:srcRect/>
            <a:stretch>
              <a:fillRect/>
            </a:stretch>
          </p:blipFill>
          <p:spPr bwMode="auto">
            <a:xfrm>
              <a:off x="609600" y="4023179"/>
              <a:ext cx="3521076" cy="2640807"/>
            </a:xfrm>
            <a:prstGeom prst="rect">
              <a:avLst/>
            </a:prstGeom>
            <a:noFill/>
            <a:ln w="12700">
              <a:solidFill>
                <a:schemeClr val="tx1"/>
              </a:solidFill>
              <a:miter lim="800000"/>
              <a:headEnd/>
              <a:tailEnd/>
            </a:ln>
            <a:effectLst/>
          </p:spPr>
        </p:pic>
        <p:pic>
          <p:nvPicPr>
            <p:cNvPr id="7" name="Picture 2"/>
            <p:cNvPicPr>
              <a:picLocks noChangeAspect="1" noChangeArrowheads="1"/>
            </p:cNvPicPr>
            <p:nvPr/>
          </p:nvPicPr>
          <p:blipFill>
            <a:blip r:embed="rId4" cstate="print"/>
            <a:srcRect/>
            <a:stretch>
              <a:fillRect/>
            </a:stretch>
          </p:blipFill>
          <p:spPr bwMode="auto">
            <a:xfrm>
              <a:off x="612775" y="1357298"/>
              <a:ext cx="3517901" cy="2638426"/>
            </a:xfrm>
            <a:prstGeom prst="rect">
              <a:avLst/>
            </a:prstGeom>
            <a:noFill/>
            <a:ln w="12700">
              <a:solidFill>
                <a:schemeClr val="tx1"/>
              </a:solidFill>
              <a:miter lim="800000"/>
              <a:headEnd/>
              <a:tailEnd/>
            </a:ln>
            <a:effectLst/>
          </p:spPr>
        </p:pic>
      </p:gr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5185" y="188640"/>
            <a:ext cx="4463319" cy="3356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4008" y="3501008"/>
            <a:ext cx="4464496" cy="3349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35432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texto"/>
          <p:cNvSpPr>
            <a:spLocks noGrp="1"/>
          </p:cNvSpPr>
          <p:nvPr>
            <p:ph type="body" sz="half" idx="1"/>
          </p:nvPr>
        </p:nvSpPr>
        <p:spPr/>
        <p:txBody>
          <a:bodyPr/>
          <a:lstStyle/>
          <a:p>
            <a:endParaRPr lang="en-US" dirty="0"/>
          </a:p>
        </p:txBody>
      </p:sp>
      <p:sp>
        <p:nvSpPr>
          <p:cNvPr id="4" name="3 Marcador de contenido"/>
          <p:cNvSpPr>
            <a:spLocks noGrp="1"/>
          </p:cNvSpPr>
          <p:nvPr>
            <p:ph sz="half" idx="2"/>
          </p:nvPr>
        </p:nvSpPr>
        <p:spPr/>
        <p:txBody>
          <a:bodyPr/>
          <a:lstStyle/>
          <a:p>
            <a:endParaRPr lang="en-US"/>
          </a:p>
        </p:txBody>
      </p:sp>
      <p:pic>
        <p:nvPicPr>
          <p:cNvPr id="9218" name="Picture 2" descr="C:\Users\MOPANOCA\Downloads\IMG_7961.JPG"/>
          <p:cNvPicPr>
            <a:picLocks noChangeAspect="1" noChangeArrowheads="1"/>
          </p:cNvPicPr>
          <p:nvPr/>
        </p:nvPicPr>
        <p:blipFill rotWithShape="1">
          <a:blip r:embed="rId3">
            <a:extLst>
              <a:ext uri="{28A0092B-C50C-407E-A947-70E740481C1C}">
                <a14:useLocalDpi xmlns:a14="http://schemas.microsoft.com/office/drawing/2010/main" val="0"/>
              </a:ext>
            </a:extLst>
          </a:blip>
          <a:srcRect l="20014" t="16482" r="16936" b="25556"/>
          <a:stretch/>
        </p:blipFill>
        <p:spPr bwMode="auto">
          <a:xfrm>
            <a:off x="4574480" y="854253"/>
            <a:ext cx="4569520" cy="5599083"/>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MOPANOCA\Downloads\IMG_419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73" t="18148" r="6544" b="1666"/>
          <a:stretch/>
        </p:blipFill>
        <p:spPr bwMode="auto">
          <a:xfrm>
            <a:off x="-91913" y="902925"/>
            <a:ext cx="4640297" cy="5550411"/>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3347864" y="1124744"/>
            <a:ext cx="1069011" cy="369332"/>
          </a:xfrm>
          <a:prstGeom prst="rect">
            <a:avLst/>
          </a:prstGeom>
          <a:solidFill>
            <a:schemeClr val="bg1"/>
          </a:solidFill>
        </p:spPr>
        <p:txBody>
          <a:bodyPr wrap="none" rtlCol="0">
            <a:spAutoFit/>
          </a:bodyPr>
          <a:lstStyle/>
          <a:p>
            <a:r>
              <a:rPr lang="en-US" dirty="0" smtClean="0">
                <a:solidFill>
                  <a:schemeClr val="tx2"/>
                </a:solidFill>
              </a:rPr>
              <a:t>3 months</a:t>
            </a:r>
            <a:endParaRPr lang="en-US" dirty="0">
              <a:solidFill>
                <a:schemeClr val="tx2"/>
              </a:solidFill>
            </a:endParaRPr>
          </a:p>
        </p:txBody>
      </p:sp>
      <p:sp>
        <p:nvSpPr>
          <p:cNvPr id="6" name="5 CuadroTexto"/>
          <p:cNvSpPr txBox="1"/>
          <p:nvPr/>
        </p:nvSpPr>
        <p:spPr>
          <a:xfrm>
            <a:off x="7956376" y="1196752"/>
            <a:ext cx="1069011" cy="369332"/>
          </a:xfrm>
          <a:prstGeom prst="rect">
            <a:avLst/>
          </a:prstGeom>
          <a:solidFill>
            <a:schemeClr val="bg1"/>
          </a:solidFill>
        </p:spPr>
        <p:txBody>
          <a:bodyPr wrap="none" rtlCol="0">
            <a:spAutoFit/>
          </a:bodyPr>
          <a:lstStyle/>
          <a:p>
            <a:r>
              <a:rPr lang="en-US" dirty="0" smtClean="0">
                <a:solidFill>
                  <a:schemeClr val="tx2"/>
                </a:solidFill>
              </a:rPr>
              <a:t>8 months</a:t>
            </a:r>
            <a:endParaRPr lang="en-US" dirty="0">
              <a:solidFill>
                <a:schemeClr val="tx2"/>
              </a:solidFill>
            </a:endParaRPr>
          </a:p>
        </p:txBody>
      </p:sp>
    </p:spTree>
    <p:extLst>
      <p:ext uri="{BB962C8B-B14F-4D97-AF65-F5344CB8AC3E}">
        <p14:creationId xmlns:p14="http://schemas.microsoft.com/office/powerpoint/2010/main" val="5648275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340768"/>
            <a:ext cx="8229600" cy="4525963"/>
          </a:xfrm>
        </p:spPr>
        <p:txBody>
          <a:bodyPr/>
          <a:lstStyle/>
          <a:p>
            <a:r>
              <a:rPr lang="es-CO" dirty="0" err="1" smtClean="0"/>
              <a:t>Topical</a:t>
            </a:r>
            <a:r>
              <a:rPr lang="es-CO" dirty="0" smtClean="0"/>
              <a:t> </a:t>
            </a:r>
            <a:r>
              <a:rPr lang="es-CO" dirty="0" err="1" smtClean="0"/>
              <a:t>Timolol</a:t>
            </a:r>
            <a:endParaRPr lang="en-US" dirty="0"/>
          </a:p>
        </p:txBody>
      </p:sp>
      <p:graphicFrame>
        <p:nvGraphicFramePr>
          <p:cNvPr id="10" name="Content Placeholder 3"/>
          <p:cNvGraphicFramePr>
            <a:graphicFrameLocks/>
          </p:cNvGraphicFramePr>
          <p:nvPr>
            <p:extLst>
              <p:ext uri="{D42A27DB-BD31-4B8C-83A1-F6EECF244321}">
                <p14:modId xmlns:p14="http://schemas.microsoft.com/office/powerpoint/2010/main" val="441260471"/>
              </p:ext>
            </p:extLst>
          </p:nvPr>
        </p:nvGraphicFramePr>
        <p:xfrm>
          <a:off x="457200" y="199938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3 Título"/>
          <p:cNvSpPr>
            <a:spLocks noGrp="1"/>
          </p:cNvSpPr>
          <p:nvPr>
            <p:ph type="title"/>
          </p:nvPr>
        </p:nvSpPr>
        <p:spPr/>
        <p:txBody>
          <a:bodyPr>
            <a:normAutofit fontScale="90000"/>
          </a:bodyPr>
          <a:lstStyle/>
          <a:p>
            <a:r>
              <a:rPr lang="es-CO" dirty="0" smtClean="0">
                <a:solidFill>
                  <a:schemeClr val="bg1"/>
                </a:solidFill>
              </a:rPr>
              <a:t>B-</a:t>
            </a:r>
            <a:r>
              <a:rPr lang="es-CO" dirty="0" err="1" smtClean="0">
                <a:solidFill>
                  <a:schemeClr val="bg1"/>
                </a:solidFill>
              </a:rPr>
              <a:t>blockers</a:t>
            </a:r>
            <a:r>
              <a:rPr lang="es-CO" dirty="0">
                <a:solidFill>
                  <a:schemeClr val="bg1"/>
                </a:solidFill>
              </a:rPr>
              <a:t>: </a:t>
            </a:r>
            <a:r>
              <a:rPr lang="es-CO" dirty="0" err="1">
                <a:solidFill>
                  <a:schemeClr val="bg1"/>
                </a:solidFill>
              </a:rPr>
              <a:t>how</a:t>
            </a:r>
            <a:r>
              <a:rPr lang="es-CO" dirty="0">
                <a:solidFill>
                  <a:schemeClr val="bg1"/>
                </a:solidFill>
              </a:rPr>
              <a:t> </a:t>
            </a:r>
            <a:r>
              <a:rPr lang="es-CO" dirty="0" err="1">
                <a:solidFill>
                  <a:schemeClr val="bg1"/>
                </a:solidFill>
              </a:rPr>
              <a:t>intervention</a:t>
            </a:r>
            <a:r>
              <a:rPr lang="es-CO" dirty="0">
                <a:solidFill>
                  <a:schemeClr val="bg1"/>
                </a:solidFill>
              </a:rPr>
              <a:t> </a:t>
            </a:r>
            <a:r>
              <a:rPr lang="es-CO" dirty="0" err="1" smtClean="0">
                <a:solidFill>
                  <a:schemeClr val="bg1"/>
                </a:solidFill>
              </a:rPr>
              <a:t>works</a:t>
            </a:r>
            <a:r>
              <a:rPr lang="es-CO" dirty="0" smtClean="0">
                <a:solidFill>
                  <a:schemeClr val="bg1"/>
                </a:solidFill>
              </a:rPr>
              <a:t>?</a:t>
            </a:r>
            <a:endParaRPr lang="en-US" dirty="0"/>
          </a:p>
        </p:txBody>
      </p:sp>
    </p:spTree>
    <p:extLst>
      <p:ext uri="{BB962C8B-B14F-4D97-AF65-F5344CB8AC3E}">
        <p14:creationId xmlns:p14="http://schemas.microsoft.com/office/powerpoint/2010/main" val="24992008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048" t="14795" r="3549"/>
          <a:stretch/>
        </p:blipFill>
        <p:spPr bwMode="auto">
          <a:xfrm>
            <a:off x="137354" y="375568"/>
            <a:ext cx="8899142" cy="6221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5796136" y="6207695"/>
            <a:ext cx="2429063" cy="461665"/>
          </a:xfrm>
          <a:prstGeom prst="rect">
            <a:avLst/>
          </a:prstGeom>
          <a:noFill/>
        </p:spPr>
        <p:txBody>
          <a:bodyPr wrap="none" rtlCol="0">
            <a:spAutoFit/>
          </a:bodyPr>
          <a:lstStyle/>
          <a:p>
            <a:r>
              <a:rPr lang="en-US" sz="2400" dirty="0" smtClean="0">
                <a:solidFill>
                  <a:srgbClr val="FFC000"/>
                </a:solidFill>
              </a:rPr>
              <a:t>Dr. </a:t>
            </a:r>
            <a:r>
              <a:rPr lang="en-US" sz="2400" dirty="0" err="1" smtClean="0">
                <a:solidFill>
                  <a:srgbClr val="FFC000"/>
                </a:solidFill>
              </a:rPr>
              <a:t>Eulalia</a:t>
            </a:r>
            <a:r>
              <a:rPr lang="en-US" sz="2400" dirty="0" smtClean="0">
                <a:solidFill>
                  <a:srgbClr val="FFC000"/>
                </a:solidFill>
              </a:rPr>
              <a:t> </a:t>
            </a:r>
            <a:r>
              <a:rPr lang="en-US" sz="2400" dirty="0" err="1" smtClean="0">
                <a:solidFill>
                  <a:srgbClr val="FFC000"/>
                </a:solidFill>
              </a:rPr>
              <a:t>Baselga</a:t>
            </a:r>
            <a:endParaRPr lang="en-US" sz="2400" dirty="0">
              <a:solidFill>
                <a:srgbClr val="FFC000"/>
              </a:solidFill>
            </a:endParaRPr>
          </a:p>
        </p:txBody>
      </p:sp>
    </p:spTree>
    <p:extLst>
      <p:ext uri="{BB962C8B-B14F-4D97-AF65-F5344CB8AC3E}">
        <p14:creationId xmlns:p14="http://schemas.microsoft.com/office/powerpoint/2010/main" val="29636094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27384"/>
            <a:ext cx="9112913" cy="6840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47349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sp>
        <p:nvSpPr>
          <p:cNvPr id="3" name="2 Marcador de contenido"/>
          <p:cNvSpPr>
            <a:spLocks noGrp="1"/>
          </p:cNvSpPr>
          <p:nvPr>
            <p:ph idx="1"/>
          </p:nvPr>
        </p:nvSpPr>
        <p:spPr/>
        <p:txBody>
          <a:bodyPr/>
          <a:lstStyle/>
          <a:p>
            <a:endParaRPr lang="en-US"/>
          </a:p>
        </p:txBody>
      </p:sp>
      <p:pic>
        <p:nvPicPr>
          <p:cNvPr id="2050" name="Picture 2" descr="https://c1.staticflickr.com/3/2558/4002933519_d37800892d_z.jpg?zz=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6632"/>
            <a:ext cx="8796469" cy="6597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1037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a:p>
        </p:txBody>
      </p:sp>
      <p:pic>
        <p:nvPicPr>
          <p:cNvPr id="4" name="Picture 2" descr="http://static.donquijote.org/images/tops/520/colombian-coff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785959"/>
            <a:ext cx="6030591" cy="266737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5496" y="404664"/>
            <a:ext cx="4876800" cy="3246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548680"/>
            <a:ext cx="4096701"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6254581" y="4797152"/>
            <a:ext cx="2781915" cy="707886"/>
          </a:xfrm>
          <a:prstGeom prst="rect">
            <a:avLst/>
          </a:prstGeom>
          <a:noFill/>
        </p:spPr>
        <p:txBody>
          <a:bodyPr wrap="none" rtlCol="0">
            <a:spAutoFit/>
          </a:bodyPr>
          <a:lstStyle/>
          <a:p>
            <a:r>
              <a:rPr lang="en-US" sz="4000" dirty="0" smtClean="0"/>
              <a:t>Thank you !!</a:t>
            </a:r>
            <a:endParaRPr lang="en-US" sz="4000" dirty="0"/>
          </a:p>
        </p:txBody>
      </p:sp>
    </p:spTree>
    <p:extLst>
      <p:ext uri="{BB962C8B-B14F-4D97-AF65-F5344CB8AC3E}">
        <p14:creationId xmlns:p14="http://schemas.microsoft.com/office/powerpoint/2010/main" val="7449553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p:cNvSpPr>
            <a:spLocks noGrp="1"/>
          </p:cNvSpPr>
          <p:nvPr>
            <p:ph idx="1"/>
          </p:nvPr>
        </p:nvSpPr>
        <p:spPr/>
        <p:txBody>
          <a:bodyPr>
            <a:normAutofit fontScale="92500" lnSpcReduction="10000"/>
          </a:bodyPr>
          <a:lstStyle/>
          <a:p>
            <a:r>
              <a:rPr lang="es-CO" u="sng" dirty="0" smtClean="0"/>
              <a:t>Mónica Novoa</a:t>
            </a:r>
            <a:r>
              <a:rPr lang="es-CO" u="sng" baseline="30000" dirty="0" smtClean="0"/>
              <a:t>1</a:t>
            </a:r>
            <a:r>
              <a:rPr lang="es-CO" dirty="0"/>
              <a:t>, Eulalia </a:t>
            </a:r>
            <a:r>
              <a:rPr lang="es-CO" dirty="0" smtClean="0"/>
              <a:t>Baselga</a:t>
            </a:r>
            <a:r>
              <a:rPr lang="es-CO" baseline="30000" dirty="0" smtClean="0"/>
              <a:t>2</a:t>
            </a:r>
            <a:r>
              <a:rPr lang="es-CO" dirty="0"/>
              <a:t>, Sandra Beltran</a:t>
            </a:r>
            <a:r>
              <a:rPr lang="es-CO" baseline="30000" dirty="0"/>
              <a:t>1</a:t>
            </a:r>
            <a:r>
              <a:rPr lang="es-CO" dirty="0"/>
              <a:t>, Ali Shahbaz</a:t>
            </a:r>
            <a:r>
              <a:rPr lang="es-CO" baseline="30000" dirty="0"/>
              <a:t>3</a:t>
            </a:r>
            <a:r>
              <a:rPr lang="es-CO" dirty="0"/>
              <a:t>, Lucia Giraldo</a:t>
            </a:r>
            <a:r>
              <a:rPr lang="es-CO" baseline="30000" dirty="0"/>
              <a:t>1</a:t>
            </a:r>
            <a:r>
              <a:rPr lang="es-CO" dirty="0"/>
              <a:t>, Ingrid </a:t>
            </a:r>
            <a:r>
              <a:rPr lang="es-CO" dirty="0" smtClean="0"/>
              <a:t>Arevalo-Rodriguez</a:t>
            </a:r>
            <a:r>
              <a:rPr lang="es-CO" baseline="30000" dirty="0" smtClean="0"/>
              <a:t>4</a:t>
            </a:r>
          </a:p>
          <a:p>
            <a:endParaRPr lang="es-CO" dirty="0"/>
          </a:p>
          <a:p>
            <a:r>
              <a:rPr lang="es-CO" sz="2400" baseline="30000" dirty="0"/>
              <a:t>1</a:t>
            </a:r>
            <a:r>
              <a:rPr lang="es-CO" sz="2400" dirty="0"/>
              <a:t>Dermatology, </a:t>
            </a:r>
            <a:r>
              <a:rPr lang="es-CO" sz="2400" dirty="0" smtClean="0"/>
              <a:t>San José </a:t>
            </a:r>
            <a:r>
              <a:rPr lang="es-CO" sz="2400" dirty="0"/>
              <a:t>Hospital </a:t>
            </a:r>
            <a:r>
              <a:rPr lang="es-CO" sz="2400" dirty="0" smtClean="0"/>
              <a:t>-Fundación </a:t>
            </a:r>
            <a:r>
              <a:rPr lang="es-CO" sz="2400" dirty="0"/>
              <a:t>Universitaria de Ciencias de la Salud, </a:t>
            </a:r>
            <a:r>
              <a:rPr lang="es-CO" sz="2400" dirty="0" smtClean="0"/>
              <a:t>Bogotá, </a:t>
            </a:r>
            <a:r>
              <a:rPr lang="es-CO" sz="2400" dirty="0"/>
              <a:t>Colombia</a:t>
            </a:r>
            <a:br>
              <a:rPr lang="es-CO" sz="2400" dirty="0"/>
            </a:br>
            <a:r>
              <a:rPr lang="es-CO" sz="2400" baseline="30000" dirty="0"/>
              <a:t>2</a:t>
            </a:r>
            <a:r>
              <a:rPr lang="es-CO" sz="2400" dirty="0"/>
              <a:t>Dermatology, Hospital de la Santa </a:t>
            </a:r>
            <a:r>
              <a:rPr lang="es-CO" sz="2400" dirty="0" err="1"/>
              <a:t>Creu</a:t>
            </a:r>
            <a:r>
              <a:rPr lang="es-CO" sz="2400" dirty="0"/>
              <a:t> i </a:t>
            </a:r>
            <a:r>
              <a:rPr lang="es-CO" sz="2400" dirty="0" err="1"/>
              <a:t>Sant</a:t>
            </a:r>
            <a:r>
              <a:rPr lang="es-CO" sz="2400" dirty="0"/>
              <a:t> Pau, Barcelona, </a:t>
            </a:r>
            <a:r>
              <a:rPr lang="es-CO" sz="2400" dirty="0" err="1"/>
              <a:t>Spain</a:t>
            </a:r>
            <a:r>
              <a:rPr lang="es-CO" sz="2400" dirty="0"/>
              <a:t/>
            </a:r>
            <a:br>
              <a:rPr lang="es-CO" sz="2400" dirty="0"/>
            </a:br>
            <a:r>
              <a:rPr lang="es-CO" sz="2400" baseline="30000" dirty="0"/>
              <a:t>3</a:t>
            </a:r>
            <a:r>
              <a:rPr lang="es-CO" sz="2400" dirty="0"/>
              <a:t>Medicine, </a:t>
            </a:r>
            <a:r>
              <a:rPr lang="es-CO" sz="2400" dirty="0" err="1"/>
              <a:t>University</a:t>
            </a:r>
            <a:r>
              <a:rPr lang="es-CO" sz="2400" dirty="0"/>
              <a:t> of Ottawa – </a:t>
            </a:r>
            <a:r>
              <a:rPr lang="es-CO" sz="2400" dirty="0" err="1"/>
              <a:t>Faculty</a:t>
            </a:r>
            <a:r>
              <a:rPr lang="es-CO" sz="2400" dirty="0"/>
              <a:t> of Medicine, Ottawa, </a:t>
            </a:r>
            <a:r>
              <a:rPr lang="es-CO" sz="2400" dirty="0" err="1"/>
              <a:t>Canada</a:t>
            </a:r>
            <a:r>
              <a:rPr lang="es-CO" sz="2400" dirty="0"/>
              <a:t/>
            </a:r>
            <a:br>
              <a:rPr lang="es-CO" sz="2400" dirty="0"/>
            </a:br>
            <a:r>
              <a:rPr lang="es-CO" sz="2400" baseline="30000" dirty="0"/>
              <a:t>4</a:t>
            </a:r>
            <a:r>
              <a:rPr lang="es-CO" sz="2400" dirty="0"/>
              <a:t>Division of </a:t>
            </a:r>
            <a:r>
              <a:rPr lang="es-CO" sz="2400" dirty="0" err="1"/>
              <a:t>Research</a:t>
            </a:r>
            <a:r>
              <a:rPr lang="es-CO" sz="2400" dirty="0"/>
              <a:t>, Fundación Universitaria de Ciencias de la Salud - </a:t>
            </a:r>
            <a:r>
              <a:rPr lang="es-CO" sz="2400" dirty="0" smtClean="0"/>
              <a:t> San José </a:t>
            </a:r>
            <a:r>
              <a:rPr lang="es-CO" sz="2400" dirty="0"/>
              <a:t>Hospital </a:t>
            </a:r>
            <a:r>
              <a:rPr lang="es-CO" sz="2400" dirty="0" smtClean="0"/>
              <a:t>. Bogotá </a:t>
            </a:r>
            <a:r>
              <a:rPr lang="es-CO" sz="2400" dirty="0"/>
              <a:t>D.C., Colombia</a:t>
            </a:r>
            <a:br>
              <a:rPr lang="es-CO" sz="2400" dirty="0"/>
            </a:br>
            <a:endParaRPr lang="es-CO" sz="2400" dirty="0"/>
          </a:p>
          <a:p>
            <a:pPr marL="0" indent="0">
              <a:buNone/>
            </a:pPr>
            <a:endParaRPr lang="es-CO" dirty="0"/>
          </a:p>
          <a:p>
            <a:endParaRPr lang="es-CO" dirty="0" smtClean="0"/>
          </a:p>
          <a:p>
            <a:endParaRPr lang="es-CO" dirty="0"/>
          </a:p>
        </p:txBody>
      </p:sp>
      <p:sp>
        <p:nvSpPr>
          <p:cNvPr id="5" name="1 Título"/>
          <p:cNvSpPr>
            <a:spLocks noGrp="1"/>
          </p:cNvSpPr>
          <p:nvPr>
            <p:ph type="title"/>
          </p:nvPr>
        </p:nvSpPr>
        <p:spPr/>
        <p:txBody>
          <a:bodyPr/>
          <a:lstStyle/>
          <a:p>
            <a:r>
              <a:rPr lang="es-CO" dirty="0" smtClean="0">
                <a:solidFill>
                  <a:schemeClr val="bg1"/>
                </a:solidFill>
              </a:rPr>
              <a:t>CORE TEAM</a:t>
            </a:r>
            <a:endParaRPr lang="es-CO" dirty="0">
              <a:solidFill>
                <a:schemeClr val="bg1"/>
              </a:solidFill>
            </a:endParaRPr>
          </a:p>
        </p:txBody>
      </p:sp>
    </p:spTree>
    <p:extLst>
      <p:ext uri="{BB962C8B-B14F-4D97-AF65-F5344CB8AC3E}">
        <p14:creationId xmlns:p14="http://schemas.microsoft.com/office/powerpoint/2010/main" val="367245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n-US" dirty="0"/>
          </a:p>
        </p:txBody>
      </p:sp>
      <p:sp>
        <p:nvSpPr>
          <p:cNvPr id="3" name="2 Marcador de contenido"/>
          <p:cNvSpPr>
            <a:spLocks noGrp="1"/>
          </p:cNvSpPr>
          <p:nvPr>
            <p:ph idx="1"/>
          </p:nvPr>
        </p:nvSpPr>
        <p:spPr/>
        <p:txBody>
          <a:bodyPr/>
          <a:lstStyle/>
          <a:p>
            <a:endParaRPr lang="en-US"/>
          </a:p>
        </p:txBody>
      </p:sp>
      <p:pic>
        <p:nvPicPr>
          <p:cNvPr id="2050" name="Picture 2" descr="F:\MONICA PAOLA\Mis imágenes\ROTACION SANT PAU 2011\ultimos dias en sant pau (4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581"/>
          <a:stretch/>
        </p:blipFill>
        <p:spPr bwMode="auto">
          <a:xfrm>
            <a:off x="-36512" y="908720"/>
            <a:ext cx="9191307" cy="582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0480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smtClean="0">
                <a:solidFill>
                  <a:schemeClr val="bg1"/>
                </a:solidFill>
              </a:rPr>
              <a:t>CORE TEAM</a:t>
            </a:r>
            <a:endParaRPr lang="en-US" dirty="0">
              <a:solidFill>
                <a:schemeClr val="bg1"/>
              </a:solidFill>
            </a:endParaRPr>
          </a:p>
        </p:txBody>
      </p:sp>
      <p:pic>
        <p:nvPicPr>
          <p:cNvPr id="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7021" t="13676" r="73290" b="54220"/>
          <a:stretch/>
        </p:blipFill>
        <p:spPr bwMode="auto">
          <a:xfrm>
            <a:off x="696686" y="1268760"/>
            <a:ext cx="3276600" cy="339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158" t="15632" r="40108" b="51715"/>
          <a:stretch/>
        </p:blipFill>
        <p:spPr bwMode="auto">
          <a:xfrm>
            <a:off x="5275452" y="1268760"/>
            <a:ext cx="2790862"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CuadroTexto"/>
          <p:cNvSpPr txBox="1"/>
          <p:nvPr/>
        </p:nvSpPr>
        <p:spPr>
          <a:xfrm>
            <a:off x="611560" y="4797152"/>
            <a:ext cx="3186706" cy="584775"/>
          </a:xfrm>
          <a:prstGeom prst="rect">
            <a:avLst/>
          </a:prstGeom>
          <a:noFill/>
        </p:spPr>
        <p:txBody>
          <a:bodyPr wrap="none" rtlCol="0">
            <a:spAutoFit/>
          </a:bodyPr>
          <a:lstStyle/>
          <a:p>
            <a:r>
              <a:rPr lang="en-US" sz="3200" dirty="0" smtClean="0"/>
              <a:t>Dr. Sandra Beltran</a:t>
            </a:r>
            <a:endParaRPr lang="en-US" sz="3200" dirty="0"/>
          </a:p>
        </p:txBody>
      </p:sp>
      <p:sp>
        <p:nvSpPr>
          <p:cNvPr id="8" name="7 CuadroTexto"/>
          <p:cNvSpPr txBox="1"/>
          <p:nvPr/>
        </p:nvSpPr>
        <p:spPr>
          <a:xfrm>
            <a:off x="5275453" y="4788441"/>
            <a:ext cx="2896947" cy="584775"/>
          </a:xfrm>
          <a:prstGeom prst="rect">
            <a:avLst/>
          </a:prstGeom>
          <a:noFill/>
        </p:spPr>
        <p:txBody>
          <a:bodyPr wrap="none" rtlCol="0">
            <a:spAutoFit/>
          </a:bodyPr>
          <a:lstStyle/>
          <a:p>
            <a:pPr algn="r"/>
            <a:r>
              <a:rPr lang="en-US" sz="3200" dirty="0" smtClean="0"/>
              <a:t>Dr. Lucia </a:t>
            </a:r>
            <a:r>
              <a:rPr lang="en-US" sz="3200" dirty="0" err="1" smtClean="0"/>
              <a:t>Giraldo</a:t>
            </a:r>
            <a:endParaRPr lang="en-US" sz="3200" dirty="0"/>
          </a:p>
        </p:txBody>
      </p:sp>
    </p:spTree>
    <p:extLst>
      <p:ext uri="{BB962C8B-B14F-4D97-AF65-F5344CB8AC3E}">
        <p14:creationId xmlns:p14="http://schemas.microsoft.com/office/powerpoint/2010/main" val="29584128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a:solidFill>
                  <a:schemeClr val="bg1"/>
                </a:solidFill>
              </a:rPr>
              <a:t>CORE TEAM</a:t>
            </a:r>
            <a:endParaRPr lang="en-US" dirty="0"/>
          </a:p>
        </p:txBody>
      </p:sp>
      <p:sp>
        <p:nvSpPr>
          <p:cNvPr id="3" name="2 Marcador de contenido"/>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56252" t="4908" r="25287" b="71381"/>
          <a:stretch/>
        </p:blipFill>
        <p:spPr bwMode="auto">
          <a:xfrm>
            <a:off x="2431653" y="1385731"/>
            <a:ext cx="4273948" cy="3483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2195736" y="5076473"/>
            <a:ext cx="4843185" cy="584775"/>
          </a:xfrm>
          <a:prstGeom prst="rect">
            <a:avLst/>
          </a:prstGeom>
          <a:noFill/>
        </p:spPr>
        <p:txBody>
          <a:bodyPr wrap="none" rtlCol="0">
            <a:spAutoFit/>
          </a:bodyPr>
          <a:lstStyle/>
          <a:p>
            <a:r>
              <a:rPr lang="en-US" sz="3200" dirty="0" smtClean="0"/>
              <a:t>Dr. Ingrid Arevalo-Rodriguez</a:t>
            </a:r>
            <a:endParaRPr lang="en-US" sz="3200" dirty="0"/>
          </a:p>
        </p:txBody>
      </p:sp>
    </p:spTree>
    <p:extLst>
      <p:ext uri="{BB962C8B-B14F-4D97-AF65-F5344CB8AC3E}">
        <p14:creationId xmlns:p14="http://schemas.microsoft.com/office/powerpoint/2010/main" val="41185174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4" y="764705"/>
            <a:ext cx="9190416" cy="5832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914270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6768</TotalTime>
  <Words>2048</Words>
  <Application>Microsoft Office PowerPoint</Application>
  <PresentationFormat>On-screen Show (4:3)</PresentationFormat>
  <Paragraphs>202</Paragraphs>
  <Slides>40</Slides>
  <Notes>40</Notes>
  <HiddenSlides>0</HiddenSlides>
  <MMClips>0</MMClips>
  <ScaleCrop>false</ScaleCrop>
  <HeadingPairs>
    <vt:vector size="4" baseType="variant">
      <vt:variant>
        <vt:lpstr>Theme</vt:lpstr>
      </vt:variant>
      <vt:variant>
        <vt:i4>3</vt:i4>
      </vt:variant>
      <vt:variant>
        <vt:lpstr>Slide Titles</vt:lpstr>
      </vt:variant>
      <vt:variant>
        <vt:i4>40</vt:i4>
      </vt:variant>
    </vt:vector>
  </HeadingPairs>
  <TitlesOfParts>
    <vt:vector size="43" baseType="lpstr">
      <vt:lpstr>Tema de Office</vt:lpstr>
      <vt:lpstr>1_Tema de Office</vt:lpstr>
      <vt:lpstr>2_Tema de Office</vt:lpstr>
      <vt:lpstr>Targeted update in Infantile haemangiomas   (Strawberry birthmarks)</vt:lpstr>
      <vt:lpstr>PowerPoint Presentation</vt:lpstr>
      <vt:lpstr>PowerPoint Presentation</vt:lpstr>
      <vt:lpstr>PowerPoint Presentation</vt:lpstr>
      <vt:lpstr>CORE TEAM</vt:lpstr>
      <vt:lpstr>PowerPoint Presentation</vt:lpstr>
      <vt:lpstr>CORE TEAM</vt:lpstr>
      <vt:lpstr>CORE TEAM</vt:lpstr>
      <vt:lpstr>PowerPoint Presentation</vt:lpstr>
      <vt:lpstr>PowerPoint Presentation</vt:lpstr>
      <vt:lpstr>DERMATOLOGY DEPARTMENT</vt:lpstr>
      <vt:lpstr>PEDIATRIC DERMATOLOGY TEAM</vt:lpstr>
      <vt:lpstr>Dermatology Department San  Jose Hospital</vt:lpstr>
      <vt:lpstr>RESEARCH</vt:lpstr>
      <vt:lpstr>Cochrane Collaborator Unit</vt:lpstr>
      <vt:lpstr>PowerPoint Presentation</vt:lpstr>
      <vt:lpstr>PowerPoint Presentation</vt:lpstr>
      <vt:lpstr>Update Target Haemangiomas</vt:lpstr>
      <vt:lpstr>Flow chart</vt:lpstr>
      <vt:lpstr>Advantages</vt:lpstr>
      <vt:lpstr>Selected Articles</vt:lpstr>
      <vt:lpstr>PowerPoint Presentation</vt:lpstr>
      <vt:lpstr>Selected Articles</vt:lpstr>
      <vt:lpstr>PowerPoint Presentation</vt:lpstr>
      <vt:lpstr>PowerPoint Presentation</vt:lpstr>
      <vt:lpstr>PowerPoint Presentation</vt:lpstr>
      <vt:lpstr>Selected Article</vt:lpstr>
      <vt:lpstr>PowerPoint Presentation</vt:lpstr>
      <vt:lpstr>PowerPoint Presentation</vt:lpstr>
      <vt:lpstr>PowerPoint Presentation</vt:lpstr>
      <vt:lpstr>Beta-blockers: how intervention works?</vt:lpstr>
      <vt:lpstr>PowerPoint Presentation</vt:lpstr>
      <vt:lpstr>PowerPoint Presentation</vt:lpstr>
      <vt:lpstr>PowerPoint Presentation</vt:lpstr>
      <vt:lpstr>PowerPoint Presentation</vt:lpstr>
      <vt:lpstr>PowerPoint Presentation</vt:lpstr>
      <vt:lpstr>B-blockers: how intervention works?</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Diseñador 1</dc:creator>
  <cp:lastModifiedBy>Helen Scott</cp:lastModifiedBy>
  <cp:revision>214</cp:revision>
  <dcterms:created xsi:type="dcterms:W3CDTF">2012-12-05T15:36:57Z</dcterms:created>
  <dcterms:modified xsi:type="dcterms:W3CDTF">2016-03-14T13:54:27Z</dcterms:modified>
</cp:coreProperties>
</file>