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61" r:id="rId3"/>
    <p:sldId id="256" r:id="rId4"/>
    <p:sldId id="273" r:id="rId5"/>
    <p:sldId id="277" r:id="rId6"/>
    <p:sldId id="274" r:id="rId7"/>
    <p:sldId id="275" r:id="rId8"/>
    <p:sldId id="276" r:id="rId9"/>
    <p:sldId id="267" r:id="rId10"/>
    <p:sldId id="268" r:id="rId11"/>
    <p:sldId id="271" r:id="rId12"/>
    <p:sldId id="272" r:id="rId13"/>
    <p:sldId id="260" r:id="rId14"/>
    <p:sldId id="266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5712E-83B8-472E-9B2B-FE5BC6751A65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4329F-58BD-44D0-A45D-A13146309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52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929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2912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335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599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9385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0208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691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172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20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85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19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8338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186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91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4329F-58BD-44D0-A45D-A13146309D1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92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BFC8-81AF-469B-9DBC-271D2276A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FD6160-9F99-4BFE-8301-265421FDC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00F99-BE1A-400A-8AA9-A3DB44237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F4392-43D7-4B55-969E-7A8C51181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5EF2C-4D4D-4569-9E29-47A917AC5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46845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909CD-DE61-447C-AF24-9C172A29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BCA95-462E-4D40-A70F-42D894738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4B23E-A54E-42B7-B1C1-B894CEE04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E107D-19D2-4567-80E4-0BBF81819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5FBC9-F298-4FC4-99F9-FAFBBEFB0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85682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47C414-4194-46DA-851C-2C739FE632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9C27F-356F-4B1A-B8FD-2D232BB92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62106-100A-4B0C-989A-5A65C975B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5DF90-BF51-4EBB-ADA1-F5FB3615D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B7AEA-6357-4022-A5CE-4A88C7C93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55229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843BB-A92C-40A0-91D9-2E1619D2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63440-37BD-42B8-99D6-1B5F6DE6D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A6232-C50C-475F-88A0-E7647141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1EDB2-89AB-4BC2-9773-E8BB9399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B5B6C-9616-4B6C-9CAC-79EAA2AC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43248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3AC32-29C9-4A7A-B866-D3BF51901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0D0D7-8AA0-44B3-824B-78AD1B31A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8D4ED-FFB9-4A04-842F-3EBBA49C8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FE47A-A306-46DB-9804-97315CDA3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80285-C381-4900-B52A-93378C3AF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509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598A9-FD98-413D-9382-9C7CF797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DA58-D280-4375-8C8B-979FB3D0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C0240-CD2A-4C51-9647-3E54E5AF1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64BD4-D2F5-4D58-9578-D3BD8E38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BE1B68-C1D9-4B20-9A9C-F61841A5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EE5B9-736C-48F3-9F3B-DC0D9B727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79475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E3AB-42E6-4870-8382-4B7AA2DE5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211E6-4235-48C4-AEB1-B1E2EB47A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911387-11FD-4760-BBD1-FCEE85209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427C6D-061C-4703-B195-75D04B19E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18461-36EF-4E27-805B-9D3D0CA268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E2E411-4769-4B17-A13A-9E30FFC2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00C439-2004-46D8-A046-4E61FE58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44D422-BED2-487B-A14F-348E44364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12062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333A-4A58-4D7C-91E0-CDD7605C1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6EC8D0-8042-4724-8001-AE4EAD20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555A69-CDCB-4171-A440-8C9D0699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18B13-985E-40C2-98C6-0726729F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98999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FFDB37-1988-42E7-8F02-17AE2817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19AF02-AF5A-4ED9-AFC0-33F38095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134C2-9E80-47DA-B208-2A8F2DFD7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5459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D625E-68D8-4164-BBCC-76B93FA8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48B36-8DA3-420F-935F-3B2FF09BA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139F94-E445-49F6-BA3D-7A9F49225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77BD50-B682-4C7C-ABD1-756BB42FF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51EE0-2844-43F8-8F54-0EAA24650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5B9FE-C4C1-472E-96BC-4373ABF23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27556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76F9A-07EA-4094-96A5-32A8D1956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EF8705-7741-40E3-82C7-DA7066469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FFF18-DFF4-4432-B36B-29BFD16E4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A04E3-FBA3-4AE0-9AD7-BA9204D4C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7F16D6-B4BF-40E1-A865-1C46E1D8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C68D3-5550-4181-B9DB-BF6924852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2793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11DFBE-F425-45CD-9B41-245D67DAC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3C7E1-F40B-4476-A964-D1C5689C4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C0CD7-2570-40E3-A897-2ECB25AF8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2D6F9-F3A7-4D44-BBDC-EEF93A5F8A03}" type="datetimeFigureOut">
              <a:rPr lang="en-GB" smtClean="0"/>
              <a:t>29/12/2017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45DC8-5920-4772-831F-F96C211D3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15067-F089-4821-A92B-6F5D2E261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C27F3-2FE7-419E-A632-02251B4581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3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DBE0-7B3F-4AFE-A660-8D1DC064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7600" y="1503680"/>
            <a:ext cx="7416800" cy="192532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A07D5-03F0-4177-82FA-B9E3F281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6225" y="1498923"/>
            <a:ext cx="9144000" cy="3022282"/>
          </a:xfrm>
        </p:spPr>
        <p:txBody>
          <a:bodyPr>
            <a:noAutofit/>
          </a:bodyPr>
          <a:lstStyle/>
          <a:p>
            <a:endParaRPr lang="en-GB" sz="3600" dirty="0"/>
          </a:p>
          <a:p>
            <a:endParaRPr lang="en-GB" sz="3600" dirty="0"/>
          </a:p>
          <a:p>
            <a:r>
              <a:rPr lang="en-GB" sz="3600" b="1" dirty="0">
                <a:solidFill>
                  <a:srgbClr val="FF0000"/>
                </a:solidFill>
              </a:rPr>
              <a:t>Peter Smart</a:t>
            </a:r>
          </a:p>
          <a:p>
            <a:r>
              <a:rPr lang="en-GB" sz="3600" b="1" dirty="0">
                <a:solidFill>
                  <a:srgbClr val="FF0000"/>
                </a:solidFill>
              </a:rPr>
              <a:t>Consumer Referee</a:t>
            </a:r>
          </a:p>
          <a:p>
            <a:endParaRPr lang="en-GB" sz="3600" b="1" dirty="0">
              <a:solidFill>
                <a:srgbClr val="FF0000"/>
              </a:solidFill>
            </a:endParaRPr>
          </a:p>
          <a:p>
            <a:r>
              <a:rPr lang="en-GB" b="1" dirty="0">
                <a:solidFill>
                  <a:srgbClr val="FF0000"/>
                </a:solidFill>
              </a:rPr>
              <a:t>16 January 2016</a:t>
            </a:r>
          </a:p>
          <a:p>
            <a:endParaRPr lang="en-GB" sz="3600" b="1" dirty="0">
              <a:solidFill>
                <a:srgbClr val="FF0000"/>
              </a:solidFill>
            </a:endParaRPr>
          </a:p>
          <a:p>
            <a:endParaRPr lang="en-GB" sz="3600" b="1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7E759-2B51-4B77-AD5C-45A119F7D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EF0A9F-9B26-4109-AB99-9A149F6845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" y="1498923"/>
            <a:ext cx="6437339" cy="473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3422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Why involve patients in research?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At the planning stage</a:t>
            </a:r>
          </a:p>
          <a:p>
            <a:r>
              <a:rPr lang="en-GB" dirty="0"/>
              <a:t>Project steering group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Reviewer – protocol and research papers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Post-publication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1882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To offer a continuing input on patient-related issues throughout the research period</a:t>
            </a:r>
          </a:p>
          <a:p>
            <a:pPr marL="457200" lvl="1" indent="0">
              <a:buNone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Example: the CEBD-James Lind Alliance Priority Setting Partnerships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en-GB" sz="2200" dirty="0">
                <a:solidFill>
                  <a:schemeClr val="accent1">
                    <a:lumMod val="75000"/>
                  </a:schemeClr>
                </a:solidFill>
              </a:rPr>
              <a:t>Four patients on the cellulitis PSP Steering Group plus additional patients </a:t>
            </a:r>
            <a:r>
              <a:rPr lang="en-GB" sz="2200" dirty="0" err="1">
                <a:solidFill>
                  <a:schemeClr val="accent1">
                    <a:lumMod val="75000"/>
                  </a:schemeClr>
                </a:solidFill>
              </a:rPr>
              <a:t>ar</a:t>
            </a:r>
            <a:r>
              <a:rPr lang="en-GB" sz="2200" dirty="0">
                <a:solidFill>
                  <a:schemeClr val="accent1">
                    <a:lumMod val="75000"/>
                  </a:schemeClr>
                </a:solidFill>
              </a:rPr>
              <a:t> final workshop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en-GB" sz="2200" dirty="0">
                <a:solidFill>
                  <a:schemeClr val="accent1">
                    <a:lumMod val="75000"/>
                  </a:schemeClr>
                </a:solidFill>
              </a:rPr>
              <a:t>Five patients on eczema PSP Steering Group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74127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Why involve patients in research?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At the planning stage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Project steering group</a:t>
            </a:r>
          </a:p>
          <a:p>
            <a:r>
              <a:rPr lang="en-GB" dirty="0"/>
              <a:t>Reviewer – protocol and research papers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Post-publication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1882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Feedback on whether the draft (or at least the plain language summary) is written in a patient-friendly manner</a:t>
            </a:r>
          </a:p>
          <a:p>
            <a:pPr marL="457200" lvl="1" indent="0">
              <a:buNone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Offer advice on drafting, especially where English is not the first language of the authors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725798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Why involve patients in research?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At the planning stage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Project steering group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Reviewer – protocol and research papers</a:t>
            </a:r>
          </a:p>
          <a:p>
            <a:r>
              <a:rPr lang="en-GB" dirty="0"/>
              <a:t>Post-publication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1882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Especially in relation to any patient guides or handbooks or feedback that are proposed as one of the outcomes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79943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DBE0-7B3F-4AFE-A660-8D1DC064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160" y="71120"/>
            <a:ext cx="7711440" cy="165576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Consumers and research</a:t>
            </a:r>
            <a:br>
              <a:rPr lang="en-GB" sz="4000" b="1" dirty="0">
                <a:solidFill>
                  <a:srgbClr val="FF0000"/>
                </a:solidFill>
              </a:rPr>
            </a:br>
            <a:r>
              <a:rPr lang="en-GB" sz="4000" b="1" dirty="0">
                <a:solidFill>
                  <a:srgbClr val="FF0000"/>
                </a:solidFill>
              </a:rPr>
              <a:t>A personal perspective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A07D5-03F0-4177-82FA-B9E3F281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98320"/>
            <a:ext cx="9144000" cy="4632960"/>
          </a:xfrm>
        </p:spPr>
        <p:txBody>
          <a:bodyPr/>
          <a:lstStyle/>
          <a:p>
            <a:pPr algn="l"/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Importance of patient training days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Example – CEBD patient panel annual training day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To ensure patient representatives are up to date on current developments, can contribute to PSPs and respond to requests for participation in research programmes</a:t>
            </a:r>
          </a:p>
          <a:p>
            <a:pPr algn="l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7E759-2B51-4B77-AD5C-45A119F7D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570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DBE0-7B3F-4AFE-A660-8D1DC064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160" y="71120"/>
            <a:ext cx="7711440" cy="165576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#</a:t>
            </a:r>
            <a:r>
              <a:rPr lang="en-GB" sz="4000" b="1" dirty="0" err="1">
                <a:solidFill>
                  <a:srgbClr val="FF0000"/>
                </a:solidFill>
              </a:rPr>
              <a:t>PatientsIncluded</a:t>
            </a:r>
            <a:br>
              <a:rPr lang="en-GB" sz="4000" b="1" dirty="0">
                <a:solidFill>
                  <a:srgbClr val="FF0000"/>
                </a:solidFill>
              </a:rPr>
            </a:br>
            <a:r>
              <a:rPr lang="en-GB" sz="4000" b="1" dirty="0">
                <a:solidFill>
                  <a:srgbClr val="FF0000"/>
                </a:solidFill>
              </a:rPr>
              <a:t>The international dimension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A07D5-03F0-4177-82FA-B9E3F281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98320"/>
            <a:ext cx="9144000" cy="4632960"/>
          </a:xfrm>
        </p:spPr>
        <p:txBody>
          <a:bodyPr>
            <a:normAutofit/>
          </a:bodyPr>
          <a:lstStyle/>
          <a:p>
            <a:pPr algn="l"/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The 2018 Cochrane Colloquium in Edinburgh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Emphasis on the role of patients to Cochrane research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Looking at innovative ways of involving patients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Seeking joint presentations of researchers/practitioners </a:t>
            </a:r>
            <a:r>
              <a:rPr lang="en-GB" sz="3200">
                <a:solidFill>
                  <a:schemeClr val="accent1">
                    <a:lumMod val="75000"/>
                  </a:schemeClr>
                </a:solidFill>
              </a:rPr>
              <a:t>and patients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7E759-2B51-4B77-AD5C-45A119F7D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58694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DBE0-7B3F-4AFE-A660-8D1DC064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7600" y="1503680"/>
            <a:ext cx="7416800" cy="192532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A07D5-03F0-4177-82FA-B9E3F281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6225" y="1498923"/>
            <a:ext cx="9144000" cy="3022282"/>
          </a:xfrm>
        </p:spPr>
        <p:txBody>
          <a:bodyPr>
            <a:no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Thank you</a:t>
            </a:r>
          </a:p>
          <a:p>
            <a:r>
              <a:rPr lang="en-GB" sz="3600" b="1" dirty="0">
                <a:solidFill>
                  <a:srgbClr val="FF0000"/>
                </a:solidFill>
              </a:rPr>
              <a:t>Dank </a:t>
            </a:r>
            <a:r>
              <a:rPr lang="en-GB" sz="3600" b="1" dirty="0" err="1">
                <a:solidFill>
                  <a:srgbClr val="FF0000"/>
                </a:solidFill>
              </a:rPr>
              <a:t>je</a:t>
            </a:r>
            <a:endParaRPr lang="en-GB" sz="3600" b="1" dirty="0">
              <a:solidFill>
                <a:srgbClr val="FF0000"/>
              </a:solidFill>
            </a:endParaRPr>
          </a:p>
          <a:p>
            <a:r>
              <a:rPr lang="en-GB" sz="3600" b="1" dirty="0" err="1">
                <a:solidFill>
                  <a:srgbClr val="FF0000"/>
                </a:solidFill>
              </a:rPr>
              <a:t>Danke</a:t>
            </a:r>
            <a:r>
              <a:rPr lang="en-GB" sz="3600" b="1" dirty="0">
                <a:solidFill>
                  <a:srgbClr val="FF0000"/>
                </a:solidFill>
              </a:rPr>
              <a:t> </a:t>
            </a:r>
            <a:r>
              <a:rPr lang="en-GB" sz="3600" b="1" dirty="0" err="1">
                <a:solidFill>
                  <a:srgbClr val="FF0000"/>
                </a:solidFill>
              </a:rPr>
              <a:t>schön</a:t>
            </a:r>
            <a:endParaRPr lang="en-GB" sz="3600" b="1" dirty="0">
              <a:solidFill>
                <a:srgbClr val="FF0000"/>
              </a:solidFill>
            </a:endParaRPr>
          </a:p>
          <a:p>
            <a:r>
              <a:rPr lang="en-GB" sz="3600" b="1" dirty="0">
                <a:solidFill>
                  <a:srgbClr val="FF0000"/>
                </a:solidFill>
              </a:rPr>
              <a:t>Merci beaucoup</a:t>
            </a:r>
          </a:p>
          <a:p>
            <a:r>
              <a:rPr lang="ja-JP" altLang="en-US" sz="3600" b="1" dirty="0">
                <a:solidFill>
                  <a:srgbClr val="FF0000"/>
                </a:solidFill>
              </a:rPr>
              <a:t>谢谢</a:t>
            </a:r>
            <a:endParaRPr lang="en-GB" altLang="ja-JP" sz="3600" b="1" dirty="0">
              <a:solidFill>
                <a:srgbClr val="FF0000"/>
              </a:solidFill>
            </a:endParaRPr>
          </a:p>
          <a:p>
            <a:r>
              <a:rPr lang="ja-JP" altLang="en-US" sz="3600" b="1" dirty="0">
                <a:solidFill>
                  <a:srgbClr val="FF0000"/>
                </a:solidFill>
              </a:rPr>
              <a:t>ありがとうございました</a:t>
            </a:r>
            <a:endParaRPr lang="en-GB" sz="3600" b="1" dirty="0">
              <a:solidFill>
                <a:srgbClr val="FF0000"/>
              </a:solidFill>
            </a:endParaRPr>
          </a:p>
          <a:p>
            <a:endParaRPr lang="en-GB" sz="3600" b="1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7E759-2B51-4B77-AD5C-45A119F7D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EF0A9F-9B26-4109-AB99-9A149F6845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" y="1498923"/>
            <a:ext cx="6437339" cy="473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5874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DBE0-7B3F-4AFE-A660-8D1DC064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160" y="71120"/>
            <a:ext cx="7711440" cy="165576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Consumers and research</a:t>
            </a:r>
            <a:br>
              <a:rPr lang="en-GB" sz="4000" b="1" dirty="0">
                <a:solidFill>
                  <a:srgbClr val="FF0000"/>
                </a:solidFill>
              </a:rPr>
            </a:br>
            <a:r>
              <a:rPr lang="en-GB" sz="4000" b="1" dirty="0">
                <a:solidFill>
                  <a:srgbClr val="FF0000"/>
                </a:solidFill>
              </a:rPr>
              <a:t>Personal credentials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A07D5-03F0-4177-82FA-B9E3F281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98320"/>
            <a:ext cx="9144000" cy="4632960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Suffered multiple episodes of cellulitis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Member of Centre of Evidence Based Dermatology patient panel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Member of cellulitis PSP steering group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Reviewer of Cochrane cellulitis-related protocols and reviews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Cited co-author in several papers on cellulitis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Participant in planning Cochrane Colloquium 2018</a:t>
            </a:r>
          </a:p>
          <a:p>
            <a:pPr algn="l"/>
            <a:endParaRPr lang="en-GB" sz="3200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7E759-2B51-4B77-AD5C-45A119F7D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27035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0DBE0-7B3F-4AFE-A660-8D1DC064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160" y="71120"/>
            <a:ext cx="7711440" cy="165576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Consumers and research</a:t>
            </a:r>
            <a:br>
              <a:rPr lang="en-GB" sz="4000" b="1" dirty="0">
                <a:solidFill>
                  <a:srgbClr val="FF0000"/>
                </a:solidFill>
              </a:rPr>
            </a:br>
            <a:r>
              <a:rPr lang="en-GB" sz="4000" b="1" dirty="0">
                <a:solidFill>
                  <a:srgbClr val="FF0000"/>
                </a:solidFill>
              </a:rPr>
              <a:t>A personal perspective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A07D5-03F0-4177-82FA-B9E3F281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8275" y="1798320"/>
            <a:ext cx="9439275" cy="4632960"/>
          </a:xfrm>
        </p:spPr>
        <p:txBody>
          <a:bodyPr/>
          <a:lstStyle/>
          <a:p>
            <a:pPr algn="l"/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Why should patients be involved in systematic reviews?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They know what it is like to suffer from ‘the disease’ (whatever ‘the disease’ is, in my case cellulitis)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They might have some idea of the treatment that suits them best – and what does not (especially how to prevent recurrent episodes)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They have the ultimate interest in the outcome of the research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3200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7E759-2B51-4B77-AD5C-45A119F7D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34298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A personal perspective - cellulitis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3660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is cellulitis?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bacterial infection of deeper layers of the skin and underlying tissue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can affect anyone, and totally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 warning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infection develops suddenly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, can spread through the body quickly, and severe cases can be life-threatening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episodes typically last two weeks or longer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about 1/3 of sufferers have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repeat episodes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many sufferers have never heard of cellulitis until they are diagnosed with it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1DBD48-B012-44AF-916F-AA32D1A29C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5198" y="2755231"/>
            <a:ext cx="4351337" cy="249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0276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A personal perspective - cellulitis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3660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causes cellulitis?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most common causative organism is group A streptococcus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But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causes the causes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of cellulitis?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athlete’s foot, other breaks in the skin, cut, graze, eczema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million Euro question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68F5C5-C7AD-447A-9555-AE3D3D90B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50" y="4155439"/>
            <a:ext cx="2490708" cy="20215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FE45EE-A6B0-496D-9AC2-7DC6FA8C8E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26" y="1630685"/>
            <a:ext cx="2329814" cy="232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13922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A personal perspective - cellulitis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3660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How is cellulitis diagnosed?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typical features – red, painful, hot, swollen and tender skin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fever, malaise, nausea, shivering, rigors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Differential diagnosis – what else might it be?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DVT, gout, septic arthritis, …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CE11FC2-C502-4F21-B55B-A3E32FA1EE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10" y="1690688"/>
            <a:ext cx="2861778" cy="424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1381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A personal perspective - cellulitis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3660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How is cellulitis treated?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high dose oral antibiotics</a:t>
            </a:r>
          </a:p>
          <a:p>
            <a:pPr marL="457200" lvl="1" indent="0"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high dose intravenous antibiotics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at home or in hospital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AutoShape 2" descr="Hydromol Ointment 125g">
            <a:extLst>
              <a:ext uri="{FF2B5EF4-FFF2-40B4-BE49-F238E27FC236}">
                <a16:creationId xmlns:a16="http://schemas.microsoft.com/office/drawing/2014/main" id="{7F294073-3C0B-48B3-B883-03061D851E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86425" y="3019425"/>
            <a:ext cx="8191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AFB498-3364-4320-8658-033821CC4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4201165"/>
            <a:ext cx="3142857" cy="22285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0BA9278-CD78-4300-9C4C-426149DF4A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54" y="1441248"/>
            <a:ext cx="3727425" cy="262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77833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A personal perspective - cellulitis</a:t>
            </a:r>
            <a:endParaRPr lang="en-GB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3660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Can repeat episodes be prevented?</a:t>
            </a:r>
          </a:p>
          <a:p>
            <a:pPr marL="0" indent="0"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long-term low dose antibiotics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non-antibiotic interventions, such as use of emollients and/or wearing of compression socks/stockings/ garments/bandages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AutoShape 2" descr="Hydromol Ointment 125g">
            <a:extLst>
              <a:ext uri="{FF2B5EF4-FFF2-40B4-BE49-F238E27FC236}">
                <a16:creationId xmlns:a16="http://schemas.microsoft.com/office/drawing/2014/main" id="{7F294073-3C0B-48B3-B883-03061D851E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86425" y="3019425"/>
            <a:ext cx="8191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EB2F9C-0594-48D3-A4F1-AA1B1FFB49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99" y="1607184"/>
            <a:ext cx="2245705" cy="2304416"/>
          </a:xfrm>
          <a:prstGeom prst="rect">
            <a:avLst/>
          </a:prstGeom>
        </p:spPr>
      </p:pic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3ECFD79E-2E1B-441A-A8E9-8EF45AF6051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76" y="4001294"/>
            <a:ext cx="1616620" cy="1800066"/>
          </a:xfrm>
        </p:spPr>
      </p:pic>
    </p:spTree>
    <p:extLst>
      <p:ext uri="{BB962C8B-B14F-4D97-AF65-F5344CB8AC3E}">
        <p14:creationId xmlns:p14="http://schemas.microsoft.com/office/powerpoint/2010/main" val="85939975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41FC-AEBE-4C04-8F2B-2169E1D2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360" y="365125"/>
            <a:ext cx="682244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Consumers and research</a:t>
            </a:r>
            <a:br>
              <a:rPr lang="en-GB" sz="3600" b="1" dirty="0">
                <a:solidFill>
                  <a:srgbClr val="FF0000"/>
                </a:solidFill>
              </a:rPr>
            </a:br>
            <a:r>
              <a:rPr lang="en-GB" sz="3600" b="1" dirty="0">
                <a:solidFill>
                  <a:srgbClr val="FF0000"/>
                </a:solidFill>
              </a:rPr>
              <a:t>Why involve patients in research?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B495B-301F-4807-8B86-A5E7F89E5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095625" cy="4351338"/>
          </a:xfrm>
        </p:spPr>
        <p:txBody>
          <a:bodyPr/>
          <a:lstStyle/>
          <a:p>
            <a:r>
              <a:rPr lang="en-GB" dirty="0"/>
              <a:t>At the planning stage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Project steering group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Reviewer – protocol and research papers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Post-publication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222D10-8F01-4105-8125-9233FFFEA2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5" y="71120"/>
            <a:ext cx="3788385" cy="12547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0D2B69-7D35-44A4-A1B2-EF67FB2E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15" y="223520"/>
            <a:ext cx="3788385" cy="1254765"/>
          </a:xfrm>
          <a:prstGeom prst="rect">
            <a:avLst/>
          </a:prstGeom>
        </p:spPr>
      </p:pic>
      <p:sp>
        <p:nvSpPr>
          <p:cNvPr id="8" name="AutoShape 4" descr="Image result for cellulitis of the legs">
            <a:extLst>
              <a:ext uri="{FF2B5EF4-FFF2-40B4-BE49-F238E27FC236}">
                <a16:creationId xmlns:a16="http://schemas.microsoft.com/office/drawing/2014/main" id="{A968442D-6C65-47EE-A187-FD72C2784A7D}"/>
              </a:ext>
            </a:extLst>
          </p:cNvPr>
          <p:cNvSpPr>
            <a:spLocks noGrp="1" noChangeAspect="1" noChangeArrowheads="1"/>
          </p:cNvSpPr>
          <p:nvPr>
            <p:ph sz="half" idx="2"/>
          </p:nvPr>
        </p:nvSpPr>
        <p:spPr bwMode="auto">
          <a:xfrm>
            <a:off x="4165600" y="1825625"/>
            <a:ext cx="71882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To advise on the perceived relevance and scope of the proposed research to the needs/interests of patients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To identify any mechanisms for wider patient input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To help avoid ‘unintended consequences’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50684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647</Words>
  <Application>Microsoft Office PowerPoint</Application>
  <PresentationFormat>Widescreen</PresentationFormat>
  <Paragraphs>130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Yu Gothic</vt:lpstr>
      <vt:lpstr>Arial</vt:lpstr>
      <vt:lpstr>Calibri</vt:lpstr>
      <vt:lpstr>Calibri Light</vt:lpstr>
      <vt:lpstr>Wingdings</vt:lpstr>
      <vt:lpstr>Office Theme</vt:lpstr>
      <vt:lpstr>PowerPoint Presentation</vt:lpstr>
      <vt:lpstr>Consumers and research Personal credentials</vt:lpstr>
      <vt:lpstr>Consumers and research A personal perspective</vt:lpstr>
      <vt:lpstr>Consumers and research A personal perspective - cellulitis</vt:lpstr>
      <vt:lpstr>Consumers and research A personal perspective - cellulitis</vt:lpstr>
      <vt:lpstr>Consumers and research A personal perspective - cellulitis</vt:lpstr>
      <vt:lpstr>Consumers and research A personal perspective - cellulitis</vt:lpstr>
      <vt:lpstr>Consumers and research A personal perspective - cellulitis</vt:lpstr>
      <vt:lpstr>Consumers and research Why involve patients in research?</vt:lpstr>
      <vt:lpstr>Consumers and research Why involve patients in research?</vt:lpstr>
      <vt:lpstr>Consumers and research Why involve patients in research?</vt:lpstr>
      <vt:lpstr>Consumers and research Why involve patients in research?</vt:lpstr>
      <vt:lpstr>Consumers and research A personal perspective</vt:lpstr>
      <vt:lpstr>#PatientsIncluded The international dimension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john smart</dc:creator>
  <cp:lastModifiedBy>peter john smart</cp:lastModifiedBy>
  <cp:revision>39</cp:revision>
  <dcterms:created xsi:type="dcterms:W3CDTF">2017-12-15T17:22:16Z</dcterms:created>
  <dcterms:modified xsi:type="dcterms:W3CDTF">2017-12-29T17:36:24Z</dcterms:modified>
</cp:coreProperties>
</file>